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9.xml" ContentType="application/vnd.openxmlformats-officedocument.themeOverr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0.xml" ContentType="application/vnd.openxmlformats-officedocument.themeOverride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3.xml" ContentType="application/vnd.openxmlformats-officedocument.themeOverrid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4.xml" ContentType="application/vnd.openxmlformats-officedocument.themeOverrid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5.xml" ContentType="application/vnd.openxmlformats-officedocument.themeOverride+xml"/>
  <Override PartName="/ppt/charts/chart18.xml" ContentType="application/vnd.openxmlformats-officedocument.drawingml.chart+xml"/>
  <Override PartName="/ppt/theme/themeOverride16.xml" ContentType="application/vnd.openxmlformats-officedocument.themeOverrid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7.xml" ContentType="application/vnd.openxmlformats-officedocument.themeOverrid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8.xml" ContentType="application/vnd.openxmlformats-officedocument.themeOverride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9.xml" ContentType="application/vnd.openxmlformats-officedocument.themeOverride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20.xml" ContentType="application/vnd.openxmlformats-officedocument.themeOverride+xml"/>
  <Override PartName="/ppt/notesSlides/notesSlide7.xml" ContentType="application/vnd.openxmlformats-officedocument.presentationml.notesSlide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21.xml" ContentType="application/vnd.openxmlformats-officedocument.themeOverride+xml"/>
  <Override PartName="/ppt/charts/chart24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2.xml" ContentType="application/vnd.openxmlformats-officedocument.themeOverride+xml"/>
  <Override PartName="/ppt/charts/chart25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3.xml" ContentType="application/vnd.openxmlformats-officedocument.themeOverride+xml"/>
  <Override PartName="/ppt/drawings/drawing2.xml" ContentType="application/vnd.openxmlformats-officedocument.drawingml.chartshapes+xml"/>
  <Override PartName="/ppt/charts/chart26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4.xml" ContentType="application/vnd.openxmlformats-officedocument.themeOverride+xml"/>
  <Override PartName="/ppt/drawings/drawing3.xml" ContentType="application/vnd.openxmlformats-officedocument.drawingml.chartshapes+xml"/>
  <Override PartName="/ppt/charts/chart27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5.xml" ContentType="application/vnd.openxmlformats-officedocument.themeOverr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60" r:id="rId4"/>
    <p:sldId id="262" r:id="rId5"/>
    <p:sldId id="261" r:id="rId6"/>
    <p:sldId id="308" r:id="rId7"/>
    <p:sldId id="263" r:id="rId8"/>
    <p:sldId id="264" r:id="rId9"/>
    <p:sldId id="265" r:id="rId10"/>
    <p:sldId id="266" r:id="rId11"/>
    <p:sldId id="310" r:id="rId12"/>
    <p:sldId id="307" r:id="rId13"/>
    <p:sldId id="311" r:id="rId14"/>
    <p:sldId id="319" r:id="rId15"/>
    <p:sldId id="315" r:id="rId16"/>
    <p:sldId id="313" r:id="rId17"/>
    <p:sldId id="312" r:id="rId18"/>
    <p:sldId id="314" r:id="rId19"/>
    <p:sldId id="317" r:id="rId20"/>
    <p:sldId id="309" r:id="rId21"/>
    <p:sldId id="318" r:id="rId22"/>
    <p:sldId id="320" r:id="rId23"/>
    <p:sldId id="321" r:id="rId24"/>
    <p:sldId id="294" r:id="rId25"/>
    <p:sldId id="296" r:id="rId26"/>
  </p:sldIdLst>
  <p:sldSz cx="9144000" cy="6858000" type="screen4x3"/>
  <p:notesSz cx="9926638" cy="679767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CD0"/>
    <a:srgbClr val="FF0066"/>
    <a:srgbClr val="4B1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1CA818-4998-40D6-A86B-8BCB40FE36D1}" v="4" dt="2024-04-17T16:08:18.75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inlgovit-my.sharepoint.com/personal/aglepiscopo_ispettorato_gov_it/Documents/Desktop/Ufficio%20I%20IPPO/2023_Customer%20satisfaction/ESITI/Cartel1.od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6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7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8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9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20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1.xml"/><Relationship Id="rId1" Type="http://schemas.microsoft.com/office/2011/relationships/chartStyle" Target="style21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21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2.xml"/><Relationship Id="rId1" Type="http://schemas.microsoft.com/office/2011/relationships/chartStyle" Target="style22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22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23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20.png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Cartel1" TargetMode="External"/><Relationship Id="rId4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200" b="1">
                <a:latin typeface="+mj-lt"/>
              </a:defRPr>
            </a:pPr>
            <a:r>
              <a:rPr lang="it-IT" sz="1200" b="1">
                <a:latin typeface="+mj-lt"/>
              </a:rPr>
              <a:t>MOTIVI DEL CONTATTO – LAVORATORE/DELEGATO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49652502439660012"/>
          <c:y val="7.8958523849677165E-2"/>
          <c:w val="0.45364143390350875"/>
          <c:h val="0.8073037572352109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472C4"/>
            </a:solidFill>
            <a:ln>
              <a:noFill/>
            </a:ln>
          </c:spPr>
          <c:invertIfNegative val="0"/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C75A-4DDC-BD5F-7C6D7318507A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C75A-4DDC-BD5F-7C6D7318507A}"/>
              </c:ext>
            </c:extLst>
          </c:dPt>
          <c:dPt>
            <c:idx val="1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C75A-4DDC-BD5F-7C6D7318507A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mod__II_e_III!$A$67:$A$83</c:f>
              <c:strCache>
                <c:ptCount val="17"/>
                <c:pt idx="0">
                  <c:v>Abilitazione conduzione di generatore di vapore</c:v>
                </c:pt>
                <c:pt idx="1">
                  <c:v>Accesso documentale, accesso civico semplice e generalizzato, e servizi URP</c:v>
                </c:pt>
                <c:pt idx="2">
                  <c:v>Certificato di abilitazione dell'esercizio della professione di Consulente del Lavoro</c:v>
                </c:pt>
                <c:pt idx="3">
                  <c:v>Certificazione di contratto di lavoro</c:v>
                </c:pt>
                <c:pt idx="4">
                  <c:v>Centralinista non vedente, certificato di abilitazione professionale</c:v>
                </c:pt>
                <c:pt idx="5">
                  <c:v>Comunicazione inizio attività gestione del personale ex art. 1, L. n. 12/1979</c:v>
                </c:pt>
                <c:pt idx="6">
                  <c:v>Conciliazione ai sensi dell'art. 410 c.p.c. e dell'art. 31 legge 183/2010</c:v>
                </c:pt>
                <c:pt idx="7">
                  <c:v>Conferma dimissioni lavoratrici dalla richiesta di pubblicazioni fino ad un anno dal matrimonio</c:v>
                </c:pt>
                <c:pt idx="8">
                  <c:v>Convalida di dimissioni o risoluzione consensuale lavoratrice madre o lavoratore padre-richiesta colloquio online</c:v>
                </c:pt>
                <c:pt idx="9">
                  <c:v>Costituzione collegio di conciliazione ed arbitrato</c:v>
                </c:pt>
                <c:pt idx="10">
                  <c:v>Deferimento in via arbitrale alla commissione di conciliazione della controversia</c:v>
                </c:pt>
                <c:pt idx="11">
                  <c:v>Interdizione anticipata-post partum lavoratrici madri</c:v>
                </c:pt>
                <c:pt idx="12">
                  <c:v>Onorificenza Stella al Merito del Lavoro</c:v>
                </c:pt>
                <c:pt idx="13">
                  <c:v>Pagamento dell'indennità di soccorso alpino e speleologico</c:v>
                </c:pt>
                <c:pt idx="14">
                  <c:v>Potere di transigere </c:v>
                </c:pt>
                <c:pt idx="15">
                  <c:v>Richiesta di intervento ispettivo</c:v>
                </c:pt>
                <c:pt idx="16">
                  <c:v>Superamento della durata massima del contratto a tempo determinato</c:v>
                </c:pt>
              </c:strCache>
            </c:strRef>
          </c:cat>
          <c:val>
            <c:numRef>
              <c:f>mod__II_e_III!$C$67:$C$83</c:f>
              <c:numCache>
                <c:formatCode>0%</c:formatCode>
                <c:ptCount val="17"/>
                <c:pt idx="0">
                  <c:v>1.4234875444839857E-2</c:v>
                </c:pt>
                <c:pt idx="1">
                  <c:v>5.3380782918149468E-2</c:v>
                </c:pt>
                <c:pt idx="2">
                  <c:v>7.1174377224199285E-3</c:v>
                </c:pt>
                <c:pt idx="3">
                  <c:v>2.8469750889679714E-2</c:v>
                </c:pt>
                <c:pt idx="4">
                  <c:v>0</c:v>
                </c:pt>
                <c:pt idx="5">
                  <c:v>0</c:v>
                </c:pt>
                <c:pt idx="6">
                  <c:v>0.14590747330960854</c:v>
                </c:pt>
                <c:pt idx="7">
                  <c:v>2.8469750889679714E-2</c:v>
                </c:pt>
                <c:pt idx="8">
                  <c:v>0.44839857651245552</c:v>
                </c:pt>
                <c:pt idx="9">
                  <c:v>2.491103202846975E-2</c:v>
                </c:pt>
                <c:pt idx="10">
                  <c:v>7.1174377224199285E-3</c:v>
                </c:pt>
                <c:pt idx="11">
                  <c:v>5.3380782918149468E-2</c:v>
                </c:pt>
                <c:pt idx="12">
                  <c:v>3.5587188612099642E-3</c:v>
                </c:pt>
                <c:pt idx="13">
                  <c:v>0</c:v>
                </c:pt>
                <c:pt idx="14">
                  <c:v>2.1352313167259787E-2</c:v>
                </c:pt>
                <c:pt idx="15">
                  <c:v>0.14590747330960854</c:v>
                </c:pt>
                <c:pt idx="16">
                  <c:v>1.7793594306049824E-2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D3-47F2-860E-EFD9BBB8DF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33803792"/>
        <c:axId val="153579744"/>
      </c:barChart>
      <c:valAx>
        <c:axId val="153579744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</c:spPr>
        <c:crossAx val="533803792"/>
        <c:crosses val="autoZero"/>
        <c:crossBetween val="between"/>
      </c:valAx>
      <c:catAx>
        <c:axId val="533803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/>
          <a:lstStyle/>
          <a:p>
            <a:pPr>
              <a:defRPr sz="1100">
                <a:latin typeface="+mj-lt"/>
              </a:defRPr>
            </a:pPr>
            <a:endParaRPr lang="it-IT"/>
          </a:p>
        </c:txPr>
        <c:crossAx val="153579744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it-IT" sz="800" b="0" i="0" u="none" strike="noStrike" kern="1200" baseline="0">
          <a:solidFill>
            <a:srgbClr val="0070C0"/>
          </a:solidFill>
          <a:latin typeface="Calibri"/>
        </a:defRPr>
      </a:pPr>
      <a:endParaRPr lang="it-IT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 b="1" cap="all" baseline="0">
                <a:solidFill>
                  <a:srgbClr val="0070C0"/>
                </a:solidFill>
                <a:latin typeface="+mj-lt"/>
              </a:rPr>
              <a:t>In quale sezione del sito internet hai navigato per trovare le informazioni di tuo interesse?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49504969440008817"/>
          <c:y val="0.1310985296849482"/>
          <c:w val="0.47452843394575678"/>
          <c:h val="0.7208876494604841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426-46D8-87EC-557EEC7F9103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F4A-4726-8E40-D4CBDF05BA1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70C0"/>
                    </a:solidFill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'MODULO II'!$A$248:$A$254</c:f>
              <c:strCache>
                <c:ptCount val="7"/>
                <c:pt idx="0">
                  <c:v>Amministrazione trasparente</c:v>
                </c:pt>
                <c:pt idx="1">
                  <c:v>Contatti</c:v>
                </c:pt>
                <c:pt idx="2">
                  <c:v>L'Agenzia (Conosci INL, Organi istituzionali, Organi di garanzia, Struttura organizzativa, Privacy)</c:v>
                </c:pt>
                <c:pt idx="3">
                  <c:v>Comunicazione (Comunicati, Campagne ed eventi, Programma di comunicazione)</c:v>
                </c:pt>
                <c:pt idx="4">
                  <c:v>Servizi e Modulistica</c:v>
                </c:pt>
                <c:pt idx="5">
                  <c:v>Documenti e Normativa (Orientamenti giuridici INL, Normativa di interesse)</c:v>
                </c:pt>
                <c:pt idx="6">
                  <c:v>Attività, Studi e Statistiche</c:v>
                </c:pt>
              </c:strCache>
            </c:strRef>
          </c:cat>
          <c:val>
            <c:numRef>
              <c:f>'MODULO II'!$C$248:$C$254</c:f>
              <c:numCache>
                <c:formatCode>0%</c:formatCode>
                <c:ptCount val="7"/>
                <c:pt idx="0">
                  <c:v>6.3414634146341464E-2</c:v>
                </c:pt>
                <c:pt idx="1">
                  <c:v>0.24390243902439024</c:v>
                </c:pt>
                <c:pt idx="2">
                  <c:v>6.3414634146341464E-2</c:v>
                </c:pt>
                <c:pt idx="3">
                  <c:v>1.4634146341463415E-2</c:v>
                </c:pt>
                <c:pt idx="4">
                  <c:v>0.51219512195121952</c:v>
                </c:pt>
                <c:pt idx="5">
                  <c:v>0.1024390243902439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AD-4F2C-9538-5E561EFDAD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92038880"/>
        <c:axId val="1165285168"/>
      </c:barChart>
      <c:catAx>
        <c:axId val="1792038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endParaRPr lang="it-IT"/>
          </a:p>
        </c:txPr>
        <c:crossAx val="1165285168"/>
        <c:crosses val="autoZero"/>
        <c:auto val="1"/>
        <c:lblAlgn val="ctr"/>
        <c:lblOffset val="100"/>
        <c:noMultiLvlLbl val="0"/>
      </c:catAx>
      <c:valAx>
        <c:axId val="1165285168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endParaRPr lang="it-IT"/>
          </a:p>
        </c:txPr>
        <c:crossAx val="1792038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it-IT" sz="1200" b="1" cap="all" baseline="0">
                <a:latin typeface="+mj-lt"/>
              </a:rPr>
              <a:t> </a:t>
            </a:r>
            <a:r>
              <a:rPr lang="it-IT" sz="1200" b="1" cap="all" baseline="0">
                <a:solidFill>
                  <a:srgbClr val="0070C0"/>
                </a:solidFill>
                <a:latin typeface="+mj-lt"/>
              </a:rPr>
              <a:t>Come valuti la facilità nel trovare le</a:t>
            </a:r>
          </a:p>
          <a:p>
            <a:pPr>
              <a:defRPr sz="1200" b="1" cap="all">
                <a:latin typeface="+mj-lt"/>
              </a:defRPr>
            </a:pPr>
            <a:r>
              <a:rPr lang="it-IT" sz="1200" b="1" cap="all" baseline="0">
                <a:solidFill>
                  <a:srgbClr val="0070C0"/>
                </a:solidFill>
                <a:latin typeface="+mj-lt"/>
              </a:rPr>
              <a:t>informazioni sul sito internet?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29691025318170328"/>
          <c:y val="0.2674261938073737"/>
          <c:w val="0.35593066886871894"/>
          <c:h val="0.5574847313245343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38-4C75-AC12-89CA5932A4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38-4C75-AC12-89CA5932A4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38-4C75-AC12-89CA5932A4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38-4C75-AC12-89CA5932A44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738-4C75-AC12-89CA5932A44A}"/>
              </c:ext>
            </c:extLst>
          </c:dPt>
          <c:dLbls>
            <c:dLbl>
              <c:idx val="0"/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38-4C75-AC12-89CA5932A44A}"/>
                </c:ext>
              </c:extLst>
            </c:dLbl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'mod. II e III'!$A$323:$A$327</c:f>
              <c:strCache>
                <c:ptCount val="5"/>
                <c:pt idx="0">
                  <c:v>Non so valutare</c:v>
                </c:pt>
                <c:pt idx="1">
                  <c:v>Insoddisfatto</c:v>
                </c:pt>
                <c:pt idx="2">
                  <c:v>Parzialmente soddisfatto</c:v>
                </c:pt>
                <c:pt idx="3">
                  <c:v>Soddisfatto</c:v>
                </c:pt>
                <c:pt idx="4">
                  <c:v>Molto soddisfatto</c:v>
                </c:pt>
              </c:strCache>
            </c:strRef>
          </c:cat>
          <c:val>
            <c:numRef>
              <c:f>'mod. II e III'!$C$323:$C$327</c:f>
              <c:numCache>
                <c:formatCode>0%</c:formatCode>
                <c:ptCount val="5"/>
                <c:pt idx="0">
                  <c:v>9.7560975609756097E-3</c:v>
                </c:pt>
                <c:pt idx="1">
                  <c:v>6.8292682926829273E-2</c:v>
                </c:pt>
                <c:pt idx="2">
                  <c:v>0.18536585365853658</c:v>
                </c:pt>
                <c:pt idx="3">
                  <c:v>0.4975609756097561</c:v>
                </c:pt>
                <c:pt idx="4">
                  <c:v>0.23902439024390243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738-4C75-AC12-89CA5932A44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532370953630795E-2"/>
          <c:y val="0.80168539154884999"/>
          <c:w val="0.96491207349081365"/>
          <c:h val="0.183822097389674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50" b="0" i="0" u="none" strike="noStrike" kern="120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616226255424789"/>
          <c:y val="0.28688363084188939"/>
          <c:w val="0.36317663416498353"/>
          <c:h val="0.5688334791484397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69-4D32-BF7C-1B3AFD9B95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69-4D32-BF7C-1B3AFD9B95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69-4D32-BF7C-1B3AFD9B95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69-4D32-BF7C-1B3AFD9B95A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769-4D32-BF7C-1B3AFD9B95A6}"/>
              </c:ext>
            </c:extLst>
          </c:dPt>
          <c:dLbls>
            <c:dLbl>
              <c:idx val="0"/>
              <c:layout>
                <c:manualLayout>
                  <c:x val="-5.2412775245804462E-2"/>
                  <c:y val="-1.6048376243386279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69-4D32-BF7C-1B3AFD9B95A6}"/>
                </c:ext>
              </c:extLst>
            </c:dLbl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'mod. II e III'!$A$334:$A$338</c:f>
              <c:strCache>
                <c:ptCount val="5"/>
                <c:pt idx="0">
                  <c:v>Non so valutare</c:v>
                </c:pt>
                <c:pt idx="1">
                  <c:v>Insoddisfatto</c:v>
                </c:pt>
                <c:pt idx="2">
                  <c:v>Parzialmente soddisfatto</c:v>
                </c:pt>
                <c:pt idx="3">
                  <c:v>Soddisfatto</c:v>
                </c:pt>
                <c:pt idx="4">
                  <c:v>Molto soddisfatto</c:v>
                </c:pt>
              </c:strCache>
            </c:strRef>
          </c:cat>
          <c:val>
            <c:numRef>
              <c:f>'mod. II e III'!$C$334:$C$338</c:f>
              <c:numCache>
                <c:formatCode>0%</c:formatCode>
                <c:ptCount val="5"/>
                <c:pt idx="0">
                  <c:v>4.8780487804878049E-3</c:v>
                </c:pt>
                <c:pt idx="1">
                  <c:v>5.8536585365853662E-2</c:v>
                </c:pt>
                <c:pt idx="2">
                  <c:v>0.15121951219512195</c:v>
                </c:pt>
                <c:pt idx="3">
                  <c:v>0.55609756097560981</c:v>
                </c:pt>
                <c:pt idx="4">
                  <c:v>0.22926829268292684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769-4D32-BF7C-1B3AFD9B95A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4"/>
        <c:txPr>
          <a:bodyPr rot="0" spcFirstLastPara="1" vertOverflow="ellipsis" vert="horz" wrap="square" anchor="ctr" anchorCtr="1"/>
          <a:lstStyle/>
          <a:p>
            <a:pPr>
              <a:defRPr lang="en-US" sz="1050" b="0" i="0" u="none" strike="noStrike" kern="120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endParaRPr lang="it-IT"/>
          </a:p>
        </c:txPr>
      </c:legendEntry>
      <c:layout>
        <c:manualLayout>
          <c:xMode val="edge"/>
          <c:yMode val="edge"/>
          <c:x val="0"/>
          <c:y val="0.82100874501218635"/>
          <c:w val="0.99530028543837568"/>
          <c:h val="0.178991260369182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50" b="0" i="0" u="none" strike="noStrike" kern="120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 b="1" cap="all" baseline="0">
                <a:solidFill>
                  <a:srgbClr val="0070C0"/>
                </a:solidFill>
                <a:latin typeface="+mj-lt"/>
              </a:rPr>
              <a:t>Come valuteresti la tua esperienza nell'uso del portale INL?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282655293088364"/>
          <c:y val="0.18425289846597476"/>
          <c:w val="0.34902471566054244"/>
          <c:h val="0.5880680928281268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8A-492E-9093-FE24D334DC4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8A-492E-9093-FE24D334DC4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8A-492E-9093-FE24D334DC4D}"/>
              </c:ext>
            </c:extLst>
          </c:dPt>
          <c:dLbls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'mod. II e III'!$A$355:$A$357</c:f>
              <c:strCache>
                <c:ptCount val="3"/>
                <c:pt idx="0">
                  <c:v>In linea con le mie aspettative </c:v>
                </c:pt>
                <c:pt idx="1">
                  <c:v>Maggiore delle mie aspettative</c:v>
                </c:pt>
                <c:pt idx="2">
                  <c:v>Minore delle mie aspettative</c:v>
                </c:pt>
              </c:strCache>
            </c:strRef>
          </c:cat>
          <c:val>
            <c:numRef>
              <c:f>'mod. II e III'!$C$355:$C$357</c:f>
              <c:numCache>
                <c:formatCode>0%</c:formatCode>
                <c:ptCount val="3"/>
                <c:pt idx="0">
                  <c:v>0.63414634146341464</c:v>
                </c:pt>
                <c:pt idx="1">
                  <c:v>0.25853658536585367</c:v>
                </c:pt>
                <c:pt idx="2">
                  <c:v>0.10731707317073171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8A-492E-9093-FE24D334DC4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555555555555561E-2"/>
          <c:y val="0.82269596330390182"/>
          <c:w val="0.85415791776028005"/>
          <c:h val="0.14922254435272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50" b="0" i="0" u="none" strike="noStrike" kern="120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200" b="1" i="0" u="none" strike="noStrike" kern="1200" cap="all" spc="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r>
              <a:rPr lang="it-IT" sz="1200"/>
              <a:t>Consiglieresti il sito web dell'INL ad un amico?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1" i="0" u="none" strike="noStrike" kern="1200" cap="all" spc="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1893700787401574"/>
          <c:y val="0.18393669294511375"/>
          <c:w val="0.3537926509186351"/>
          <c:h val="0.6034989012300998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46-44AB-B468-F7BAFA09A0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46-44AB-B468-F7BAFA09A0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46-44AB-B468-F7BAFA09A0CA}"/>
              </c:ext>
            </c:extLst>
          </c:dPt>
          <c:dLbls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cap="all" spc="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'mod. II e III'!$A$376:$A$378</c:f>
              <c:strCache>
                <c:ptCount val="3"/>
                <c:pt idx="0">
                  <c:v>Si </c:v>
                </c:pt>
                <c:pt idx="1">
                  <c:v>No</c:v>
                </c:pt>
                <c:pt idx="2">
                  <c:v>Non so </c:v>
                </c:pt>
              </c:strCache>
            </c:strRef>
          </c:cat>
          <c:val>
            <c:numRef>
              <c:f>'mod. II e III'!$C$376:$C$378</c:f>
              <c:numCache>
                <c:formatCode>0%</c:formatCode>
                <c:ptCount val="3"/>
                <c:pt idx="0">
                  <c:v>0.84878048780487803</c:v>
                </c:pt>
                <c:pt idx="1">
                  <c:v>5.8536585365853662E-2</c:v>
                </c:pt>
                <c:pt idx="2">
                  <c:v>9.2682926829268292E-2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B46-44AB-B468-F7BAFA09A0C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855468066491689"/>
          <c:y val="0.82614251549284212"/>
          <c:w val="0.31511286089238844"/>
          <c:h val="8.85675696851436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50" b="0" i="0" u="none" strike="noStrike" kern="1200" cap="all" spc="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 rtl="0">
        <a:defRPr lang="en-US" sz="1100" b="1" i="0" u="none" strike="noStrike" kern="1200" cap="all" spc="0" baseline="0">
          <a:solidFill>
            <a:srgbClr val="0070C0"/>
          </a:solidFill>
          <a:latin typeface="+mj-lt"/>
          <a:ea typeface="+mn-ea"/>
          <a:cs typeface="+mn-cs"/>
        </a:defRPr>
      </a:pPr>
      <a:endParaRPr lang="it-IT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it-IT" sz="1200" b="1" i="0" u="none" strike="noStrike" kern="1200" cap="all" spc="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r>
              <a:rPr lang="it-IT" sz="1200" b="1" i="0" u="none" strike="noStrike" kern="1200" cap="all" spc="0" baseline="0">
                <a:solidFill>
                  <a:srgbClr val="0070C0"/>
                </a:solidFill>
                <a:latin typeface="+mj-lt"/>
                <a:ea typeface="+mn-ea"/>
                <a:cs typeface="+mn-cs"/>
              </a:rPr>
              <a:t>Come valuti la facilità e la velocità di accesso alle informazioni tramite URP?</a:t>
            </a:r>
          </a:p>
        </c:rich>
      </c:tx>
      <c:layout>
        <c:manualLayout>
          <c:xMode val="edge"/>
          <c:yMode val="edge"/>
          <c:x val="0.107708223972003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it-IT" sz="1200" b="1" i="0" u="none" strike="noStrike" kern="1200" cap="all" spc="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3344378827646542"/>
          <c:y val="0.22392206182560515"/>
          <c:w val="0.29605348490271438"/>
          <c:h val="0.5636102902648935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30-4BC2-94AA-0738C713EAB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30-4BC2-94AA-0738C713EAB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30-4BC2-94AA-0738C713EAB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30-4BC2-94AA-0738C713EAB9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230-4BC2-94AA-0738C713EAB9}"/>
              </c:ext>
            </c:extLst>
          </c:dPt>
          <c:dLbls>
            <c:dLbl>
              <c:idx val="1"/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30-4BC2-94AA-0738C713EAB9}"/>
                </c:ext>
              </c:extLst>
            </c:dLbl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'mod. II e III'!$A$397:$A$401</c:f>
              <c:strCache>
                <c:ptCount val="5"/>
                <c:pt idx="0">
                  <c:v>Non so valutare</c:v>
                </c:pt>
                <c:pt idx="1">
                  <c:v>Insoddisfatto</c:v>
                </c:pt>
                <c:pt idx="2">
                  <c:v>Parzialmente soddisfatto</c:v>
                </c:pt>
                <c:pt idx="3">
                  <c:v>Soddisfatto</c:v>
                </c:pt>
                <c:pt idx="4">
                  <c:v>Molto soddisfatto</c:v>
                </c:pt>
              </c:strCache>
            </c:strRef>
          </c:cat>
          <c:val>
            <c:numRef>
              <c:f>'mod. II e III'!$C$397:$C$401</c:f>
              <c:numCache>
                <c:formatCode>0%</c:formatCode>
                <c:ptCount val="5"/>
                <c:pt idx="0">
                  <c:v>4.878048780487805E-2</c:v>
                </c:pt>
                <c:pt idx="1">
                  <c:v>5.3658536585365853E-2</c:v>
                </c:pt>
                <c:pt idx="2">
                  <c:v>9.7560975609756101E-2</c:v>
                </c:pt>
                <c:pt idx="3">
                  <c:v>0.4195121951219512</c:v>
                </c:pt>
                <c:pt idx="4">
                  <c:v>0.38048780487804879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230-4BC2-94AA-0738C713EAB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20274822930208"/>
          <c:w val="0.95"/>
          <c:h val="0.187972517706979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50" b="0" i="0" u="none" strike="noStrike" kern="120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200" b="1" i="0" u="none" strike="noStrike" kern="1200" cap="all" spc="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r>
              <a:rPr lang="it-IT" sz="1200"/>
              <a:t>Come valuti la facilità e la velocità di accesso alle informazioni tramite email/PEC?</a:t>
            </a:r>
          </a:p>
        </c:rich>
      </c:tx>
      <c:layout>
        <c:manualLayout>
          <c:xMode val="edge"/>
          <c:yMode val="edge"/>
          <c:x val="0.11509780727657296"/>
          <c:y val="4.4712610575694221E-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1" i="0" u="none" strike="noStrike" kern="1200" cap="all" spc="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4520031762169723"/>
          <c:y val="0.27812388760293993"/>
          <c:w val="0.31413592612955499"/>
          <c:h val="0.5199549969106486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A3-4930-8F56-C1863D07A2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A3-4930-8F56-C1863D07A26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A3-4930-8F56-C1863D07A26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A3-4930-8F56-C1863D07A266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EA3-4930-8F56-C1863D07A266}"/>
              </c:ext>
            </c:extLst>
          </c:dPt>
          <c:dLbls>
            <c:dLbl>
              <c:idx val="0"/>
              <c:layout>
                <c:manualLayout>
                  <c:x val="-2.3550739575837306E-2"/>
                  <c:y val="-9.187638905539622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A3-4930-8F56-C1863D07A266}"/>
                </c:ext>
              </c:extLst>
            </c:dLbl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cap="all" spc="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'mod. II e III'!$A$414:$A$418</c:f>
              <c:strCache>
                <c:ptCount val="5"/>
                <c:pt idx="0">
                  <c:v>Non so valutare/Non ne ho usufruito</c:v>
                </c:pt>
                <c:pt idx="1">
                  <c:v>Insoddisfatto</c:v>
                </c:pt>
                <c:pt idx="2">
                  <c:v>Parzialmente soddisfatto</c:v>
                </c:pt>
                <c:pt idx="3">
                  <c:v>Soddisfatto</c:v>
                </c:pt>
                <c:pt idx="4">
                  <c:v>Molto soddisfatto</c:v>
                </c:pt>
              </c:strCache>
            </c:strRef>
          </c:cat>
          <c:val>
            <c:numRef>
              <c:f>'mod. II e III'!$C$414:$C$418</c:f>
              <c:numCache>
                <c:formatCode>0%</c:formatCode>
                <c:ptCount val="5"/>
                <c:pt idx="0">
                  <c:v>4.3902439024390241E-2</c:v>
                </c:pt>
                <c:pt idx="1">
                  <c:v>2.4390243902439025E-2</c:v>
                </c:pt>
                <c:pt idx="2">
                  <c:v>9.2682926829268292E-2</c:v>
                </c:pt>
                <c:pt idx="3">
                  <c:v>0.49268292682926829</c:v>
                </c:pt>
                <c:pt idx="4">
                  <c:v>0.34634146341463412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EA3-4930-8F56-C1863D07A26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306566946706383"/>
          <c:w val="1"/>
          <c:h val="0.16711122587308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50" b="0" i="0" u="none" strike="noStrike" kern="1200" cap="none" spc="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 rtl="0">
        <a:defRPr lang="en-US" sz="1100" b="1" i="0" u="none" strike="noStrike" kern="1200" cap="all" spc="0" baseline="0">
          <a:solidFill>
            <a:srgbClr val="0070C0"/>
          </a:solidFill>
          <a:latin typeface="+mj-lt"/>
          <a:ea typeface="+mn-ea"/>
          <a:cs typeface="+mn-cs"/>
        </a:defRPr>
      </a:pPr>
      <a:endParaRPr lang="it-IT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it-IT" sz="1200" b="1" i="0" u="none" strike="noStrike" kern="1200" cap="all" spc="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r>
              <a:rPr lang="it-IT" sz="1200" b="1" i="0" u="none" strike="noStrike" kern="1200" cap="all" spc="0" baseline="0">
                <a:solidFill>
                  <a:srgbClr val="0070C0"/>
                </a:solidFill>
                <a:latin typeface="+mj-lt"/>
                <a:ea typeface="+mn-ea"/>
                <a:cs typeface="+mn-cs"/>
              </a:rPr>
              <a:t>Come valuti la facilità e la velocità di accesso alle informazioni tramite contatto telefonico?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it-IT" sz="1200" b="1" i="0" u="none" strike="noStrike" kern="1200" cap="all" spc="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0535955313114155"/>
          <c:y val="0.26000651393688978"/>
          <c:w val="0.32752427821522312"/>
          <c:h val="0.5458737970253718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946-4AC8-9AC6-D4BEAA3FBF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946-4AC8-9AC6-D4BEAA3FBF5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946-4AC8-9AC6-D4BEAA3FBF5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946-4AC8-9AC6-D4BEAA3FBF56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946-4AC8-9AC6-D4BEAA3FBF56}"/>
              </c:ext>
            </c:extLst>
          </c:dPt>
          <c:dLbls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'mod. II e III'!$A$435:$A$439</c:f>
              <c:strCache>
                <c:ptCount val="5"/>
                <c:pt idx="0">
                  <c:v>Non so valutare/Non ne ho usufruito</c:v>
                </c:pt>
                <c:pt idx="1">
                  <c:v>Insoddisfatto</c:v>
                </c:pt>
                <c:pt idx="2">
                  <c:v>Parzialmente soddisfatto</c:v>
                </c:pt>
                <c:pt idx="3">
                  <c:v>Soddisfatto</c:v>
                </c:pt>
                <c:pt idx="4">
                  <c:v>Molto soddisfatto</c:v>
                </c:pt>
              </c:strCache>
            </c:strRef>
          </c:cat>
          <c:val>
            <c:numRef>
              <c:f>'mod. II e III'!$C$435:$C$439</c:f>
              <c:numCache>
                <c:formatCode>0%</c:formatCode>
                <c:ptCount val="5"/>
                <c:pt idx="0">
                  <c:v>2.9268292682926831E-2</c:v>
                </c:pt>
                <c:pt idx="1">
                  <c:v>8.2926829268292687E-2</c:v>
                </c:pt>
                <c:pt idx="2">
                  <c:v>8.2926829268292687E-2</c:v>
                </c:pt>
                <c:pt idx="3">
                  <c:v>0.38536585365853659</c:v>
                </c:pt>
                <c:pt idx="4">
                  <c:v>0.4195121951219512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946-4AC8-9AC6-D4BEAA3FBF56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F946-4AC8-9AC6-D4BEAA3FBF5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'mod. II e III'!$A$435:$A$439</c:f>
              <c:strCache>
                <c:ptCount val="5"/>
                <c:pt idx="0">
                  <c:v>Non so valutare/Non ne ho usufruito</c:v>
                </c:pt>
                <c:pt idx="1">
                  <c:v>Insoddisfatto</c:v>
                </c:pt>
                <c:pt idx="2">
                  <c:v>Parzialmente soddisfatto</c:v>
                </c:pt>
                <c:pt idx="3">
                  <c:v>Soddisfatto</c:v>
                </c:pt>
                <c:pt idx="4">
                  <c:v>Molto soddisfatto</c:v>
                </c:pt>
              </c:strCache>
            </c:strRef>
          </c:cat>
          <c:val>
            <c:numRef>
              <c:f>'mod. II e III'!$A$432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946-4AC8-9AC6-D4BEAA3FBF5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800306211723537E-3"/>
          <c:y val="0.81910988219393077"/>
          <c:w val="0.99317716535433076"/>
          <c:h val="0.153112880302342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50" b="0" i="0" u="none" strike="noStrike" kern="1200" cap="none" spc="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pPr>
            <a:r>
              <a:rPr lang="it-IT" sz="12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 LE TUE ESIGENZE CON QUALE MODALITÀ TI SEI RELAZIONATO CON L'INL</a:t>
            </a:r>
          </a:p>
        </c:rich>
      </c:tx>
      <c:layout>
        <c:manualLayout>
          <c:xMode val="edge"/>
          <c:yMode val="edge"/>
          <c:x val="0.13965966754155731"/>
          <c:y val="0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33930511811023628"/>
          <c:y val="0.1786095138995796"/>
          <c:w val="0.31360651793525807"/>
          <c:h val="0.5370559942346813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4472C4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8140-4814-ACCC-52C0557E606F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8140-4814-ACCC-52C0557E606F}"/>
              </c:ext>
            </c:extLst>
          </c:dPt>
          <c:dPt>
            <c:idx val="2"/>
            <c:bubble3D val="0"/>
            <c:spPr>
              <a:solidFill>
                <a:srgbClr val="A5A5A5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8140-4814-ACCC-52C0557E606F}"/>
              </c:ext>
            </c:extLst>
          </c:dPt>
          <c:dLbls>
            <c:spPr>
              <a:solidFill>
                <a:srgbClr val="595959"/>
              </a:solidFill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mod__II_e_III!$A$454:$A$456</c:f>
              <c:strCache>
                <c:ptCount val="3"/>
                <c:pt idx="0">
                  <c:v>Tramite sportello (URP) </c:v>
                </c:pt>
                <c:pt idx="1">
                  <c:v>Da remoto (email/PEC/contatto contatto telefonico/pagina ufficiale facebook)</c:v>
                </c:pt>
                <c:pt idx="2">
                  <c:v>Modalità mista  </c:v>
                </c:pt>
              </c:strCache>
            </c:strRef>
          </c:cat>
          <c:val>
            <c:numRef>
              <c:f>mod__II_e_III!$C$454:$C$456</c:f>
              <c:numCache>
                <c:formatCode>0%</c:formatCode>
                <c:ptCount val="3"/>
                <c:pt idx="0">
                  <c:v>0.41463414634146339</c:v>
                </c:pt>
                <c:pt idx="1">
                  <c:v>0.24390243902439024</c:v>
                </c:pt>
                <c:pt idx="2">
                  <c:v>0.34146341463414637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140-4814-ACCC-52C0557E60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"/>
          <c:y val="0.75804988993380296"/>
          <c:w val="0.98337926509186346"/>
          <c:h val="0.16184565470982795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050">
              <a:solidFill>
                <a:srgbClr val="0070C0"/>
              </a:solidFill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it-IT" sz="900" b="0" i="0" u="none" strike="noStrike" kern="1200" baseline="0">
          <a:solidFill>
            <a:srgbClr val="000000"/>
          </a:solidFill>
          <a:latin typeface="Calibri"/>
        </a:defRPr>
      </a:pPr>
      <a:endParaRPr lang="it-IT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r>
              <a:rPr lang="it-IT" sz="1200" b="1" cap="all" baseline="0">
                <a:solidFill>
                  <a:srgbClr val="0070C0"/>
                </a:solidFill>
                <a:latin typeface="+mj-lt"/>
              </a:rPr>
              <a:t>Come valuti la disponibilità e la collaborazione del personale dell'INL?</a:t>
            </a:r>
          </a:p>
        </c:rich>
      </c:tx>
      <c:layout>
        <c:manualLayout>
          <c:xMode val="edge"/>
          <c:yMode val="edge"/>
          <c:x val="0.11495122484689417"/>
          <c:y val="5.318583129454313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393455818022747"/>
          <c:y val="0.25518184947655931"/>
          <c:w val="0.30464216972878383"/>
          <c:h val="0.5832952935983521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C6-4C81-9FD2-EC49A7AE6A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C6-4C81-9FD2-EC49A7AE6A7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C6-4C81-9FD2-EC49A7AE6A7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C6-4C81-9FD2-EC49A7AE6A7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FC6-4C81-9FD2-EC49A7AE6A7F}"/>
              </c:ext>
            </c:extLst>
          </c:dPt>
          <c:dLbls>
            <c:dLbl>
              <c:idx val="2"/>
              <c:layout>
                <c:manualLayout>
                  <c:x val="-2.3894138232720911E-2"/>
                  <c:y val="1.932655849143205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C6-4C81-9FD2-EC49A7AE6A7F}"/>
                </c:ext>
              </c:extLst>
            </c:dLbl>
            <c:dLbl>
              <c:idx val="3"/>
              <c:layout>
                <c:manualLayout>
                  <c:x val="-1.8408683289588751E-2"/>
                  <c:y val="-5.384751329017603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C6-4C81-9FD2-EC49A7AE6A7F}"/>
                </c:ext>
              </c:extLst>
            </c:dLbl>
            <c:dLbl>
              <c:idx val="4"/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C6-4C81-9FD2-EC49A7AE6A7F}"/>
                </c:ext>
              </c:extLst>
            </c:dLbl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mod__II_e_III!$A$482:$A$486</c:f>
              <c:strCache>
                <c:ptCount val="5"/>
                <c:pt idx="0">
                  <c:v>Molto soddisfatto </c:v>
                </c:pt>
                <c:pt idx="1">
                  <c:v>Soddisfatto </c:v>
                </c:pt>
                <c:pt idx="2">
                  <c:v>Parzialmente soddisfatto</c:v>
                </c:pt>
                <c:pt idx="3">
                  <c:v>Insoddisfatto </c:v>
                </c:pt>
                <c:pt idx="4">
                  <c:v>Non so valutare </c:v>
                </c:pt>
              </c:strCache>
            </c:strRef>
          </c:cat>
          <c:val>
            <c:numRef>
              <c:f>mod__II_e_III!$C$482:$C$486</c:f>
              <c:numCache>
                <c:formatCode>0%</c:formatCode>
                <c:ptCount val="5"/>
                <c:pt idx="0">
                  <c:v>0.6097560975609756</c:v>
                </c:pt>
                <c:pt idx="1">
                  <c:v>0.28780487804878047</c:v>
                </c:pt>
                <c:pt idx="2">
                  <c:v>5.3658536585365853E-2</c:v>
                </c:pt>
                <c:pt idx="3">
                  <c:v>3.9024390243902439E-2</c:v>
                </c:pt>
                <c:pt idx="4">
                  <c:v>9.7560975609756097E-3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FC6-4C81-9FD2-EC49A7AE6A7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444444444444446E-2"/>
          <c:y val="0.80420410963149336"/>
          <c:w val="0.94237882764654424"/>
          <c:h val="0.191166210329442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r>
              <a:rPr lang="it-IT" sz="1200" b="1">
                <a:solidFill>
                  <a:srgbClr val="0070C0"/>
                </a:solidFill>
                <a:latin typeface="+mj-lt"/>
              </a:rPr>
              <a:t>MOTIVI</a:t>
            </a:r>
            <a:r>
              <a:rPr lang="it-IT" sz="1200" b="1" baseline="0">
                <a:solidFill>
                  <a:srgbClr val="0070C0"/>
                </a:solidFill>
                <a:latin typeface="+mj-lt"/>
              </a:rPr>
              <a:t> DEL CONTATTO - DATORE DI LAVORO/ DELEGATO</a:t>
            </a:r>
            <a:endParaRPr lang="it-IT" sz="1200" b="1">
              <a:solidFill>
                <a:srgbClr val="0070C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2766081871345029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AD-4DE8-A463-D3AAE41D5B88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5AD-4DE8-A463-D3AAE41D5B88}"/>
              </c:ext>
            </c:extLst>
          </c:dPt>
          <c:dPt>
            <c:idx val="2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5AD-4DE8-A463-D3AAE41D5B8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'mod. II e III'!$A$36:$A$57</c:f>
              <c:strCache>
                <c:ptCount val="22"/>
                <c:pt idx="0">
                  <c:v>Accesso documentale, accesso civico semplice e generalizzato, e servizi URP</c:v>
                </c:pt>
                <c:pt idx="1">
                  <c:v>Adibizione di minori adolescenti a lavori pericolosi, faticosi ed insalubri</c:v>
                </c:pt>
                <c:pt idx="2">
                  <c:v>Appalto-subappalto in ambienti confinati</c:v>
                </c:pt>
                <c:pt idx="3">
                  <c:v>Autorizzazione per impianti di videosorveglianza, localizzazione satellitare, altri strumenti di controllo</c:v>
                </c:pt>
                <c:pt idx="4">
                  <c:v>Autorizzazione al frazionamento del riposo settimanale dei lavoratori nel settore dei pubblici spettacoli</c:v>
                </c:pt>
                <c:pt idx="5">
                  <c:v>Autorizzazione adibizione di minori al sistema di lavorazione con turni a scacchi</c:v>
                </c:pt>
                <c:pt idx="6">
                  <c:v>Certificazione di contratto di lavoro</c:v>
                </c:pt>
                <c:pt idx="7">
                  <c:v>Comunicazione inizio attività (servizio online) </c:v>
                </c:pt>
                <c:pt idx="8">
                  <c:v>Conciliazione ai sensi dell'art. 410 c.p.c. e dell'art. 31 legge 183/2010</c:v>
                </c:pt>
                <c:pt idx="9">
                  <c:v>Conciliazione facoltativa a "tutele crescenti"</c:v>
                </c:pt>
                <c:pt idx="10">
                  <c:v>Conducente extracomunitario, rilascio attestato</c:v>
                </c:pt>
                <c:pt idx="11">
                  <c:v>Deferimento in via arbitrale alla commissione di conciliazione della controversia</c:v>
                </c:pt>
                <c:pt idx="12">
                  <c:v>Dichiarazione per accesso ai benefici normativi e contributivi previsti dalla normativa in materia di lavoro e legislazione sociale</c:v>
                </c:pt>
                <c:pt idx="13">
                  <c:v>Impiego di minori nello spettacolo</c:v>
                </c:pt>
                <c:pt idx="14">
                  <c:v>Interdizione anticipata-post partum lavoratrici madri</c:v>
                </c:pt>
                <c:pt idx="15">
                  <c:v>Istanza di revoca del provvedimento di sospensione dell'attività imprenditoriale (art.14, D.Lgs. n. 81/2008)</c:v>
                </c:pt>
                <c:pt idx="16">
                  <c:v>Onorificenza Stella al Merito del Lavoro</c:v>
                </c:pt>
                <c:pt idx="17">
                  <c:v>Pagamento rateale ordinanza-ingiunzione</c:v>
                </c:pt>
                <c:pt idx="18">
                  <c:v>Potere di transigere</c:v>
                </c:pt>
                <c:pt idx="19">
                  <c:v>Riduzione del riposo intermedio per i minori</c:v>
                </c:pt>
                <c:pt idx="20">
                  <c:v>Tentativo obbligatorio di conciliazione in caso di licenziamento per giustificato motivo oggettivo</c:v>
                </c:pt>
                <c:pt idx="21">
                  <c:v>Superamento della durata massima del contratto a tempo determinato</c:v>
                </c:pt>
              </c:strCache>
            </c:strRef>
          </c:cat>
          <c:val>
            <c:numRef>
              <c:f>'mod. II e III'!$C$36:$C$57</c:f>
              <c:numCache>
                <c:formatCode>0%</c:formatCode>
                <c:ptCount val="22"/>
                <c:pt idx="0">
                  <c:v>0.25146198830409355</c:v>
                </c:pt>
                <c:pt idx="1">
                  <c:v>5.8479532163742687E-3</c:v>
                </c:pt>
                <c:pt idx="2">
                  <c:v>5.8479532163742687E-3</c:v>
                </c:pt>
                <c:pt idx="3">
                  <c:v>7.0175438596491224E-2</c:v>
                </c:pt>
                <c:pt idx="4">
                  <c:v>5.8479532163742687E-3</c:v>
                </c:pt>
                <c:pt idx="5">
                  <c:v>5.8479532163742687E-3</c:v>
                </c:pt>
                <c:pt idx="6">
                  <c:v>5.8479532163742687E-2</c:v>
                </c:pt>
                <c:pt idx="7">
                  <c:v>2.3391812865497075E-2</c:v>
                </c:pt>
                <c:pt idx="8">
                  <c:v>0.21052631578947367</c:v>
                </c:pt>
                <c:pt idx="9">
                  <c:v>2.3391812865497075E-2</c:v>
                </c:pt>
                <c:pt idx="10">
                  <c:v>0</c:v>
                </c:pt>
                <c:pt idx="11">
                  <c:v>1.1695906432748537E-2</c:v>
                </c:pt>
                <c:pt idx="12">
                  <c:v>3.5087719298245612E-2</c:v>
                </c:pt>
                <c:pt idx="13">
                  <c:v>2.3391812865497075E-2</c:v>
                </c:pt>
                <c:pt idx="14">
                  <c:v>7.0175438596491224E-2</c:v>
                </c:pt>
                <c:pt idx="15">
                  <c:v>1.7543859649122806E-2</c:v>
                </c:pt>
                <c:pt idx="16">
                  <c:v>5.8479532163742687E-3</c:v>
                </c:pt>
                <c:pt idx="17">
                  <c:v>3.5087719298245612E-2</c:v>
                </c:pt>
                <c:pt idx="18">
                  <c:v>2.9239766081871343E-2</c:v>
                </c:pt>
                <c:pt idx="19">
                  <c:v>0</c:v>
                </c:pt>
                <c:pt idx="20">
                  <c:v>2.3391812865497075E-2</c:v>
                </c:pt>
                <c:pt idx="21">
                  <c:v>8.771929824561403E-2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EB-4405-A0D4-807C3B0B249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30090912"/>
        <c:axId val="1426751296"/>
      </c:barChart>
      <c:catAx>
        <c:axId val="830090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endParaRPr lang="it-IT"/>
          </a:p>
        </c:txPr>
        <c:crossAx val="1426751296"/>
        <c:crosses val="autoZero"/>
        <c:auto val="1"/>
        <c:lblAlgn val="ctr"/>
        <c:lblOffset val="100"/>
        <c:noMultiLvlLbl val="0"/>
      </c:catAx>
      <c:valAx>
        <c:axId val="1426751296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30090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 b="1" i="0" u="none" strike="noStrike" cap="all" baseline="0">
                <a:solidFill>
                  <a:srgbClr val="0070C0"/>
                </a:solidFill>
                <a:latin typeface="+mj-lt"/>
              </a:rPr>
              <a:t>Come valuti la comprensibilità della documentazione fornita?</a:t>
            </a:r>
            <a:endParaRPr lang="it-IT" sz="1200" b="1" cap="all" baseline="0">
              <a:solidFill>
                <a:srgbClr val="0070C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18834083842221486"/>
          <c:y val="2.40046482071551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2083494278332686"/>
          <c:y val="0.29268962065473342"/>
          <c:w val="0.34358062305051379"/>
          <c:h val="0.5591827986093180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0CB-4F2E-BD26-53F854F837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0CB-4F2E-BD26-53F854F8374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0CB-4F2E-BD26-53F854F8374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0CB-4F2E-BD26-53F854F8374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0CB-4F2E-BD26-53F854F83749}"/>
              </c:ext>
            </c:extLst>
          </c:dPt>
          <c:dLbls>
            <c:dLbl>
              <c:idx val="3"/>
              <c:layout>
                <c:manualLayout>
                  <c:x val="-2.4889781225517153E-2"/>
                  <c:y val="6.695973758950236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0CB-4F2E-BD26-53F854F83749}"/>
                </c:ext>
              </c:extLst>
            </c:dLbl>
            <c:dLbl>
              <c:idx val="4"/>
              <c:layout>
                <c:manualLayout>
                  <c:x val="2.4475640611422989E-2"/>
                  <c:y val="-6.8611711017301869E-3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0CB-4F2E-BD26-53F854F83749}"/>
                </c:ext>
              </c:extLst>
            </c:dLbl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mod__II_e_III!$A$506:$A$510</c:f>
              <c:strCache>
                <c:ptCount val="5"/>
                <c:pt idx="0">
                  <c:v>Molto soddisfatto </c:v>
                </c:pt>
                <c:pt idx="1">
                  <c:v>Soddisfatto </c:v>
                </c:pt>
                <c:pt idx="2">
                  <c:v>Parzialmente soddisfatto</c:v>
                </c:pt>
                <c:pt idx="3">
                  <c:v>Insoddisfatto </c:v>
                </c:pt>
                <c:pt idx="4">
                  <c:v>Non so valutare </c:v>
                </c:pt>
              </c:strCache>
            </c:strRef>
          </c:cat>
          <c:val>
            <c:numRef>
              <c:f>mod__II_e_III!$C$506:$C$510</c:f>
              <c:numCache>
                <c:formatCode>0%</c:formatCode>
                <c:ptCount val="5"/>
                <c:pt idx="0">
                  <c:v>0.51707317073170733</c:v>
                </c:pt>
                <c:pt idx="1">
                  <c:v>0.37073170731707317</c:v>
                </c:pt>
                <c:pt idx="2">
                  <c:v>8.2926829268292687E-2</c:v>
                </c:pt>
                <c:pt idx="3">
                  <c:v>1.9512195121951219E-2</c:v>
                </c:pt>
                <c:pt idx="4">
                  <c:v>9.7560975609756097E-3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0CB-4F2E-BD26-53F854F8374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2729279357779251"/>
          <c:w val="1"/>
          <c:h val="0.168934129355189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cap="all" spc="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r>
              <a:rPr lang="it-IT" sz="1200" b="1" i="0" u="none" strike="noStrike" cap="all" baseline="0">
                <a:solidFill>
                  <a:srgbClr val="0070C0"/>
                </a:solidFill>
                <a:latin typeface="+mj-lt"/>
              </a:rPr>
              <a:t>Come valuti le tempistiche per il rilascio/invio delle informazioni e/o del servizio richiesto?</a:t>
            </a:r>
            <a:endParaRPr lang="it-IT" sz="1200" b="1" cap="all" baseline="0">
              <a:solidFill>
                <a:srgbClr val="0070C0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cap="all" spc="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1773891313806524"/>
          <c:y val="0.21943755251461922"/>
          <c:w val="0.34776873255285012"/>
          <c:h val="0.5593722858605890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61-4CCB-AC33-D075D015BD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61-4CCB-AC33-D075D015BDF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61-4CCB-AC33-D075D015BDF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61-4CCB-AC33-D075D015BDF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561-4CCB-AC33-D075D015BDFA}"/>
              </c:ext>
            </c:extLst>
          </c:dPt>
          <c:dLbls>
            <c:dLbl>
              <c:idx val="3"/>
              <c:layout>
                <c:manualLayout>
                  <c:x val="4.8705264007242507E-3"/>
                  <c:y val="1.20702288435042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61-4CCB-AC33-D075D015BDFA}"/>
                </c:ext>
              </c:extLst>
            </c:dLbl>
            <c:dLbl>
              <c:idx val="4"/>
              <c:layout>
                <c:manualLayout>
                  <c:x val="3.5665893277582968E-2"/>
                  <c:y val="4.8748772890715837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561-4CCB-AC33-D075D015BDFA}"/>
                </c:ext>
              </c:extLst>
            </c:dLbl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mod__II_e_III!$A$539:$A$543</c:f>
              <c:strCache>
                <c:ptCount val="5"/>
                <c:pt idx="0">
                  <c:v>Molto soddisfatto </c:v>
                </c:pt>
                <c:pt idx="1">
                  <c:v>Soddisfatto </c:v>
                </c:pt>
                <c:pt idx="2">
                  <c:v>Parzialmente soddisfatto</c:v>
                </c:pt>
                <c:pt idx="3">
                  <c:v>Insoddisfatto </c:v>
                </c:pt>
                <c:pt idx="4">
                  <c:v>Non so valutare </c:v>
                </c:pt>
              </c:strCache>
            </c:strRef>
          </c:cat>
          <c:val>
            <c:numRef>
              <c:f>mod__II_e_III!$C$539:$C$543</c:f>
              <c:numCache>
                <c:formatCode>0%</c:formatCode>
                <c:ptCount val="5"/>
                <c:pt idx="0">
                  <c:v>0.51707317073170733</c:v>
                </c:pt>
                <c:pt idx="1">
                  <c:v>0.31219512195121951</c:v>
                </c:pt>
                <c:pt idx="2">
                  <c:v>0.12195121951219512</c:v>
                </c:pt>
                <c:pt idx="3">
                  <c:v>3.4146341463414637E-2</c:v>
                </c:pt>
                <c:pt idx="4">
                  <c:v>1.4634146341463415E-2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561-4CCB-AC33-D075D015BDF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503728031459128E-2"/>
          <c:y val="0.81024788314807639"/>
          <c:w val="0.9386157134222981"/>
          <c:h val="0.158314072079055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r>
              <a:rPr lang="it-IT" sz="1200" b="1" cap="all" baseline="0">
                <a:solidFill>
                  <a:srgbClr val="0070C0"/>
                </a:solidFill>
                <a:latin typeface="+mj-lt"/>
              </a:rPr>
              <a:t>come valuti la capacità dell'ufficio di far fronte ad eventuali problematiche?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0840222560612662"/>
          <c:y val="0.22498295338717955"/>
          <c:w val="0.35736018409524267"/>
          <c:h val="0.556027471407382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B9-44F2-9DE2-BD1B340B7D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B9-44F2-9DE2-BD1B340B7D3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B9-44F2-9DE2-BD1B340B7D3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EB9-44F2-9DE2-BD1B340B7D3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EB9-44F2-9DE2-BD1B340B7D3B}"/>
              </c:ext>
            </c:extLst>
          </c:dPt>
          <c:dLbls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mod__II_e_III!$A$568:$A$572</c:f>
              <c:strCache>
                <c:ptCount val="5"/>
                <c:pt idx="0">
                  <c:v>Molto soddisfatto </c:v>
                </c:pt>
                <c:pt idx="1">
                  <c:v>Soddisfatto </c:v>
                </c:pt>
                <c:pt idx="2">
                  <c:v>Parzialmente soddisfatto</c:v>
                </c:pt>
                <c:pt idx="3">
                  <c:v>Insoddisfatto </c:v>
                </c:pt>
                <c:pt idx="4">
                  <c:v>Non so valutare </c:v>
                </c:pt>
              </c:strCache>
            </c:strRef>
          </c:cat>
          <c:val>
            <c:numRef>
              <c:f>mod__II_e_III!$C$568:$C$572</c:f>
              <c:numCache>
                <c:formatCode>0%</c:formatCode>
                <c:ptCount val="5"/>
                <c:pt idx="0">
                  <c:v>0.4975609756097561</c:v>
                </c:pt>
                <c:pt idx="1">
                  <c:v>0.34634146341463412</c:v>
                </c:pt>
                <c:pt idx="2">
                  <c:v>7.8048780487804878E-2</c:v>
                </c:pt>
                <c:pt idx="3">
                  <c:v>4.878048780487805E-2</c:v>
                </c:pt>
                <c:pt idx="4">
                  <c:v>2.9268292682926831E-2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EB9-44F2-9DE2-BD1B340B7D3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3818792748335758"/>
          <c:w val="1"/>
          <c:h val="0.15288456807046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it-IT" sz="1200" b="1" cap="all" baseline="0">
                <a:solidFill>
                  <a:srgbClr val="0070C0"/>
                </a:solidFill>
                <a:latin typeface="+mj-lt"/>
              </a:rPr>
              <a:t>come valuti la velocità di risposta dell'ufficio di fronte ad eventuali problematiche?</a:t>
            </a:r>
          </a:p>
        </c:rich>
      </c:tx>
      <c:layout>
        <c:manualLayout>
          <c:xMode val="edge"/>
          <c:yMode val="edge"/>
          <c:x val="0.11007007959464458"/>
          <c:y val="2.07431011834592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4116260674808413"/>
          <c:y val="0.27111355745410282"/>
          <c:w val="0.29496051120142258"/>
          <c:h val="0.5387216124739537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51-4E48-9452-4E0B39B3F3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51-4E48-9452-4E0B39B3F3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51-4E48-9452-4E0B39B3F3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051-4E48-9452-4E0B39B3F38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051-4E48-9452-4E0B39B3F386}"/>
              </c:ext>
            </c:extLst>
          </c:dPt>
          <c:dLbls>
            <c:dLbl>
              <c:idx val="2"/>
              <c:layout>
                <c:manualLayout>
                  <c:x val="-2.9009053158634394E-2"/>
                  <c:y val="6.23460855767255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51-4E48-9452-4E0B39B3F386}"/>
                </c:ext>
              </c:extLst>
            </c:dLbl>
            <c:dLbl>
              <c:idx val="3"/>
              <c:layout>
                <c:manualLayout>
                  <c:x val="-4.1050755726580034E-2"/>
                  <c:y val="1.315104448456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51-4E48-9452-4E0B39B3F386}"/>
                </c:ext>
              </c:extLst>
            </c:dLbl>
            <c:dLbl>
              <c:idx val="4"/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051-4E48-9452-4E0B39B3F386}"/>
                </c:ext>
              </c:extLst>
            </c:dLbl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mod__II_e_III!$A$592:$A$596</c:f>
              <c:strCache>
                <c:ptCount val="5"/>
                <c:pt idx="0">
                  <c:v>Molto soddisfatto </c:v>
                </c:pt>
                <c:pt idx="1">
                  <c:v>Soddisfatto </c:v>
                </c:pt>
                <c:pt idx="2">
                  <c:v>Parzialmente soddisfatto</c:v>
                </c:pt>
                <c:pt idx="3">
                  <c:v>Insoddisfatto </c:v>
                </c:pt>
                <c:pt idx="4">
                  <c:v>Non so valutare </c:v>
                </c:pt>
              </c:strCache>
            </c:strRef>
          </c:cat>
          <c:val>
            <c:numRef>
              <c:f>mod__II_e_III!$C$592:$C$596</c:f>
              <c:numCache>
                <c:formatCode>0%</c:formatCode>
                <c:ptCount val="5"/>
                <c:pt idx="0">
                  <c:v>0.49268292682926829</c:v>
                </c:pt>
                <c:pt idx="1">
                  <c:v>0.34634146341463412</c:v>
                </c:pt>
                <c:pt idx="2">
                  <c:v>8.7804878048780483E-2</c:v>
                </c:pt>
                <c:pt idx="3">
                  <c:v>4.3902439024390241E-2</c:v>
                </c:pt>
                <c:pt idx="4">
                  <c:v>2.9268292682926831E-2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51-4E48-9452-4E0B39B3F38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273115467903025E-2"/>
          <c:y val="0.77921459595664677"/>
          <c:w val="0.87384689265208326"/>
          <c:h val="0.189670752268164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 b="1" cap="all" baseline="0">
                <a:solidFill>
                  <a:srgbClr val="0070C0"/>
                </a:solidFill>
                <a:latin typeface="+mj-lt"/>
              </a:rPr>
              <a:t>come valuteresti la tua esperienza con gli uffici dell'ispettorato nazionale del lavoro?</a:t>
            </a:r>
          </a:p>
        </c:rich>
      </c:tx>
      <c:layout>
        <c:manualLayout>
          <c:xMode val="edge"/>
          <c:yMode val="edge"/>
          <c:x val="0.11788324973950912"/>
          <c:y val="2.5928876479324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4735908544550459"/>
          <c:y val="0.23406793038974572"/>
          <c:w val="0.31669960074546699"/>
          <c:h val="0.5753715689665240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12-4D27-9EC5-E933D66BB4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12-4D27-9EC5-E933D66BB48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112-4D27-9EC5-E933D66BB48B}"/>
              </c:ext>
            </c:extLst>
          </c:dPt>
          <c:dLbls>
            <c:dLbl>
              <c:idx val="2"/>
              <c:layout>
                <c:manualLayout>
                  <c:x val="-6.5547282578891197E-2"/>
                  <c:y val="4.01885335566619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12-4D27-9EC5-E933D66BB48B}"/>
                </c:ext>
              </c:extLst>
            </c:dLbl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mod__II_e_III!$A$617:$A$619</c:f>
              <c:strCache>
                <c:ptCount val="3"/>
                <c:pt idx="0">
                  <c:v>In linea con le mie aspettative</c:v>
                </c:pt>
                <c:pt idx="1">
                  <c:v>Maggiore delle mie aspettative</c:v>
                </c:pt>
                <c:pt idx="2">
                  <c:v>Minore delle mie aspettative</c:v>
                </c:pt>
              </c:strCache>
            </c:strRef>
          </c:cat>
          <c:val>
            <c:numRef>
              <c:f>mod__II_e_III!$C$617:$C$619</c:f>
              <c:numCache>
                <c:formatCode>0%</c:formatCode>
                <c:ptCount val="3"/>
                <c:pt idx="0">
                  <c:v>0.551219512195122</c:v>
                </c:pt>
                <c:pt idx="1">
                  <c:v>0.39512195121951221</c:v>
                </c:pt>
                <c:pt idx="2">
                  <c:v>5.3658536585365853E-2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112-4D27-9EC5-E933D66BB48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405573740721401E-4"/>
          <c:y val="0.80246687739153055"/>
          <c:w val="0.9984518885251854"/>
          <c:h val="0.1664184708332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0496801296712611"/>
          <c:y val="0.2591213940288743"/>
          <c:w val="0.35213191362754437"/>
          <c:h val="0.5420056404770534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CD-4F72-BA7B-4025AEB676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D-4F72-BA7B-4025AEB676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D-4F72-BA7B-4025AEB676F2}"/>
              </c:ext>
            </c:extLst>
          </c:dPt>
          <c:dLbls>
            <c:dLbl>
              <c:idx val="1"/>
              <c:layout>
                <c:manualLayout>
                  <c:x val="-4.2586923282814999E-2"/>
                  <c:y val="-3.565382677193199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CD-4F72-BA7B-4025AEB676F2}"/>
                </c:ext>
              </c:extLst>
            </c:dLbl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mod__II_e_III!$A$639:$A$641</c:f>
              <c:strCache>
                <c:ptCount val="3"/>
                <c:pt idx="0">
                  <c:v>Sì </c:v>
                </c:pt>
                <c:pt idx="1">
                  <c:v>No </c:v>
                </c:pt>
                <c:pt idx="2">
                  <c:v>Non so valutare </c:v>
                </c:pt>
              </c:strCache>
            </c:strRef>
          </c:cat>
          <c:val>
            <c:numRef>
              <c:f>mod__II_e_III!$C$639:$C$641</c:f>
              <c:numCache>
                <c:formatCode>0%</c:formatCode>
                <c:ptCount val="3"/>
                <c:pt idx="0">
                  <c:v>0.76097560975609757</c:v>
                </c:pt>
                <c:pt idx="1">
                  <c:v>8.7804878048780483E-2</c:v>
                </c:pt>
                <c:pt idx="2">
                  <c:v>0.63902439024390245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CD-4F72-BA7B-4025AEB676F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436254479082405"/>
          <c:y val="0.25332344286215019"/>
          <c:w val="0.34271175218175115"/>
          <c:h val="0.4971836611589784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6A-4D1D-A015-40B86C0A5F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6A-4D1D-A015-40B86C0A5F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6A-4D1D-A015-40B86C0A5F7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46A-4D1D-A015-40B86C0A5F7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46A-4D1D-A015-40B86C0A5F7E}"/>
              </c:ext>
            </c:extLst>
          </c:dPt>
          <c:dLbls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mod__II_e_III!$A$668:$A$672</c:f>
              <c:strCache>
                <c:ptCount val="5"/>
                <c:pt idx="0">
                  <c:v>Sì, per tutti i servizi a me necessari</c:v>
                </c:pt>
                <c:pt idx="1">
                  <c:v>Sì, in buona parte </c:v>
                </c:pt>
                <c:pt idx="2">
                  <c:v>Sì, parzialmente </c:v>
                </c:pt>
                <c:pt idx="3">
                  <c:v>No, servizio/i non attivato/i da remoto</c:v>
                </c:pt>
                <c:pt idx="4">
                  <c:v>Non so valutare</c:v>
                </c:pt>
              </c:strCache>
            </c:strRef>
          </c:cat>
          <c:val>
            <c:numRef>
              <c:f>mod__II_e_III!$C$668:$C$672</c:f>
              <c:numCache>
                <c:formatCode>0%</c:formatCode>
                <c:ptCount val="5"/>
                <c:pt idx="0">
                  <c:v>0.3073170731707317</c:v>
                </c:pt>
                <c:pt idx="1">
                  <c:v>0.25365853658536586</c:v>
                </c:pt>
                <c:pt idx="2">
                  <c:v>0.17560975609756097</c:v>
                </c:pt>
                <c:pt idx="3">
                  <c:v>9.7560975609756101E-2</c:v>
                </c:pt>
                <c:pt idx="4">
                  <c:v>0.16585365853658537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46A-4D1D-A015-40B86C0A5F7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0013629286663357"/>
          <c:w val="1"/>
          <c:h val="0.1501722409253568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it-IT" sz="1200" b="1">
                <a:solidFill>
                  <a:srgbClr val="0070C0"/>
                </a:solidFill>
                <a:latin typeface="+mj-lt"/>
              </a:rPr>
              <a:t>COME VALUTI LA CHIAREZZA, LA COMPLETEZZA E L'ADEGUATEZZA DELLE INFORMAZIONI RICEVUTE?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1065962490095406"/>
          <c:y val="0.18556626465589918"/>
          <c:w val="0.38519286294743849"/>
          <c:h val="0.52769511447846318"/>
        </c:manualLayout>
      </c:layout>
      <c:pie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55-44CD-AA84-AC169EB1A6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655-44CD-AA84-AC169EB1A6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655-44CD-AA84-AC169EB1A6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655-44CD-AA84-AC169EB1A6C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655-44CD-AA84-AC169EB1A6C7}"/>
              </c:ext>
            </c:extLst>
          </c:dPt>
          <c:dLbls>
            <c:dLbl>
              <c:idx val="4"/>
              <c:layout>
                <c:manualLayout>
                  <c:x val="4.7983547607565846E-2"/>
                  <c:y val="-1.1350347668046283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655-44CD-AA84-AC169EB1A6C7}"/>
                </c:ext>
              </c:extLst>
            </c:dLbl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mod__II_e_III!$A$461:$A$465</c:f>
              <c:strCache>
                <c:ptCount val="5"/>
                <c:pt idx="0">
                  <c:v>Molto soddisfatto </c:v>
                </c:pt>
                <c:pt idx="1">
                  <c:v>Soddisfatto</c:v>
                </c:pt>
                <c:pt idx="2">
                  <c:v>Parzialmente soddisfatto </c:v>
                </c:pt>
                <c:pt idx="3">
                  <c:v>Insoddisfatto </c:v>
                </c:pt>
                <c:pt idx="4">
                  <c:v>Non so valutare </c:v>
                </c:pt>
              </c:strCache>
            </c:strRef>
          </c:cat>
          <c:val>
            <c:numRef>
              <c:f>mod__II_e_III!$C$461:$C$465</c:f>
              <c:numCache>
                <c:formatCode>0%</c:formatCode>
                <c:ptCount val="5"/>
                <c:pt idx="0">
                  <c:v>0.48292682926829267</c:v>
                </c:pt>
                <c:pt idx="1">
                  <c:v>0.37073170731707317</c:v>
                </c:pt>
                <c:pt idx="2">
                  <c:v>9.2682926829268292E-2</c:v>
                </c:pt>
                <c:pt idx="3">
                  <c:v>4.878048780487805E-2</c:v>
                </c:pt>
                <c:pt idx="4">
                  <c:v>4.8780487804878049E-3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655-44CD-AA84-AC169EB1A6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47146151996572E-2"/>
          <c:y val="0.77490174430973358"/>
          <c:w val="0.97156293698309226"/>
          <c:h val="0.11577246611029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pPr>
            <a:r>
              <a:rPr lang="it-IT" sz="1200" b="1">
                <a:solidFill>
                  <a:srgbClr val="0070C0"/>
                </a:solidFill>
                <a:latin typeface="+mj-lt"/>
              </a:rPr>
              <a:t>STRUTTURA DELL'INL CONTATTATA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22254673635897571"/>
          <c:y val="0.15249484920731765"/>
          <c:w val="0.54564024215256235"/>
          <c:h val="0.6580920830321860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241-4474-A591-BCC97CB79503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241-4474-A591-BCC97CB7950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08616D9-B8CA-42A8-978C-D9D5C2352724}" type="PERCENTAGE">
                      <a:rPr lang="en-US" baseline="0" smtClean="0"/>
                      <a:pPr/>
                      <a:t>[PERCENTUALE]</a:t>
                    </a:fld>
                    <a:endParaRPr lang="it-IT"/>
                  </a:p>
                </c:rich>
              </c:tx>
              <c:dLblPos val="outEnd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241-4474-A591-BCC97CB7950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2BA1E91-0BC1-421A-91B8-57FD176ADB68}" type="PERCENTAGE">
                      <a:rPr lang="en-US" baseline="0" smtClean="0"/>
                      <a:pPr/>
                      <a:t>[PERCENTUALE]</a:t>
                    </a:fld>
                    <a:endParaRPr lang="it-IT"/>
                  </a:p>
                </c:rich>
              </c:tx>
              <c:dLblPos val="inEnd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241-4474-A591-BCC97CB7950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1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'mod. II e III'!$A$64:$A$65</c:f>
              <c:strCache>
                <c:ptCount val="2"/>
                <c:pt idx="0">
                  <c:v>Ispettorato Interregionale del Lavoro</c:v>
                </c:pt>
                <c:pt idx="1">
                  <c:v>Ispettorato Territoriale del Lavoro</c:v>
                </c:pt>
              </c:strCache>
            </c:strRef>
          </c:cat>
          <c:val>
            <c:numRef>
              <c:f>'mod. II e III'!$B$64:$B$65</c:f>
              <c:numCache>
                <c:formatCode>General</c:formatCode>
                <c:ptCount val="2"/>
                <c:pt idx="0">
                  <c:v>3</c:v>
                </c:pt>
                <c:pt idx="1">
                  <c:v>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41-4474-A591-BCC97CB7950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018690557164577E-2"/>
          <c:y val="0.9013062949961046"/>
          <c:w val="0.98140348948388456"/>
          <c:h val="6.8891732360546035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200" b="1" i="0" u="none" strike="noStrike" kern="1200" baseline="0">
                <a:solidFill>
                  <a:srgbClr val="0070C0"/>
                </a:solidFill>
                <a:latin typeface="Calibri Light"/>
              </a:defRPr>
            </a:pPr>
            <a:r>
              <a:rPr lang="it-IT" sz="1200" b="1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IIL CONTATTATO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350173611111111"/>
          <c:y val="0.15227166666666667"/>
          <c:w val="0.54172453703703705"/>
          <c:h val="0.6500694444444444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4472C4"/>
              </a:solidFill>
              <a:ln>
                <a:noFill/>
              </a:ln>
              <a:effectLst>
                <a:outerShdw dir="16200000" algn="tl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263-48E9-A2AC-11787C97ECBE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>
                <a:noFill/>
              </a:ln>
              <a:effectLst>
                <a:outerShdw dir="16200000" algn="tl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263-48E9-A2AC-11787C97ECBE}"/>
              </c:ext>
            </c:extLst>
          </c:dPt>
          <c:dPt>
            <c:idx val="2"/>
            <c:bubble3D val="0"/>
            <c:spPr>
              <a:solidFill>
                <a:srgbClr val="A5A5A5"/>
              </a:solidFill>
              <a:ln>
                <a:noFill/>
              </a:ln>
              <a:effectLst>
                <a:outerShdw dir="16200000" algn="tl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263-48E9-A2AC-11787C97ECBE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dir="16200000" algn="tl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263-48E9-A2AC-11787C97ECB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5F038885-8C5E-48D4-A941-97C2E451D4F8}" type="PERCENTAGE">
                      <a:rPr lang="en-US" baseline="0"/>
                      <a:pPr/>
                      <a:t>[PERCENTUALE]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263-48E9-A2AC-11787C97ECB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9C616EF-4DCF-470D-89D4-7EDD29C47249}" type="PERCENTAGE">
                      <a:rPr lang="en-US" baseline="0" smtClean="0"/>
                      <a:pPr/>
                      <a:t>[PERCENTUALE]</a:t>
                    </a:fld>
                    <a:endParaRPr lang="it-IT"/>
                  </a:p>
                </c:rich>
              </c:tx>
              <c:dLblPos val="outEnd"/>
              <c:showLegendKey val="1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263-48E9-A2AC-11787C97ECB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531548FD-60B5-4542-A734-4FD433FB7D60}" type="PERCENTAGE">
                      <a:rPr lang="en-US" baseline="0"/>
                      <a:pPr/>
                      <a:t>[PERCENTUALE]</a:t>
                    </a:fld>
                    <a:endParaRPr lang="en-US" baseline="0"/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263-48E9-A2AC-11787C97ECB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8BE84BF-5F5E-478C-85DC-4C997D7783A1}" type="VALUE">
                      <a:rPr lang="en-US" smtClean="0"/>
                      <a:pPr/>
                      <a:t>[VALORE]</a:t>
                    </a:fld>
                    <a:r>
                      <a:rPr lang="en-US"/>
                      <a:t>%</a:t>
                    </a:r>
                  </a:p>
                </c:rich>
              </c:tx>
              <c:dLblPos val="outEnd"/>
              <c:showLegendKey val="1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5.900208333333333E-2"/>
                      <c:h val="5.011222222222222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263-48E9-A2AC-11787C97ECBE}"/>
                </c:ext>
              </c:extLst>
            </c:dLbl>
            <c:spPr>
              <a:blipFill>
                <a:blip xmlns:r="http://schemas.openxmlformats.org/officeDocument/2006/relationships" r:embed="rId2"/>
                <a:tile/>
              </a:blipFill>
              <a:ln>
                <a:noFill/>
              </a:ln>
              <a:effectLst>
                <a:outerShdw dist="38096" dir="2700000" algn="tl">
                  <a:srgbClr val="000000">
                    <a:alpha val="40000"/>
                  </a:srgbClr>
                </a:outerShdw>
              </a:effectLst>
            </c:spPr>
            <c:txPr>
              <a:bodyPr wrap="square" lIns="0" tIns="0" rIns="0" bIns="0" anchor="ctr">
                <a:spAutoFit/>
              </a:bodyPr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1" i="0" u="none" strike="noStrike" kern="1200" baseline="0">
                    <a:solidFill>
                      <a:srgbClr val="FFFFFF"/>
                    </a:solidFill>
                    <a:latin typeface="Calibri"/>
                  </a:defRPr>
                </a:pPr>
                <a:endParaRPr lang="it-IT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mod__II_e_III!$A$129:$A$132</c:f>
              <c:strCache>
                <c:ptCount val="4"/>
                <c:pt idx="0">
                  <c:v>Milano </c:v>
                </c:pt>
                <c:pt idx="1">
                  <c:v>Napoli </c:v>
                </c:pt>
                <c:pt idx="2">
                  <c:v>Roma </c:v>
                </c:pt>
                <c:pt idx="3">
                  <c:v>Venezia </c:v>
                </c:pt>
              </c:strCache>
            </c:strRef>
          </c:cat>
          <c:val>
            <c:numRef>
              <c:f>mod__II_e_III!$B$129:$B$132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263-48E9-A2AC-11787C97E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</c:spPr>
    </c:plotArea>
    <c:legend>
      <c:legendPos val="b"/>
      <c:overlay val="0"/>
      <c:spPr>
        <a:solidFill>
          <a:srgbClr val="F2F2F2">
            <a:alpha val="39000"/>
          </a:srgbClr>
        </a:solidFill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100" b="0" i="0" u="none" strike="noStrike" kern="1200" baseline="0">
              <a:solidFill>
                <a:srgbClr val="0070C0"/>
              </a:solidFill>
              <a:latin typeface="Calibri Light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it-IT" sz="900" b="0" i="0" u="none" strike="noStrike" kern="1200" baseline="0">
          <a:solidFill>
            <a:srgbClr val="000000"/>
          </a:solidFill>
          <a:latin typeface="Calibri"/>
        </a:defRPr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200" b="0" i="0" u="none" strike="noStrike" kern="1200" spc="0" baseline="0">
                <a:solidFill>
                  <a:srgbClr val="0070C0"/>
                </a:solidFill>
                <a:latin typeface="Calibri"/>
              </a:defRPr>
            </a:pPr>
            <a:r>
              <a:rPr lang="it-IT" sz="1200" b="1" i="0" u="none" strike="noStrike" kern="1200" cap="none" spc="0" baseline="0" dirty="0">
                <a:solidFill>
                  <a:srgbClr val="0070C0"/>
                </a:solidFill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COME HAI CONTATTATO L'ISPETTORATO NAZIONALE DEL LAVORO PER AVERE LE INFORMAZIONI NECESSARIE ALLA TUE ESIGENZE?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4472C4"/>
            </a:solidFill>
            <a:ln>
              <a:noFill/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53A4-4174-BA26-79AF516D91A0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53A4-4174-BA26-79AF516D91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70C0"/>
                    </a:solidFill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mod__II_e_III!$A$281:$A$286</c:f>
              <c:strCache>
                <c:ptCount val="6"/>
                <c:pt idx="0">
                  <c:v>Sito web</c:v>
                </c:pt>
                <c:pt idx="1">
                  <c:v>E-mail</c:v>
                </c:pt>
                <c:pt idx="2">
                  <c:v>PEC</c:v>
                </c:pt>
                <c:pt idx="3">
                  <c:v>Telefono</c:v>
                </c:pt>
                <c:pt idx="4">
                  <c:v>Sportello ufficio</c:v>
                </c:pt>
                <c:pt idx="5">
                  <c:v>Social network (pagina facebook ufficiale</c:v>
                </c:pt>
              </c:strCache>
            </c:strRef>
          </c:cat>
          <c:val>
            <c:numRef>
              <c:f>mod__II_e_III!$C$281:$C$286</c:f>
              <c:numCache>
                <c:formatCode>0.00%</c:formatCode>
                <c:ptCount val="6"/>
                <c:pt idx="0">
                  <c:v>7.9155672823219003E-2</c:v>
                </c:pt>
                <c:pt idx="1">
                  <c:v>0.12664907651715041</c:v>
                </c:pt>
                <c:pt idx="2">
                  <c:v>0.13720316622691292</c:v>
                </c:pt>
                <c:pt idx="3">
                  <c:v>0.32981530343007914</c:v>
                </c:pt>
                <c:pt idx="4">
                  <c:v>0.32717678100263853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A4-4174-BA26-79AF516D91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15372704"/>
        <c:axId val="1915371744"/>
      </c:barChart>
      <c:valAx>
        <c:axId val="1915371744"/>
        <c:scaling>
          <c:orientation val="minMax"/>
        </c:scaling>
        <c:delete val="0"/>
        <c:axPos val="b"/>
        <c:numFmt formatCode="0.00%" sourceLinked="1"/>
        <c:majorTickMark val="none"/>
        <c:minorTickMark val="none"/>
        <c:tickLblPos val="nextTo"/>
        <c:spPr>
          <a:noFill/>
          <a:ln>
            <a:noFill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0070C0"/>
                </a:solidFill>
                <a:latin typeface="Calibri"/>
              </a:defRPr>
            </a:pPr>
            <a:endParaRPr lang="it-IT"/>
          </a:p>
        </c:txPr>
        <c:crossAx val="1915372704"/>
        <c:crosses val="autoZero"/>
        <c:crossBetween val="between"/>
      </c:valAx>
      <c:catAx>
        <c:axId val="1915372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8" cap="flat">
            <a:solidFill>
              <a:srgbClr val="D9D9D9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000" b="0" i="0" u="none" strike="noStrike" kern="1200" baseline="0">
                <a:solidFill>
                  <a:srgbClr val="0070C0"/>
                </a:solidFill>
                <a:latin typeface="Calibri Light"/>
              </a:defRPr>
            </a:pPr>
            <a:endParaRPr lang="it-IT"/>
          </a:p>
        </c:txPr>
        <c:crossAx val="1915371744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 w="9528" cap="flat">
      <a:solidFill>
        <a:srgbClr val="D9D9D9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it-IT" sz="1000" b="0" i="0" u="none" strike="noStrike" kern="1200" baseline="0">
          <a:solidFill>
            <a:srgbClr val="000000"/>
          </a:solidFill>
          <a:latin typeface="Calibri"/>
        </a:defRPr>
      </a:pPr>
      <a:endParaRPr lang="it-IT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>
                <a:solidFill>
                  <a:srgbClr val="0070C0"/>
                </a:solidFill>
                <a:latin typeface="+mj-lt"/>
              </a:rPr>
              <a:t>HAI MAI CONSULTATO IL SITO ISTITUZIONALE DELL'ISPETTORATO? </a:t>
            </a:r>
          </a:p>
        </c:rich>
      </c:tx>
      <c:layout>
        <c:manualLayout>
          <c:xMode val="edge"/>
          <c:yMode val="edge"/>
          <c:x val="0.21591175805670459"/>
          <c:y val="1.504391163814377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3015349795207227"/>
          <c:y val="0.21350248230126731"/>
          <c:w val="0.35221484747046544"/>
          <c:h val="0.64651641537148119"/>
        </c:manualLayout>
      </c:layout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B9B-48F8-BAEF-7FF83D5F0388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B9B-48F8-BAEF-7FF83D5F0388}"/>
              </c:ext>
            </c:extLst>
          </c:dPt>
          <c:dLbls>
            <c:spPr>
              <a:solidFill>
                <a:sysClr val="windowText" lastClr="000000">
                  <a:lumMod val="65000"/>
                  <a:lumOff val="35000"/>
                </a:sys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'MODULO II'!$A$232:$A$233</c:f>
              <c:strCache>
                <c:ptCount val="2"/>
                <c:pt idx="0">
                  <c:v>Sì </c:v>
                </c:pt>
                <c:pt idx="1">
                  <c:v>No </c:v>
                </c:pt>
              </c:strCache>
            </c:strRef>
          </c:cat>
          <c:val>
            <c:numRef>
              <c:f>'MODULO II'!$B$232:$B$233</c:f>
              <c:numCache>
                <c:formatCode>General</c:formatCode>
                <c:ptCount val="2"/>
                <c:pt idx="0">
                  <c:v>205</c:v>
                </c:pt>
                <c:pt idx="1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9B-48F8-BAEF-7FF83D5F0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33065530447716"/>
          <c:y val="0.88981126900567642"/>
          <c:w val="0.17722397200349957"/>
          <c:h val="5.2704431705977856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 b="1" cap="all" baseline="0">
                <a:solidFill>
                  <a:srgbClr val="0070C0"/>
                </a:solidFill>
                <a:latin typeface="+mj-lt"/>
              </a:rPr>
              <a:t>Come valuti la chiarezza e l'adeguatezza delle informazioni?</a:t>
            </a:r>
          </a:p>
        </c:rich>
      </c:tx>
      <c:layout>
        <c:manualLayout>
          <c:xMode val="edge"/>
          <c:yMode val="edge"/>
          <c:x val="0.15071522309711285"/>
          <c:y val="3.570247608619336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2969553805774277"/>
          <c:y val="0.27199594060035687"/>
          <c:w val="0.36005358705161855"/>
          <c:h val="0.6000893117526975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92-49A8-A522-5306F528C0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92-49A8-A522-5306F528C0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C92-49A8-A522-5306F528C0E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C92-49A8-A522-5306F528C0E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C92-49A8-A522-5306F528C0E3}"/>
              </c:ext>
            </c:extLst>
          </c:dPt>
          <c:dLbls>
            <c:dLbl>
              <c:idx val="0"/>
              <c:layout>
                <c:manualLayout>
                  <c:x val="-6.0828083989501361E-2"/>
                  <c:y val="-1.0155527154438862E-4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92-49A8-A522-5306F528C0E3}"/>
                </c:ext>
              </c:extLst>
            </c:dLbl>
            <c:dLbl>
              <c:idx val="1"/>
              <c:layout>
                <c:manualLayout>
                  <c:x val="-1.1704505686789152E-2"/>
                  <c:y val="-3.6177220625489129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92-49A8-A522-5306F528C0E3}"/>
                </c:ext>
              </c:extLst>
            </c:dLbl>
            <c:spPr>
              <a:solidFill>
                <a:sysClr val="windowText" lastClr="000000">
                  <a:lumMod val="65000"/>
                  <a:lumOff val="35000"/>
                </a:sys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'MODULO II'!$A$295:$A$299</c:f>
              <c:strCache>
                <c:ptCount val="5"/>
                <c:pt idx="0">
                  <c:v>Non so valutare</c:v>
                </c:pt>
                <c:pt idx="1">
                  <c:v>Insoddisfatto</c:v>
                </c:pt>
                <c:pt idx="2">
                  <c:v>Parzialmente soddisfatto</c:v>
                </c:pt>
                <c:pt idx="3">
                  <c:v>Soddisfatto</c:v>
                </c:pt>
                <c:pt idx="4">
                  <c:v>Molto soddisfatto</c:v>
                </c:pt>
              </c:strCache>
            </c:strRef>
          </c:cat>
          <c:val>
            <c:numRef>
              <c:f>'MODULO II'!$C$295:$C$299</c:f>
              <c:numCache>
                <c:formatCode>0%</c:formatCode>
                <c:ptCount val="5"/>
                <c:pt idx="0">
                  <c:v>4.8780487804878049E-3</c:v>
                </c:pt>
                <c:pt idx="1">
                  <c:v>4.878048780487805E-2</c:v>
                </c:pt>
                <c:pt idx="2">
                  <c:v>9.7560975609756101E-2</c:v>
                </c:pt>
                <c:pt idx="3">
                  <c:v>0.53170731707317076</c:v>
                </c:pt>
                <c:pt idx="4">
                  <c:v>0.31707317073170732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C92-49A8-A522-5306F528C0E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6111111111111108E-2"/>
          <c:y val="0.83067038495188106"/>
          <c:w val="0.96037970253718263"/>
          <c:h val="0.1693296150481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200" b="1" cap="all" baseline="0">
                <a:solidFill>
                  <a:srgbClr val="0070C0"/>
                </a:solidFill>
                <a:latin typeface="+mj-lt"/>
              </a:rPr>
              <a:t>Come valuti la completezza dei contenuti dei</a:t>
            </a:r>
          </a:p>
          <a:p>
            <a:pPr>
              <a:defRPr sz="1200"/>
            </a:pPr>
            <a:r>
              <a:rPr lang="it-IT" sz="1200" b="1" cap="all" baseline="0">
                <a:solidFill>
                  <a:srgbClr val="0070C0"/>
                </a:solidFill>
                <a:latin typeface="+mj-lt"/>
              </a:rPr>
              <a:t>dossier tematici?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1935293868032444"/>
          <c:y val="0.23528923418577541"/>
          <c:w val="0.38105053882738993"/>
          <c:h val="0.6001153553861805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61-4764-9166-6B8531F9CC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61-4764-9166-6B8531F9CC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361-4764-9166-6B8531F9CC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361-4764-9166-6B8531F9CC3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361-4764-9166-6B8531F9CC3C}"/>
              </c:ext>
            </c:extLst>
          </c:dPt>
          <c:dLbls>
            <c:dLbl>
              <c:idx val="0"/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61-4764-9166-6B8531F9CC3C}"/>
                </c:ext>
              </c:extLst>
            </c:dLbl>
            <c:dLbl>
              <c:idx val="1"/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61-4764-9166-6B8531F9CC3C}"/>
                </c:ext>
              </c:extLst>
            </c:dLbl>
            <c:spPr>
              <a:solidFill>
                <a:sysClr val="windowText" lastClr="000000">
                  <a:lumMod val="65000"/>
                  <a:lumOff val="35000"/>
                </a:sys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'mod. II e III'!$A$307:$A$311</c:f>
              <c:strCache>
                <c:ptCount val="5"/>
                <c:pt idx="0">
                  <c:v>Non so valutare</c:v>
                </c:pt>
                <c:pt idx="1">
                  <c:v>Insoddisfatto</c:v>
                </c:pt>
                <c:pt idx="2">
                  <c:v>Parzialmente soddisfatto</c:v>
                </c:pt>
                <c:pt idx="3">
                  <c:v>Soddisfatto</c:v>
                </c:pt>
                <c:pt idx="4">
                  <c:v>Molto soddisfatto</c:v>
                </c:pt>
              </c:strCache>
            </c:strRef>
          </c:cat>
          <c:val>
            <c:numRef>
              <c:f>'mod. II e III'!$C$307:$C$311</c:f>
              <c:numCache>
                <c:formatCode>0%</c:formatCode>
                <c:ptCount val="5"/>
                <c:pt idx="0">
                  <c:v>5.3658536585365853E-2</c:v>
                </c:pt>
                <c:pt idx="1">
                  <c:v>4.878048780487805E-2</c:v>
                </c:pt>
                <c:pt idx="2">
                  <c:v>0.12682926829268293</c:v>
                </c:pt>
                <c:pt idx="3">
                  <c:v>0.5024390243902439</c:v>
                </c:pt>
                <c:pt idx="4">
                  <c:v>0.26829268292682928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361-4764-9166-6B8531F9CC3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087870865552613E-2"/>
          <c:y val="0.81957769496192723"/>
          <c:w val="0.98991207349081367"/>
          <c:h val="0.174961969110757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50" b="0" i="0" u="none" strike="noStrike" kern="120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100" b="1" i="0" u="none" strike="noStrike" kern="1200" cap="all" spc="0" baseline="0">
                <a:solidFill>
                  <a:srgbClr val="0070C0"/>
                </a:solidFill>
                <a:latin typeface="Calibri Light"/>
              </a:defRPr>
            </a:pPr>
            <a:r>
              <a:rPr lang="it-IT" sz="1200" b="1" i="0" u="none" strike="noStrike" kern="1200" cap="all" spc="0" baseline="0">
                <a:solidFill>
                  <a:srgbClr val="0070C0"/>
                </a:solidFill>
                <a:uFillTx/>
                <a:latin typeface="Calibri Light"/>
              </a:rPr>
              <a:t>Come valuti la comprensibilità dell'organizzazione dei contenuti? 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9767682221648278"/>
          <c:y val="0.25597963157698644"/>
          <c:w val="0.36745014241746826"/>
          <c:h val="0.5981687283595064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4472C4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01E-40A9-9408-C9FA3E5A53DA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701E-40A9-9408-C9FA3E5A53DA}"/>
              </c:ext>
            </c:extLst>
          </c:dPt>
          <c:dPt>
            <c:idx val="2"/>
            <c:bubble3D val="0"/>
            <c:spPr>
              <a:solidFill>
                <a:srgbClr val="A5A5A5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701E-40A9-9408-C9FA3E5A53D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701E-40A9-9408-C9FA3E5A53DA}"/>
              </c:ext>
            </c:extLst>
          </c:dPt>
          <c:dPt>
            <c:idx val="4"/>
            <c:bubble3D val="0"/>
            <c:spPr>
              <a:solidFill>
                <a:srgbClr val="5B9BD5"/>
              </a:solidFill>
              <a:ln w="19046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701E-40A9-9408-C9FA3E5A53DA}"/>
              </c:ext>
            </c:extLst>
          </c:dPt>
          <c:dLbls>
            <c:dLbl>
              <c:idx val="0"/>
              <c:layout>
                <c:manualLayout>
                  <c:x val="-6.398991861400205E-2"/>
                  <c:y val="1.1957362263367632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8.2568413828600834E-2"/>
                      <c:h val="5.41008673383653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01E-40A9-9408-C9FA3E5A53DA}"/>
                </c:ext>
              </c:extLst>
            </c:dLbl>
            <c:dLbl>
              <c:idx val="1"/>
              <c:layout>
                <c:manualLayout>
                  <c:x val="3.1198577522674631E-2"/>
                  <c:y val="3.3417276662461873E-2"/>
                </c:manualLayout>
              </c:layout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1E-40A9-9408-C9FA3E5A53DA}"/>
                </c:ext>
              </c:extLst>
            </c:dLbl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7.694626120313286E-2"/>
                      <c:h val="6.938940981076804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01E-40A9-9408-C9FA3E5A53DA}"/>
                </c:ext>
              </c:extLst>
            </c:dLbl>
            <c:spPr>
              <a:solidFill>
                <a:sysClr val="windowText" lastClr="000000">
                  <a:lumMod val="65000"/>
                  <a:lumOff val="35000"/>
                </a:sysClr>
              </a:solidFill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sz="1000" b="1" i="0" u="none" strike="noStrike" kern="1200" baseline="0">
                    <a:solidFill>
                      <a:srgbClr val="FFFFFF"/>
                    </a:solidFill>
                    <a:latin typeface="Calibri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mod__II_e_III!$A$339:$A$343</c:f>
              <c:strCache>
                <c:ptCount val="5"/>
                <c:pt idx="0">
                  <c:v>Non so valutare</c:v>
                </c:pt>
                <c:pt idx="1">
                  <c:v>Insoddisfatto</c:v>
                </c:pt>
                <c:pt idx="2">
                  <c:v>Parzialmente soddisfatto</c:v>
                </c:pt>
                <c:pt idx="3">
                  <c:v>Soddisfatto</c:v>
                </c:pt>
                <c:pt idx="4">
                  <c:v>Molto soddisfatto</c:v>
                </c:pt>
              </c:strCache>
            </c:strRef>
          </c:cat>
          <c:val>
            <c:numRef>
              <c:f>mod__II_e_III!$C$339:$C$343</c:f>
              <c:numCache>
                <c:formatCode>0%</c:formatCode>
                <c:ptCount val="5"/>
                <c:pt idx="0">
                  <c:v>4.8780487804878049E-3</c:v>
                </c:pt>
                <c:pt idx="1">
                  <c:v>3.9024390243902439E-2</c:v>
                </c:pt>
                <c:pt idx="2">
                  <c:v>0.10731707317073171</c:v>
                </c:pt>
                <c:pt idx="3">
                  <c:v>0.53658536585365857</c:v>
                </c:pt>
                <c:pt idx="4">
                  <c:v>0.31219512195121951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01E-40A9-9408-C9FA3E5A5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"/>
          <c:y val="0.82697409390247534"/>
          <c:w val="0.99926877961790694"/>
          <c:h val="0.1597325605579098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sz="1050" b="0" i="0" u="none" strike="noStrike" kern="1200" baseline="0">
              <a:solidFill>
                <a:srgbClr val="0070C0"/>
              </a:solidFill>
              <a:latin typeface="Calibri Light"/>
            </a:defRPr>
          </a:pPr>
          <a:endParaRPr lang="it-IT"/>
        </a:p>
      </c:txPr>
    </c:legend>
    <c:plotVisOnly val="1"/>
    <c:dispBlanksAs val="gap"/>
    <c:showDLblsOverMax val="0"/>
  </c:chart>
  <c:spPr>
    <a:noFill/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it-IT" sz="900" b="0" i="0" u="none" strike="noStrike" kern="1200" baseline="0">
          <a:solidFill>
            <a:srgbClr val="000000"/>
          </a:solidFill>
          <a:latin typeface="Calibri"/>
        </a:defRPr>
      </a:pPr>
      <a:endParaRPr lang="it-IT"/>
    </a:p>
  </c:txPr>
  <c:externalData r:id="rId2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'mod. II e III'!$T$125:$T$216</cx:f>
        <cx:lvl ptCount="92">
          <cx:pt idx="0">Alessandria</cx:pt>
          <cx:pt idx="1">Aosta</cx:pt>
          <cx:pt idx="2">Asti</cx:pt>
          <cx:pt idx="3">Bergamo</cx:pt>
          <cx:pt idx="4">Biella</cx:pt>
          <cx:pt idx="5">Brescia</cx:pt>
          <cx:pt idx="6">Como</cx:pt>
          <cx:pt idx="7">Cremona</cx:pt>
          <cx:pt idx="8">Cuneo</cx:pt>
          <cx:pt idx="9">Genova</cx:pt>
          <cx:pt idx="10">Imperia</cx:pt>
          <cx:pt idx="11">La Spezia</cx:pt>
          <cx:pt idx="12">Lecco</cx:pt>
          <cx:pt idx="13">Lodi</cx:pt>
          <cx:pt idx="14">Mantova</cx:pt>
          <cx:pt idx="15">Milano</cx:pt>
          <cx:pt idx="16">Novara</cx:pt>
          <cx:pt idx="17">Pavia</cx:pt>
          <cx:pt idx="18">Savona</cx:pt>
          <cx:pt idx="19">Sondrio</cx:pt>
          <cx:pt idx="20">Torino</cx:pt>
          <cx:pt idx="21">Varese</cx:pt>
          <cx:pt idx="22">Verbania</cx:pt>
          <cx:pt idx="23">Vercelli</cx:pt>
          <cx:pt idx="24">Ancona</cx:pt>
          <cx:pt idx="25">Ascoli Piceno</cx:pt>
          <cx:pt idx="26">Belluno</cx:pt>
          <cx:pt idx="27">Bologna</cx:pt>
          <cx:pt idx="28">Ferrara</cx:pt>
          <cx:pt idx="29">Forli Cesena</cx:pt>
          <cx:pt idx="30">Gorizia</cx:pt>
          <cx:pt idx="31">Macerata</cx:pt>
          <cx:pt idx="32">Modena</cx:pt>
          <cx:pt idx="33">Padova</cx:pt>
          <cx:pt idx="34">Parma</cx:pt>
          <cx:pt idx="35">Pesaro Urbino</cx:pt>
          <cx:pt idx="36">Piacenza</cx:pt>
          <cx:pt idx="37">Pordenone</cx:pt>
          <cx:pt idx="38">Ravenna</cx:pt>
          <cx:pt idx="39">Reggio Emilia</cx:pt>
          <cx:pt idx="40">Rimini</cx:pt>
          <cx:pt idx="41">Rovigo</cx:pt>
          <cx:pt idx="42">Treviso</cx:pt>
          <cx:pt idx="43">Trieste</cx:pt>
          <cx:pt idx="44">Udine</cx:pt>
          <cx:pt idx="45">Venezia</cx:pt>
          <cx:pt idx="46">Verona</cx:pt>
          <cx:pt idx="47">Vicenza</cx:pt>
          <cx:pt idx="48">Arezzo</cx:pt>
          <cx:pt idx="49">Cagliari</cx:pt>
          <cx:pt idx="50">Chieti</cx:pt>
          <cx:pt idx="51">Firenze</cx:pt>
          <cx:pt idx="52">Frosinone</cx:pt>
          <cx:pt idx="53">Grosseto</cx:pt>
          <cx:pt idx="54">L'Aquila</cx:pt>
          <cx:pt idx="55">Latina</cx:pt>
          <cx:pt idx="56">Livorno</cx:pt>
          <cx:pt idx="57">Lucca</cx:pt>
          <cx:pt idx="58">Massa Carrara</cx:pt>
          <cx:pt idx="59">Nuoro</cx:pt>
          <cx:pt idx="60">Oristano</cx:pt>
          <cx:pt idx="61">Perugia</cx:pt>
          <cx:pt idx="62">Pescara</cx:pt>
          <cx:pt idx="63">Pisa</cx:pt>
          <cx:pt idx="64">Pistoia</cx:pt>
          <cx:pt idx="65">Prato</cx:pt>
          <cx:pt idx="66">Rieti</cx:pt>
          <cx:pt idx="67">Roma</cx:pt>
          <cx:pt idx="68">Sassari</cx:pt>
          <cx:pt idx="69">Siena</cx:pt>
          <cx:pt idx="70">Teramo</cx:pt>
          <cx:pt idx="71">Terni</cx:pt>
          <cx:pt idx="72">Viterbo</cx:pt>
          <cx:pt idx="73">Avellino</cx:pt>
          <cx:pt idx="74">Bari</cx:pt>
          <cx:pt idx="75">Benevento</cx:pt>
          <cx:pt idx="76">Brindisi</cx:pt>
          <cx:pt idx="77">Campobasso</cx:pt>
          <cx:pt idx="78">Caserta</cx:pt>
          <cx:pt idx="79">Catanzaro</cx:pt>
          <cx:pt idx="80">Cosenza</cx:pt>
          <cx:pt idx="81">Crotone</cx:pt>
          <cx:pt idx="82">Foggia</cx:pt>
          <cx:pt idx="83">Isernia</cx:pt>
          <cx:pt idx="84">Lecce</cx:pt>
          <cx:pt idx="85">Matera</cx:pt>
          <cx:pt idx="86">Napoli</cx:pt>
          <cx:pt idx="87">Potenza</cx:pt>
          <cx:pt idx="88">Reggio Calabria</cx:pt>
          <cx:pt idx="89">Salerno</cx:pt>
          <cx:pt idx="90">Taranto</cx:pt>
          <cx:pt idx="91">Vibo Valentia</cx:pt>
        </cx:lvl>
      </cx:strDim>
      <cx:strDim type="colorStr">
        <cx:f>'mod. II e III'!$U$125:$U$216</cx:f>
        <cx:lvl ptCount="92">
          <cx:pt idx="0">1%</cx:pt>
          <cx:pt idx="1">0%</cx:pt>
          <cx:pt idx="2">0%</cx:pt>
          <cx:pt idx="3">3%</cx:pt>
          <cx:pt idx="4">0%</cx:pt>
          <cx:pt idx="5">0%</cx:pt>
          <cx:pt idx="6">0%</cx:pt>
          <cx:pt idx="7">2%</cx:pt>
          <cx:pt idx="8">0%</cx:pt>
          <cx:pt idx="9">0%</cx:pt>
          <cx:pt idx="10">0%</cx:pt>
          <cx:pt idx="11">0%</cx:pt>
          <cx:pt idx="12">0%</cx:pt>
          <cx:pt idx="13">0%</cx:pt>
          <cx:pt idx="14">1%</cx:pt>
          <cx:pt idx="15">7%</cx:pt>
          <cx:pt idx="16">11%</cx:pt>
          <cx:pt idx="17">0%</cx:pt>
          <cx:pt idx="18">1%</cx:pt>
          <cx:pt idx="19">0%</cx:pt>
          <cx:pt idx="20">3%</cx:pt>
          <cx:pt idx="21">1%</cx:pt>
          <cx:pt idx="22">0%</cx:pt>
          <cx:pt idx="23">1%</cx:pt>
          <cx:pt idx="24">0%</cx:pt>
          <cx:pt idx="25">1%</cx:pt>
          <cx:pt idx="26">2%</cx:pt>
          <cx:pt idx="27">0%</cx:pt>
          <cx:pt idx="28">2%</cx:pt>
          <cx:pt idx="29">0%</cx:pt>
          <cx:pt idx="30">1%</cx:pt>
          <cx:pt idx="31">1%</cx:pt>
          <cx:pt idx="32">1%</cx:pt>
          <cx:pt idx="33">1%</cx:pt>
          <cx:pt idx="34">0%</cx:pt>
          <cx:pt idx="35">2%</cx:pt>
          <cx:pt idx="36">2%</cx:pt>
          <cx:pt idx="37">1%</cx:pt>
          <cx:pt idx="38">0%</cx:pt>
          <cx:pt idx="39">1%</cx:pt>
          <cx:pt idx="40">2%</cx:pt>
          <cx:pt idx="41">2%</cx:pt>
          <cx:pt idx="42">1%</cx:pt>
          <cx:pt idx="43">1%</cx:pt>
          <cx:pt idx="44">1%</cx:pt>
          <cx:pt idx="45">1%</cx:pt>
          <cx:pt idx="46">0%</cx:pt>
          <cx:pt idx="47">0%</cx:pt>
          <cx:pt idx="48">2%</cx:pt>
          <cx:pt idx="49">4%</cx:pt>
          <cx:pt idx="50">7%</cx:pt>
          <cx:pt idx="51">1%</cx:pt>
          <cx:pt idx="52">2%</cx:pt>
          <cx:pt idx="53">0%</cx:pt>
          <cx:pt idx="54">2%</cx:pt>
          <cx:pt idx="55">0%</cx:pt>
          <cx:pt idx="56">0%</cx:pt>
          <cx:pt idx="57">0%</cx:pt>
          <cx:pt idx="58">0%</cx:pt>
          <cx:pt idx="59">0%</cx:pt>
          <cx:pt idx="60">0%</cx:pt>
          <cx:pt idx="61">0%</cx:pt>
          <cx:pt idx="62">3%</cx:pt>
          <cx:pt idx="63">0%</cx:pt>
          <cx:pt idx="64">0%</cx:pt>
          <cx:pt idx="65">0%</cx:pt>
          <cx:pt idx="66">0%</cx:pt>
          <cx:pt idx="67">0%</cx:pt>
          <cx:pt idx="68">2%</cx:pt>
          <cx:pt idx="69">0%</cx:pt>
          <cx:pt idx="70">2%</cx:pt>
          <cx:pt idx="71">0%</cx:pt>
          <cx:pt idx="72">0%</cx:pt>
          <cx:pt idx="73">0%</cx:pt>
          <cx:pt idx="74">1%</cx:pt>
          <cx:pt idx="75">0%</cx:pt>
          <cx:pt idx="76">5%</cx:pt>
          <cx:pt idx="77">3%</cx:pt>
          <cx:pt idx="78">1%</cx:pt>
          <cx:pt idx="79">0%</cx:pt>
          <cx:pt idx="80">0%</cx:pt>
          <cx:pt idx="81">0%</cx:pt>
          <cx:pt idx="82">1%</cx:pt>
          <cx:pt idx="83">5%</cx:pt>
          <cx:pt idx="84">6%</cx:pt>
          <cx:pt idx="85">1%</cx:pt>
          <cx:pt idx="86">0%</cx:pt>
          <cx:pt idx="87">0%</cx:pt>
          <cx:pt idx="88">1%</cx:pt>
          <cx:pt idx="89">1%</cx:pt>
          <cx:pt idx="90">1%</cx:pt>
          <cx:pt idx="91">0%</cx:pt>
        </cx:lvl>
      </cx:strDim>
    </cx:data>
  </cx:chartData>
  <cx:chart>
    <cx:plotArea>
      <cx:plotAreaRegion>
        <cx:series layoutId="regionMap" uniqueId="{E917CD0E-C3AD-4ECB-9162-61B77EC9FA59}">
          <cx:dataId val="0"/>
          <cx:layoutPr>
            <cx:regionLabelLayout val="none"/>
            <cx:geography cultureLanguage="it-IT" cultureRegion="IT" attribution="Con tecnologia Bing">
              <cx:geoCache provider="{E9337A44-BEBE-4D9F-B70C-5C5E7DAFC167}">
                <cx:binary>1H1ZctvI1uZWHH75XxosIJGJ4cb1jagEB1GDNViWhxcELdGY5xlPvY3eQ++id9Ir6Y8iQZMwaLEi
+Ec0WRWusphHOMCHzPOdIU/++7n+17O/XKTv6sAPs3891x/e23ke/+uvv7JnexksslHgPKdRFv3M
R89R8Ff086fzvPzrJV1UTmj9RUSJ/vVsL9J8Wb//z7/x26xldB09L3InCu+LZdo8LLPCz7M/fDf4
1bvFS+CEYyfLU+c5Jx/eGwvLdxap8/7dMsydvHls4uWH9/uj3r/7q//LfrvwOx+65cULhGV9RDRR
Ypq++Wjv3/lRaG2+1keSqlGdUiauP6y79sdFAPGjNHrVZ/Hyki6zDPf0+t9d0b0b+PD+0yJ9Gb3/
w80/R0WYr56qhQf84f08X+CpvH/nZJGx/saIVrc2f3x9Fn/tA/Kff/d+gKfT+8kOZv1H+dZXv2nN
naXvQ7mTAUbZiGlEUhUi7SGljUSd6qKiiRsge0gdocgwTp1gD6U7ZxkMoNSNPieM/vbxYi7Cl3T1
Fp0OKDrSiKYySskaEaWHl6LIoqQReXhmHavUMGh70schtydyVvBFWX5S4NhIlUXCmLSBRt4DTh3J
mqKr+GMDHL5evzTrJfHvN9U5ANlargfW0+hl9PfAPNtc5ZxwekyXJdbo7mmdwHhhLVR1yqhIpTUW
+0hJZISFUmdUod1F1xAdo8kwSFvJPkzLcACk7ehzgsmIgrcx+m+0mH+ny7Z9W4N9q/4nikPlEZMJ
UwhhG9O4N58laaQxJupE7FnMIxQZfkk6wd478hhlzwMvSTf6nN6Rv7P8lCSUwlSqKtMUebOmkj2E
tJGkKZKkdevxb0C9pc0BmF7FeiAdoDXrGz4niHjkR1Z4UrtIR1QWNUlR6HoeqXsoYR7JVNVEWQJ6
uwbxGE2GEdpK9kCaBKOHaJB9djd9VkgtU2txxJr7D1a8lV1UmKJrZG0X9+eTPlI1TQJSGxz1HoPh
Ryh0ALBOsgfYdRT8GFj6thc6K7jgxj6f1lMAXCKiCPis4dr37CRxJEuSTiWpw6s3v45Q6ABcneSR
cHXDzwmumwV8u3fGIk0X6YlXw5WLIEmKvr8MiiNREnVV7C+Dr4oIxygyDFZPvgfZAXLREzon4Ix0
GUSnNWAM/oAuAjV1bcD6sS595UysEN1+vWvHjlFoGLqtZA+0A8vidvg5wfVpUZ4YLYrI5CowyQad
O21EdMQtpY7T62Aju2gdoc8wWJ1gHyvHGrBg3eBzQsoowuVJ/SvwQlXRVH214u3EjlUEKjVRBXMf
DpS8rccwQBu5Hj4HiPtm8Dnhc43g/GnXPQnEXWKy3MWG99c9SR5JlBFFo3RLP3Zn0hH6DAPVCfaQ
ul60AzOpG3xOSN0gz3BapChCFQqyLcogcQcT1HRCZV3rBbSOUGQYok6wB9FBB6sbf04ozZZhVJ6Y
+lFFBYvQEDHaWfCQLCOSrMmKulnweo7wEYoMo9QJ9lC6HjRJ3eBzguhjEaUnNUkiQkb4h4AjvH72
A8P6SFZ0iTHYrPWnB9Tb6gzjtJHrwXQgn7kZfE4wzYN4eeIkmTzSEZ5niCttoNibUeoIBGKVjNnn
dsfoMYzQVrKH0fBU2o4+J5CuF+8+xcv2tBEKcHGiygTGZw3TfugPASUZmWcFztX6gwDGPoM4RqVh
xHZu5yjMdsafE2p3y7SwTouZPBIVpjIE1ofWQCTHMOtkSV/VEeyCdYwmw1BtJXtAfQ5+pAOMbzv8
nHC6Xj4/n9RSsZEuyipqNzZ1G/vcHJZKYyrY+4aaiz0v9211hqHayPWAOhCP2Aw+K5iil5MmqBA5
QgyWSOJ+EYc+Ysgvo4SjW/h6vPz6LTUOoPMqdiQ4r2PPCZtPzomdJvivuiRihshDxgl5KfhTwI72
wHlbj2F0NnI9eA4EYDeDzwmfzy9OuOxswimqNBRMHswRtSuE6gXMAd/Kl4Kd2lLAXXv0tjrDMG3k
ejBN09HTaDZgjTbDzwmom0WYn9izZXBhKQNr2BC5/Yge4g+oO1RWTK97P9YFNcdoMozSVrKH0wFT
tB1+Vjg5/iI8MWlYOU1Elfp+Laok4NSC1a0/sFa7U+nmbUUOoLQRPBKkzehzwujOWTwvw/bEYSIN
oSAZ2cD1p0/tEOQjKlE2VkvvgXWURsNw/RLtAXYwrvdL4pxA+4jV77RJXRRXoypXVcTNDNr3c7UR
Y7Kqal0BjA5Ltju/jtBnGLBOsAfXgZxGN/qcoLpblKf1bmGpRA2zp7NU/ZUQTpWEiEUXiu2VuLyt
zjBQG7keTgeM1WbwOcFk2M7ytKV9BDihuEXs5sz+IihROLgrbtiv6TtCkWGEOsEeRH8PhiC6wecE
0adotVPhpHQCBB0FKwjfDa56+giZXRFB2E1OSuyRv2MUGsZqK9kD68B82g4/J7geHOzhOmksAiFz
xIs0lL2vacW+jVrF9ZDWkDXtV0R910Ydoc8wWJ1gD6uDlKIbf05gPUapc2qmjrgDNinQ/cCRioy8
LuoMSG6Ds7soHaHIMEqdYA+lA0yiG31OGD0tUIZ40vgEQ5aJoVx2OD6hjVaRCYVom21cei8ZdYQ+
w1B1gj2oDix+3eizgmqZ/liEp+V9ygipQhQWbav09hKGGmrQJfhV2/2qPafq6VWjSDCKzImE2yyL
3ticeQC6wV/TA/LAnBtW4cxgfcau1pMaNYYaZ5XI2Mq1Xg/3A08o9kPcSaNdPXufLeKZvq3RQSg3
okfDtxl/TpD9HT6fuDoTm6rgYukostgasJ1SmFVNGWOUSGSzo6fHGY/QZxiuTrAH1s0iHdxbtbnt
c4JqBg5y4uw9DBzqMxUFu3NePwBjHysGBwx0siuH2Y9qHKPQMFhbyR5aB4PwW4FzAuxukQYnjhsq
2LrDEDocnFrYYEBVRuBR7+P0th7DKG3kehgd5PWb4eeE0N/Zc+Q77+7QteO07J6MVuF2iaibsphe
cANrJMM3stKLPh2vzzBiPfkecofWwv2HcE74cbCN4rTIKSMk7XUCJ3k9x/b5BpxobCxgyHQB0V2/
7BhNhjHbSvbQehrcOb4dfU4wTZ0UKZSTumbySJPQQkPRuiTJvuWSELjC7NP69dDHaDIM01ayB9OB
9P52+FnhtPxv2Ay32lLKaJfC76X4scWeoo4Tc2p/Ok2P0OQATp1kD6eDZmt7qbNCKkphtwzEO069
zUBEBTRFDfQmNbk/rcgI1F7BfpHNt33UoNX/+d/CEWodwG5f/mgE98XOCccbJJfTxWm71MDD0nTA
pO1nvuB5EXnVsGu1L3XXdB2lwzBgv0R7WB2gGr/GnxNId4uXk1fTYIs9LBeo/OunhxRWRRRFIbHS
bTjdB+wIfYbh6gR7YA0zjW7wWSG1zBZp9O5z+uPE0Xp5pCDSq4P3HUitwIVWJFnpRRXvXvURjtDn
AGD78j3cDkyy3kXPCr8oxca56NRVhigIQLQJaczXz29pMQVUEgZvMxd7Aam7o1Q6AN8v2R50BwMd
O5c7J+AeFuUyPDUVQaEGoQQBjeE1Usd0RHp6E2bswXaMQsOgbSV7kB0kkFuBswJsaaFJ5rtJ4Ly2
yFzzgVPU9NKRgpmG7febkGLPfxYR+UCGBp0q16j2YVurFcKv/68jdDuA4MAvORrMAdlzwpUvwyWm
Yn7SMhB40+h+geLfTdyxhykdYc+rjIqr4ZD+cSoNQ7kj20PQWATxQLX2jsA5wfYQlY51UszYqtsM
YTI2QBxYPlECJ2Pv//A8fFufYcC6G+mhNUwxu8HnhNRj6iyz/KSxLAZyidJShjYMr5/e9JJRW8+Q
BO2KsHru2zEKDWO1leyBdZCcbAXOCbDr4vn5xFkYUYQNQ2fIzWc/RiKiggcZtd9aMbytxzBKG7ke
RgfCjpvB54QPloZTb0rGhMLeSF1mmxg+SMZuWpOM4Map6LDM9v3qYzQZxmgr2UNpeNnbjj4vmNIT
FwqwEZVggtCQcHDZkxBrXDllncvdW/ZQ2fGWPoewWgseCdV68FkhtcpmnnbDCiaUKquIfQxbKGyk
1EUNXKLH5p+O0OQASJ3kcSh1o88JphkOjsiWpyXqBO09RXSaQaB3KNSx4vHousVwFsDrpwfXURoN
4/VLtAfYATv1a/w5QTYFZAgsnjY8JY3gLiPrIg5Xba96VDNsrlR7699xugyjtSPbg2u4BdfO+HOC
6/q//k4KbDnsrPwpwhurXSsUDcMPJMgQJxaJDLs17FZd/9//+b+O0GkYtV3hHmzDm1h2Bc4KN6eM
0tNWdSD3hTwzOnBtuEYv4YKoFKVgIt2ZG72F8foIhQ5g1kn2ADuwLG4vdE5w3TnZSafYqoAUTRnQ
32TQiIkjBVVwMlpubN2v3Wzmm9oMA7UWOw6l9dhzgug2xVlRp91qjvOhdB31hnQ/nYJNEdKqYz+6
iK8/vYzYUZoMQ/RLtAfTgT5qv8afE1TI3j2feO8yGclos4FJg7rQXT8Y+8U0TDNN7vnBx6gwDNFW
sofQsH3ajj4rfDCTotPuXAEOCoyThFrrjpbvwoTeniv3iuh9mI7Q5ABMnWQPpgNWCevd+pbPCieU
1Zw0oA6UwPokCTRh/dmfTAhXrNpr0N+6NbypxwGM1nJHIrQefE74PJx+PzlqnpDyoMMl1wSTTERU
9sC+k7fVGYZpI9eDadiN2ow9K5Si0+5gkEYrjo3u378qm3aXutUWZewMAq/YroS73A5nu/yZaR7A
6FXsOIheh54TQp9Wx1ic9ORPimZOVFSx5W6z0PUZnq5QDRy86zzY28NwjELDOG0le1Ad4Hfb4ecE
1yPKPU97pA+yGej4hNjrcDdPZA+RmUexIVDcnUtHKDKMUifYA2mY4nWDzwyi0/ZlAEKr3kEaGj69
fnrBB9Bz7GCVcC7Tbwi9ocdBgFZyPXwO9FoFQKvB54TPk5Njl/VJuR0ZUYTMRZzI2id1OPkFhdQH
CnGP0WQYo61kD6Vh4rAdfU4w/V2utoKfNownosOJgoJAtDgZmkmoeUGSCvt+hqOvR2k0jNcv0R5g
B8qQfo0/J8j4yYkEXCKcJtf1cN8nEpKyqhvDCY7YcdJ5VLsW6k1thqFai/Vguissf6ha7PWGzwoi
9KF5cTIs2etHdYqcBiKq8F0ZSML+6qe+1iWhhqxrcNJddN3bkx+jygGMtqJH4rQdf05YrdaG6Af4
+UltlbQ6E3CVwt3wvV5QD8WYqw39SheA7aUyjtRpGLZd4R5wN9HQ/NoVOC/ksmV62l1ZyL1LcKvQ
hWbQdNGRpIjITxEwkN1F0Fi8rckhsDaSPaRWmAwshdsLnRdOyGq02PLTPbQTLIeyhrOU0NcJp8Cs
kepxQmVV7KKIaNM1aLUM7OZ7W6VDkG1lfwNteHptx58VahG2rZ60QAnJKHTp0mSKUwFfP78xDRk5
e3w9XKFuHKHQAcQ6yePw6kafFVpplJ+25AVorXKEqGkZLnlRVkf/MJ2SXh8T4whNDsDUSR4HUzf6
nGCaRtjQ8+fo6Lu/Xp+OtYyuo2ecJRiFWf8H73z8PC9elh/eUwmVR4AJEfX1OggmsRurXXVERh00
7eLt/fqkt/UZxqq7kR5UBxh8N/qcoJrDMJ+4+R2KyCjOqNUPtMPAKU1ITFFpFd/YZRfHaDKM0lay
B9MwD9yOPieYVqfbLLvndQJigbg6Gk+vTiQZzvNqr6siTlkYdoffVmcYqY1cD6cD02kz+Jxgulkg
HHjShQ87OBCQxZbg4e1uIIBUJWDzw2TiCH2GgeoEe0jxRTZA17vB54TUx0WMblunnVEaI6uNicO0
Dz3E0fITJzr2UlRHKDIMUSfYg+iAS9WNPieM7qL8xNwcyx7qJlY1e8P1fOhBCPTQ164H0jGaDKO0
lezBNDyTtqPPCaaH9TZlY+Evfhxz8OZfz/W/dnjffbFMm4dlVvj56yP8B1/t55XIh/efFj7ozCk9
cLwxFPuNUfW0+fS8OZy5RnS02yC92sJjNBl+Y7aSvTfmwMTeDj+nV+YRVYUn3he+KptGnBGHhA96
COqIYDMK9g1t3Lxey7xjFBqGayvZg+sAqdkOPye4npwf0bsnzK0wP6lbh/CWQoCXfKA/r4JAJMrY
5O7M957HcLxaw9D15HsAGouhMFdP5v9nFA/otpur2Rvy/h/65KiNJ4wxURv2ybE75ZWUdsXXveD/
PF/81u1jX51h0Dq5vbEf3nc/drLIiIowTxsD597j54+vt9WzOf/5d+8HCD70frJnlg5/t41ajBFr
nWB+5M2O5J+/fb1BmLue6B+zaWv05i8f3us4PAMA7KC2+j17LjVfptZOhc+e1HKR5R/e47A8NC1X
sTaKmoi4JIF5q9BTAL8edg9bwXTsXcaait7LWDHDKM1tRGPQ3n512ooOw6is9j4gNpZFxetX2EgL
dwRLsIJz33CyGHnf3eVd5DfWTphn8/d3YRHcRU6YZx/eI+33/h14+WrcSllVlBSEdNBvHRFwBXXj
2ur758WDE1oYLv0PykqxzYJC5lHsXAQJucLWmoh7slPwSLM+U9e6rByLcD9oeRJXLqex+SBn4sRO
qx+N6BhR4s4z1hYcznDKJVn/1rJ06Tr2TZM0F64lXGmCdyHVbO757VNB7S+W2EjcV8oHVQvnuVxc
t4za3NQ9jkNU7jKfKtySqltZF76ISFdyJtcej0VBvfST0uYxLSeuWl4XQfWxJZptqCr5SjKTuxa5
84p4Qt3UQG+vT1bSfrK0/MXVHMMW86+F3P6wWVtNSaLoRkuylFuiZfJCV56QFGVG4rLQaGrKQ1+O
eJBnE89rn12fXaQ1YZOCaTGvfTPkjOg2pz6bunJ4WcfBD4GlAbdS5XOYWhdVo858yb7P9eirLNQ/
C5IzQ/CNxuU51b9Qsbit7ehaI/dCdOmHYmp4eXFbstxQHFXA/RWXRK8mmVz5uCfloxtpl6pcTyQ7
GsduwYnr3ppWY49joZS5ozkXkRfOg0b+jCNILE4zLx0nlXgVusU882KjVRqDBnbLNYHEl26RxGNV
aPNZjYcZearIbVW9tqj9tU3s59QuYh4WioWHoNTjQmq/UDleUFI0hldQeeLbwr0kZ/KUpr577eSC
PjGJmCdc1SphqkbCNykJrcvM8b5kKbOfBMVLKq5LRTShcut8wVxILgqSBlcJU58ki029kJY8lpxo
6jr+TC3NeVXKgeGI0Q0RWt3IRWFiiZnFy1gde3Ki8yrMDclspz4tvpmm6hpamwOQUDAnTWk+Ym9E
OLWCyjH8pm457ONn7EGSJq1eM67Wyq0jE4AoShp3kgQPWRVUnsjVWFYLi0sN06dBnWlccCJrouOJ
zGtZKWeu2/gXglvUYzsM8Z4KNhc862OuWNNSU4zaS+8Ss11KmjMuqU95IFYTX7Seizoy5FK4JVQQ
J7ogO4ZCC5vrStbeokjp0o5EiXtBNg8d9Z4U8R2mbDgWaPoUCa3L06odS0WjX4iJflMr9SRrrY+q
ql/lovSFme0NaFk+oZq6UDHZDdtvTUMTAh2HX2AipJi9nETlJXUs55KU9KHyK51rNIy51hSuEVSm
zFNmFZi7uWBUgZUZkh/ERkrdG5Qi/ky9NsZjTSLD1fynWPBlrrliaGRedKUIyo+ydcaO31wrDb1i
tR/gl7GcZ2nU8MqNc8PMcD3blJsLERpzW/MfikwwGG1mjVVf2q5KpqboaFMrK6eeoMuAVxC4bsY/
3Ey6SGImT+NS/swyUeWprzhG6rFFIVqiIQT29ySrvmlJeYuzkr46ieJwJW2FqZ8Ehq5ItZGkNJzI
liyNozL6WsqWxUUximd6ajZTLYt/Rr4q8RBGmGdNE01L5hTTOM49HrS5yR2YQp4GrmZIaTxvFFO8
dGSPGkFh3SSp9SKIpJ5GbjQ144VgBjPBjMupxZx5LRDBUC1/0lqkmVSmdB2J4WVk0s+U1lOWJwFv
daudF21qGmFOHmo0uTCI5VJDyLObqGxT7uTE43XuWuNUFucBdceZmy0SM8Rao6flTLajb3mkjUW7
/BiHqWxkTcpurDQweRboS1EA62TVrMBv0UP5Y57bpeHLTm1YSfxdpu69UkqOkVNT435ailduLuF9
15txVLepUaAuwahJ+TVPa9MQfW2OFXGptOSe+mYyc6nyoKSsHrtmdY2dYxcwYGMWlNRIy2jciOFt
5HreJFBMh8uZIBpVlc5aL3K5LycXbuo1WEvbwqCmEkx903lp8vq7434pEoX7gnytCowXYQ3VdLWa
hqaSc+xu+iRasTL1tHppaVY0jcTYekwa874uxeu4yp7jxv+oNWwWxMVllQhcs4ISC7O8JG76qDvJ
bWurF4LQvEiy8NVsvXlQZYTnbUDwDmj3qVLepToAKZr0zo/KfFJkyY3MUsugCfUMKScWryInnhET
VsrR0rEfRlizhKUeJ3RcAYTKVHyjho0bh4n/vVZLI6TCZ1dkRtyKtaFZ7pdGyy3uyr6GG09vCrV9
rD014LbPXKOI/NoIAu2r5rmTvFAiLjvVXaZa6STI5RiWNAp4XFYOrxNxbgryd5mVhkWcsWaWnyIb
703r6nAO5coQRDk0wlD0xpi1TwJlU6nCY2VyZE2TsBaMQEg+aqVz7+W5MtfD6EuZk0tHycjYj5Ov
YuZOgsoyysacKnlzp7rxtVeQqVDatiGbzU2cEeU+SIpxYMZXWYv/t9iV6FgZpxHG0aIdW9T/XgY6
rLhDcYWYt6I/Ngs2qTRUuntJxsXSvbeFfF55ITfLth1Hqe3wwBQVHjfFnc7sn6lDhIle1Nx3gstA
bMKZR8hck2yu5p5oeEESc4cq00j+nibljdnGT6IUTHWHmWMSFbNAz2/hBM2LqrohuWdyyyxfsjAd
k0AgPM0ilSuZp05YXQhXcmJfR8qCZPHCUeyL2A38sS+qC88WvkZ2uaC1UBrYF17wivo5r0uvMuqk
vm9tcxyLxX3I4rEl69BIS7+EXnUXhbDwZXGtVMmkLE2P24BGa5pxJXgfTSb4uHhmj0ub4P2qv5kE
L7et3FVldQMuFnEldqdJm/8wxWSaF83LLh/f44TPUdykjmXna9a8/et/HqMA/74S9F8//DeiSL/+
NltGq0KwrD9oRdy3o36R/BVT3jL+Hv3eD0X9ky+PJ+4EnS/+RNy3fcD36P5aakPcUamt66vzpYik
qfAC1qwd58jjfCKYV/RpQHIHsc5frJ1iiyVKtXCGuaLhyIdV6+WOtVMETxC5Vgl6NYsSzjj6J6wd
jsEuZ8d2aTRZR8js9SAX7MzAne5y9lCr0GrHzlQeRQ7lXhk8s7qa1DR+dFvvOtcyAzsQjZ3HM+Ap
UAm3/PtV4Xpgpzb+ZKvDl3avKpcuzCLJFSzDsTfLilzjYRs5vGixwFwETZWFPA608GMlVM6kwOSb
M62kY91j1kVi6fa0MLWZmAYpryOVguStfArPFSueNuUkVD17LFjuJFFD9xF95pXPLJQjwy6sbK4Q
+wqe4YXSuF/SMp5aXmlkbjmRcuXGktm3RBQtbmJ5Aqm7xhKgG6on8cZM1UdqJxeqn8I/CYIX6pp3
ov299Bee7xq1v4jV2Cjk71EWzjSnMEypmBZygPkrlRMaMI+bvvBSpOKtJ0bux4o5d3bS3KSlm3HU
O1hGLrBrj2kTGzwWjpTEzSLTedJak0zVv2C5uFMsq7iT3fpb6Odj4jnyNHJmgTYzxQbWsdZErrjS
uGDN2HGTlvuFx1Ul/l7Zjnyv5eq4Uq2JbXsZN1mTX6F6MxvjN1a88qNsrKi++QRZb6L6jcpZVBdL
Sc3xZohKegtknKnoKCbXmMjrQFev/frF8+MY17ApmXtKpcz0UPjRNq1l6KqcPKShSgwYSnqhtHnB
PYGId2FDE05kd+6LmX0pR+m9VmoOL5uYziOdgn7nvjCWHHKnedVFlaqXkaQ/OoSlXAPBHpsV+4bl
X7zQPO0mk5TsojRJeyFYhcj9JJcMsZJaTml6b+VZaoRy/iSU5MZxA50z2koGCwoPiMaMxzX5QeSg
nlbots11V2q4IyjFpPWVOzX2vlZi9qC5lTWuqXnTJqHIS7uYJVFgjS1my3i8NJq4KZuR1HGeylAG
U4tVaVnUaT51waQnUmKLV6rqKJ/UWI9mUthkszzXvZtKL/VHKsgPhQpiWCZU/wgjD1NVJkFj2FZ7
1VaxPsvQbBHUXweDlWL/IkfLK+6yorzyqsSa62IC6oz+gBZvJLcaqw3TpopkPjVNzngp0W8tNIRv
Ur6YsZVPvIRqM6sK6Sd4cMrU90q15h7xi6kuWfCPzMAbp34BYqxFcNkSSRnrRDccDS4zrcxZXZXs
Ei/DT7n2qxlNIrADM2ouVLWsMTxxZ6blmYbnhtW4qpkyS9sc7kBDLn1mPRRROw9YeS3pwlWgZrPa
J5eajvsT7DD4VPjWZS6Qn35KpyQybTxc2RpXkfwpb7WUR9Rpr3TT8seJR1WeB0F0UadiazQIePC4
oLCdavrFa1k7I3rxkKX5OMmURZYE7jiwZJfHQjsrZc3nKkm+2SnBnAucq7bETxQLbo1kOs6EElMb
ayBmvCnzmxazW1Wtm7qsnhNLndhtOXVU9YcvmuFMUuDbWIr4VAja1yLKqBFa7cx19IDLiZbemKhU
MpgvK9xLmokklp9SNb2hEZNmsRnr8IjCC1nMQm1claYLH0q6Y1riPIhlDUfcL4Jkapc+t+L2gmr1
XCnLcYjISuDD0Ux0Ha4JkyKe0UbjrZNY3KsUZ1yk4P1K1bCbhtrxkxkVzWcrk8ULtaX+WLI12Wg9
xeWqW5mrSa/amIosn8H/TS5JqmIZTn0MYiCinJlKbESenn8iqR64vM4UaexWWTVlmanFF56vsc9K
IVy2YTF3XOWh1GSTm1J0E4h1CWYeOw8BkMSKHhlqrS6syL7BZL8sU7w5spl+9MbqrdPo80SAa1aY
Eyu0cTOpauAp29xheTFnDos4TnFg49pReCDY2izJqMtFy4sR2am5U4bffabxQjBvVBGxC1EQEItJ
g5CLNE954/k/clamhsuky8YvfsKyfq81LYFkHnNbcVzDr6xmrAi6Om5zLRkLmhsbQZQavo1Fp6jr
GbzlWZvrObeJc5kwTzbCSpDhnIh+CbJoBWOvqAouNqy+sGzrp1675Epu6K2nerI5iUS7NkTXS2eV
n5GbCgGJKKeGS8dRpNxLko0J3AgON03pR26L94kLHpfBNRgHlXijaslPs0htIyrTi6Z0cp5U2dTS
4vzKS1OJUzyZSZWbLwFxvkmufCcmvmikDZyA1IwJ93T/viDOYykTrGCelBjMNcn8zyYdTOWPBh2R
yV2DbuuY4ph0Kqcel5SZYCmTEu5ZE9qXf77Q6hftxBjXfGWHOfRijE1R4233cSHT/uKX9GPh3TX5
Dclsoyz9f35TiLFKBAe1gqmAb+3fFFyUsNFdXEu1HpLSmmHMWPNvyyC7fr2pTSB6w4h6RLn31/Pk
zc/r6D2SyqgJ7OozVsFgMModXFe8fC/W3SUAfjHmV4ENW9bQxwfNGxEyR2iaos1IR5gVdDyjq5w/
2g9LCDVLiGV3YW4VYW5s8FJXDYD2CbOMMDfK20Rs40f7H7TYov+EMK9uZPcNRJRbRskww54/dHPF
OW09xhyxAA4U2gXwNpJ17rFvDQwW96yqxqrUKrwMg+tUlR+pOFVDNTLiIPMRolZmakG/aGJlkKL6
lNJ21lbWMktc+w12La1ey90pgk1ThL6ebKoThSLAt//agrEQXXTkhmtKGXOXEvdCDbFgg5L4l/gf
YrRyFN7Wqz+ERpuUZoa4ofuchX7xyQEBmUeOl0xV07bgjDf0MqAIAyKaROZRnP3cwX3z5u9lDQDm
vrboYAwnAOZKfj2CcPW4d5IGoIFIVjCwVUUV4m92hZi/3dQ3EfzYmZ0Wxdy10vsG5nsc5ZrypTVF
dpU1QWLQSvOnCNyQC8kWnQm4zhzQhPfM9y9o1fqTqIib76lVXZD4m5nV5B47BLMHxD0erVhmV1Kh
la7hBpkzy/XmRyI7CJoU5jxLbKLMTNsJx7KQFbda9hUpD+WxTtx8ChNzo8LoXpmFIkwT2QrscZCm
BkGIaeKEpB6LpR9dZrX6U8i14o75JXyUUEPoRaBt9Qkh35gnfjvNTT29zwu3mPz5ea6mQP95oiIG
Ne2YPeiY0Ee/RVxeyqu04XEs3FaFq3HPi5uxHgk1Yl2qyx1Tn7uJOc+bULp2UvbY2KF74UqSb5iu
0tyrWvH1DZ1+xxjZfBGnP8HBxNGFKz93F+PES6XSCZsW1IjWd1Uq1Ndh2z7FdZt/rBCSvwnrseW3
oBBe/LNNPNVI/bL5HkTil6iQRP5ndVZpst4jWhWJ6KhQFhVsM6Q97xMltllRBnC76lyMJ2pu2zeB
4lbTSkIkVcwRCK1peyfngQjrXimrNEqQz5w6pPPaTOJvRCulK9lzpcvAY/OIid9E1VM8XhbRsxlT
5SqvRQnBOQR7gtYlXCKePS9KeAtSAM+qijP/KpQ9Z/rn+5KQYe/dl4Y0HvKDKs5d1Yjae8xhkhIv
qcWCZ0n8RLWUjGOpKeC1WD/gPXuXYQA+qJkLimDRVYVE4xTukQqqw9Lxn1X5/QlrEjpBoJ2oBuuJ
xWgfcL0xlSjKJFxbD0KT26U0IZibd40nBndUcu/02qJvWOv+woyTgVUs/7DXqzcfxwj3zHVTtq6L
RSbiahR+FpiHRUROLCMsKaZg3hQt0KP53HYcuFxmWH5CvBzZGSI7U8f/ynwruPYlXb1PqPSVSLY5
tyWkTAJUfL6xQv/2AkJTgomA4A92nqivHRZ250PYSE6I3FXEGyZ/sTxH4kktyTeSVH7LQskBK/cE
ifDa0s0HBdQOibbimyC6rRFmtLoqWvJFMz2MY77XTjwNMygL5MsiLqOPYpA+aGWBZEiUXaZwNm/r
uH7SazH7yALL400uRV/ghNdvzCpM497rJ2EuMSSRKVoi4iQP2lvJnYo4tSeDVPupp88Fos6qXEbo
O88EBFzMiieN+v8IO7PlSHWtWz8REaIRoFu67NN92a4bRXVLgOglQOLpz8j0jvj3WStirxvCWS7b
mYCkOcf4hnjlrde9KKcX59jhIiPd8IfY1nu6fc8MVf8iOs859VFfQjipnHwthzpHZTk+Em6zefTL
F9mHf2br1edo2aKsvJl37bQcnWqJn2Y6xfDF+g/O+m7vhPX3la/qdYkj+AXmxBti3rARblfU58nE
Km8jmGHB3KGf8iBbcEbocYyi7qXl/pXbJtor7vWF761YJ6mU+5KMn/D+hk8ZCpO18uK0HKkJIfDx
AukelrnzX1t6cZnw35pVpQvxy0vfQp64z2kTR9PdbVCrlLvK/aDW5RiHK1aioZ8T5pXDYTQTfVE2
fo2djhUNQX/PRua/EwLNV0ZVMoy9fsYsuT3UfDgY2P77oa8ZFKGxvw4z6a+RZ8+BbDDDLQspNqui
XNRm2tfUeOgsSnER3axTO8FOI/jjBy9A76arhxkr9cFZY3EZvGfmav8yE0yA1SCHAm1YnQ0+Dw7Y
5KXM5zCor8tSTXkMe7WQAS3dBJZ4ymKpXrUXLZAHQnK2og1V4QbOcNST4+0DJ7Ap/LD1NFjvQ7dz
NMFSCkkxBrxJIPSwh/th3AzLHY7ixYxdmdXMZEMLZS/p6G8hxffe0/1Ti/3PTvCFpmSENawT7kXp
MsbdN2+aH9QsyCH2MNzxrCD/UnJOEjLoTOrgT7/44+cMAyXtNi1gqKFSIr1zEkOz4SLjq96qVHZz
/6TrT9iO7avy1jn/mk2o25ZQtqLpqbPRuKe9oslKvayKR/dDxKVJwm7annSgA1znsUrl0HlHXTH/
EC3eWkTajqljm99TB6UqHlI2dM1uvd3dTR+0D8yZ9pz7B28bl09sQArbi2kHiIEaT/W8DOexsj+H
3g9/t92YN9K53O/+mMbiWYl92ffypMcxOGh3gKd3r3SCqIoeHBHRwnNWuu8X960WtM08I7q0D+M2
pzUpSsEfN7fevkEOFinmpvUoe06hOKF0iHWPwQg7Qo+k2oVd7J3xFHBddEEnD94UT3sW8y1FVVom
5Fao3X90xA7hT07M/b0LL+Iw1lF4csLhW8WW+jwPFF7LyMNdT7YPUU7bcXL0AnkI92wF/+e4jXTO
fQZRtB+jzwFN9ilEJSpWeW5vB1v6sjDGlo9KB/Tl/neJDsNz6y0jblpd7ZxGrUnHPdxomm4FlwbO
eoAxHIsQxXCkUxV30xsWD50SqsL8/lOdO9FT7ffhcWX6T+XFa8aF0+fVWvfo3B2SxL3m+3tJAFqn
S9QWBS/L1iatu247xDXkZYuMTSdvG4og7KvUbStMIa7y0mUqj+BV2lcJPuHFVA8iECzx5QLT63bm
xDy/MDUXExT6S+tAJ6uwS9njLKs62Sgvv3W8kknduyb3vflXvUExUcukdhLrx2UYt9Pc0em8eV2X
zoFkqRBwXXlgVT64EjxC+eRHQ7Xru/an6Gnwzgb7OYrqEKjJPsLul+fNGRY4SVNSKlbmY7+tx7jc
royT5rr1HSlqruusqkj9LDSKy5n1e+Ws2x6aKj8xzeY9/yUaEx6GaogetrA98mEkp6Z2vtfLAqfL
jbpsWWvzIG1UFSvxM25MXERiLc+KgCWAjNihtXLXz/tXqi3Xb9QuH24F/TjaLqOGRxDYEpTCfT2M
OxXutVBuXkbQq8OtXV4jwYbU9+XbQCpwQtp+RtTaYgRJs/MrVxSABsYCAdF+T2gZAkoawymJ3N5m
U0WGlFOYygsYtsSLsAr55mdFA7MTgxO8lIbnwRKww7ZhjFSjS0/+4HeJvq/iEprm1jpH9D3dznZ0
zB1I8ulQG3bxqxIaj+mqnavhAMthPZBK/jW223AUtdWJW7nVlfRcZVLoZ+ks3wiqn4OoV+8oZIt5
JTbiORgpTOTZn77xSP7kCvO2nra0p0NXLH43HMp5hRU6TOWL60Q5MeYI1mJ5DaHmFfQ4bZSeWMvd
ogx8+71yHsy8XqEbPk6qxeCGrrJDNt0ki7+ZU++Vu+De0JSOq873doqFoD0q8BOyimAtN0Hu1q66
eqRaM7HIeL/oeM+mWX7K1rmuIVZbgE4PBA3BbnD8K9Tp6anE8gn5OuqLubHsHNCTJS7Ph40NGeNL
XLBhpSe+mjbFsxRNxlpmi/qIwTA/VrSzjxuqpCIm/b6OO7bDFgdVNlJoT0OlmkLH/Cgi7T9Dg3ey
RsCOsXUPliFu0lkP+zIyKZWLPN8Pq08NIAoeJH3ZlLvNa80eDmx5dv1BpsutbWtIIxMqK5a3dFov
x64u1Xm4HUDmyTSOjIE5HqtnKlhU9HrfzGNL0tbnD3WtUbax0d3JoDXpMjPxJtt0Y6u41p293Xbs
Ya3V8oA3FBVKD9sLfIGHyVn2C1R5t/fYzxWVURrfTokyoZ/LlVuVTLJKhF9up1G08pnOQQ6XpHyh
q9Ml28j6Q1+HMwgdRxdD3F5WOsCRwXL9Go98SNqpaYraHZyssv50JmVYHyTxDoZavIKgfZ4E/VV2
U3vVrpNs/hy8QKEU2bDa6WlzxNvYRSodWOs+Dzpac9m6MPLCTma8mwNV2AhSZTMalG8gemofwI93
+7UhdnpJ61nr3WqUc1QUPzG0fMRHq7xUYTZNTcnnk6zj/h0Dtwj7uX3mFXllo24foHC6SQ+GELNK
LZ5W+P0/YBy5eTM8GxPKp41EL7Mo2+xe2i/NTAHGCFTe67A+rgq/HuXJls3DXOezGbdvretBxke7
9+CCIPi9xCiR+uiIogVVrLBb2nZDl/W3j+134tneakEgWpjqY466Zgyvcc26B74tr265VHlZl2KP
gIt69PwH0TeFA73oGoYK6xm1bT5wXWXbwlMXssfZHflaoGUFSQiP8nlT3ME4WysgMttHXI+/48jp
CgjyuIuWXte7JZwCNJNbtoyNyieJIeouofe2NUbluq3ejJk/fMOe3XjGBVJlCR0liRWzzxMpxamq
4jXxCFArGkAVngUu0//uBf+hR0EwQ5gKvCB6U8R57m3rfyk8LIQA4bsd+uCqOpIt9nbtbPQz2rUy
axzz3VdmPJVOfBzHss6WWMlcYDKhiWiiXNNAPKl5+nk/0WXl+cdxCOnBAwFUN9u/KBV/l87cMMJ+
XgRwm+9hVg7/1sJ460gaHq8e+rHGpk3AxMXbKr5XcKwufcWvwRIuVxkPIu8Dax7/95nyyd87KGzn
e+N08ZRDPJ3Si/6mogveBouu4Y5Ubos6VoYmqbHcm345YQvT5bSV8nn0uJ9VWixvRrKk2Tz//VYU
nGUnqjRaWpvc6y2++GW2rYFKvFaaAwMtuosdGqeBWu1xHZbfa6Xal1Yp1PsLr4pSEfo5RQzryuRg
yQf4Fpcs+Dd56h9nGGEu7FeCo4+TDbzh/1cG4iEqmRdxnchBx+k6VGVRMbGklTtP6UDItIfJDpcO
wPAJbpq6RnMxxruyHwqP9ey8RO62n+NQJVCIvKy0JVreaOqvvK7i3f++Hu4/rwdDJ4tdOwJIy/AA
/ib1ro6pTSvjLblXi5vBSphaB6pQzNY+n3ugoz5v1IMTqTEHMspSSnh9+pd38Y++GlvJAbYGB4I/
g03Sb+raf40fQAtoEoJoS8rJdRP3NmveD2SCSbbUIM3iBgrHfUGoN+BRDuTpjPvTeKRGpWUcjr83
6zWYMKru307R36U9PBoX4ie0ptu2JvBJ/vbmNmY9p8MMmkyQu866BZvozd1VrGpEyVm99G7za3Y9
dHJdJbNmqkFOabkkbRSIC/YS7f/lbOGZ8n8bRB72HQhdJDvxHGxcOf9vd5go+y5U3MWsVoO77fvd
l2jAUs/qIaOGr8fRndVOBIp86nj4RVi0vKi5nQ8da7rCAtfsBVQ0MtRH7TXNsVyj6DJPJrowOu83
42QrHNKnrl7dCxvBQTZ0nhLVeEm/Efat7JqjhN2dCEdtjyHv/1QqlMfRxC9qnNSDbkX7cNexw++L
MD2gbGYBr9wqA+oE+zGGfa8rF7R2Kev9fTjfG6l4cRTaTIzpTZQ/v5Sir7q3it1qV1XO9BRp9onz
+9xoaKu9y1f0kqe4A35Bqip4lSF7uMsH8OabJy/+IPmXRL11pYZJPrivYiU2b/SKgvTWiBiX/pyM
XRIYxf5b1cnHftjUgXeMnHkMi7oaC+Kq4OrdDr2Hrvk//eZS+gcUZ8Ck0U3kg9FQoSez1umkIpXN
N5ZkCCPzK+j+Uui8/qzLAmO3g4O+0MisCUBo9NGMHIB29gdb0/YdJzxAf1XrEWo1cdh+ibl3DLGH
wc6l6BeqktKs8ulwijUbnv2F/9VwpYuS8v7QOX2TrKAmnklDoNEvNMwDHpVAv10OSrv+HNHy/NE+
IBIZmTKxbZAGtdfnJl7by8Sm57AZ7Y/A1mhKqpm9c6ObVEyteV3ZpDLXdPrJtplv0Ov60N4BC0/2
Q9h6STzjSlA9YZnOt3vHGoFy7VZzu3H3altIGv427ktJIP0sOvFQ2KNSmKe8uRU+c7RGaR+tZ98y
fQlUfPKbcjzBl5xbxzxGujFnD7kEGDRsOms9BxmGm0l9F/6T14HiuoHc9xYpckjhTp3/dhOwz2PY
DAkBnB/XJfsu+woVmPuLDe6AYRqQs+lXwMWtvx6nCmGGARfsEHgVmukNwze06yGY6mtH1fRUQb2Z
2BKlvqVBNkY9bo/SL5inIWX2UKOBvU6/RuxX/7Z0wM5vr/zW8j9brYbUQaLzUVmwD+tiom+xmjEO
PED1QFv2999PgA8l9dpr3Jf2SSoQ8UAY/oSOH6WSVwLAuP98b8YBx1THMthQXULizYZtdoqJNEER
BP0P5m1dVrm1s+P+YnJZkvVQjhswipluD1PrgpC+z6dbH1f5/S/buDwsqyPOLQqdZCrXBmPNbW9D
0U0butF86fjyTof1amQwPfK6q9O19uDIk/ilbNAIDzoQOdqBXaMb+tIuHKsrc38jJfKKPj64ihoH
0lfvoaDmTFvcfK4lz9xZ1GFxZ7hM7iTyyhmq8yaby3K76tMqWRGxCQuiG5av0A+Gtqh4mPZcbkcT
zOS8BdHnfy77GM3Xjbos7UuspxUwgs6T8Wm4XUhQGpM/0HPP1hkABbkIw6MY7MTqp249Y4SITexq
b1PpTBr9XAKvT52QiGwL1ieIr8IA0h/7i0C/Cxa98Q4kbKuXsAN9HC4vxtYROszapO5tqXZa6K2+
Guium8VfEADNBQafd3DjgqJ7TO+tdbzBILmvu6HGHLCaeBcuzlIQp1bF/V23G3mtgWPt76+6+Co5
S+vbgsiXQz3FfBd4kfkWe/w4bIGX3efQbeWI4kyuOGwQ2I5LtDbFFkIpjcNr4xuLQpS4xUQndbz3
t20EXXTGAPqahkvrIRvij4+lbsNkVh5oHpxAFcfOjuHaIvrhb2eftLutr0/VrToZy/iJ0Do4hoEH
PJHpej/YMQ8d2INEBhvmJU6Tzp8uMammVOt23BlYXxmzod3B+M2JCOQ1UAvGs6A/6Ka9t1rz9mq3
6McGVOY0Eb9JoIhHCLn40cV3nbDwSI1/syM/NXzjJzrNbl6b2c8aPvSHMpi6vaZSpT5EjsxTYjiX
kqpMA1ffN42h2UScsnBUZTPcxfVz10foL+4j416K36SYqvGdx1r7gK5uctoQYdLapjlMmDHdKS7F
TlIj8tEn8twNE3hSFM5Q9P0X0HFHjkpvN0a0Owauf7Jzb793AQQXa+a908OhdRb5g0CMzo3qnF0z
yG905V4eS+ZnXVTL3SjCJutgeZ6gjz/cC6Byrd195Y3eXq1Ax71tOwdrIHcB1s5CDEMMEFKhpib6
l4/u+6kXrs6nEM1z0DR+ymNOnjzIdwWI0vHMmrpJ752j34J8Z3AmGxs3vxw7NSkISbG/KxPKL+eM
3VZENswfXrhuSUSHKdO1v7wv5EOM5mpUeYsdtT9jWdo/jXm1y/LatUb/cOrtOne/OyD9KRm7KXfu
M4I/wp0Oqk59amtRZLiqe5wAztEulCkdCNyqzYQpgnjsI5z9ZwTkRsOfvQF5m0FUgCLtGD7c39WM
z31ya9DiopHFJJzpjOK1P9XegI+8kl9R0MRHhMTYSaEp65UHNWVe5tNSEXGKliFFCx7lKpzEC9jC
NsU8v312tXgVJQrSrn0KrL/sYBAsaczA0EVxGeVs2c+0qn4C590TDJUni4UWS8GgxqK5rVNes+hd
O4KcqpdPLmn1Tnx1qKLRx/SJLiKVFFh+WwfL0e2hRpNx/TEPlf0O8/tb5ZY7AoP+eQBu+bzBQEHm
BsK0q57u3kvQlYcmBq6llmVP1h4ZER8URqqnHsUCG+HdrMFfzSIv2tuwisMRLNqBCzfxzJYi2NSf
Q6/tryqs20PlEYEAXGXb473gn8oAqgBq3AL2fphVwgkBYmJqE6RPbTnDf0QZmpSuKR9sE08PnQ5O
uL67dd36d0TByvOKUZko4ZWJH1r5PHP2boBkftpWlmkAOffVi9Yx9XvzRgnUrWBk5Us/8PFpBF/l
/CVc0mAdRpkJPzPKVovNjfMo7BywtNHw2SBPkbSd2x21ivEdEJOQxCCSdxwZAzb1GxJPET8s7Vzu
O/e0Np6BDAXTqu2NSaIZiUR5mzjm2zuZmYaq1rw7JmiOM13NpazEZYqc/tWj6ugs6/jZQim+O2Ou
b0UWbmF/idCnpIIt66Era0wkMhL+To5QMAIiPzdUAQgjAHzTUyR3NWIrr8OM24jM4xdg9bU3xeMX
/PLflMmtTfpnW4CWAHnXEJ0UnplzM8//q4vyglZOgauBwFU9alDqBebWH6Nakio4OHeRapnmbee4
1p5Cl6ZhbP0DZix7urVfsPchjT9s82aSNVq7dGrb4LqWhpzX6IPUgZNa1YofmnR5GaSucbezGkh4
poKHX191QwyULAwLYVt9iltSHSBmg7mMQ53dXzbe8p9voE13UVfrbzMAcLQTbnsIS+6dg3l0Cs3a
4CFqUWDeYl3wCdox6VXzOpgo3q9j2b2uI6v3pLyldqLEvy0K7u0AMdbmJopkzkL4Sehgxqvt2fLo
YUNaZFD48BIiB1dF8x9O5Y2+QN0ZIGT15NuS3JCbYnN0f/m/Q9XWgJ8sGXfLTbDyGTKxembI4DCg
Fd0hmG30i60uCHk7F77U8gA0lqQqioO3EYB6GbRdn1InZnsda1wZv5rk4S69dPgAlcAkvbFt2fNQ
xekQze5r78Yx0nH2ESlWP7nffGwlHnhMSGBd2P5opeLX+8HxS3WpHCDuZKoSBM+83f+dDVhMP+Jx
nfb3ge65zsmFGXFoEa7FmEEiE6rVE43r8NDeuIBQ2BQxuZzqQb2yUppH4OrOLzoR2AUe75/6hZqT
19UsceZBYKIL2v1djIN3BE3eXNp2qk6D9v/YYd4ebVn/kutQJ3PgNQ8RM+WXeQPl+go/7tY+m299
25epoDdcFYXNZkh4Lev5qW9jk68o+LK7FMCjaTpGk9lT/7w0gfNdLVEAjl/yLLCI/vJRv0Z1xL51
tPqgJh4OpIdnC9MRSihbWvTK3KRhPb7f29x7w4uklUxuARVYqHPbp81vwcIOHRMEj1bOtiClJZly
6zEtIaZe1M3ZBnEskKhgt5ZLCij4y/AZz2R3t7HQCmdh4JQpn5GO9EvivXW0B45W8/kArf+nMVoe
S29VDxvB7Bhzsxu8Ruf1MssnyOWbhTALnN++D9O8Y3U/ArFfDBroMe3clv5aBkSpKPtPzWsZmb86
onIN/AzUIMHy00TVQ337G1WzOEdMghefhX9Y2KzvJKwOXS8PXyavXLf1ZYjDj60yQKlKF3S6T86h
mNghirkj0nr67LBn204btp6kIA7C3fgKBpSz31TFkS71YKKSNj4ttlyKoarllU3xfnZHmSOQrE6E
LragjqYvKFYHBH8t5sl+ok+2Mv471dNboyvEXVeX7qjDX6TDEWU3/COSzgsr2+37RP2TqWT1xlfp
HqsKHfAkyX6EFfLaB2hVN1QRD1yR7tGxNGNqetvALf0hsJ2XzoZYweFAOLqK/7ihk3oDv3h9WD0a
o9irM2UsajOyTWrLVy3mYnVq+CrQB5FnrcvnuSbxntZdkNmNHUBhwicHLpc7VNDcmyxL8IQR9xiy
pt/LOFjTNeaI0oZWIyG9oFfmrCqkXEIo9m1cqHrscsB6kNyaMQIHv/igePZ3JKJd/CFxOkfsg0CF
x15H4Y4G1YLBh3W6mYqm+9m0FPlux34gAw3uLly/8UDaR0FxmFZDgL7LxzkGMa1u5uscje5+a2H2
8OE2zPC/2EbNI6QFvWOMn5yq/nEvMELSqfPW0edJNvNOScQkZuLEaBs3by6+1lg1Ko21DH0Q5R4Y
gMrzLiM2LPqqGXwzetfePwgsGcDwBcu1bcvHeYvEY2M22AFeC0Pq9rLygykZ+m45uBJJWKktFNBV
IzGC+4Q4pktEG/AM8OaCZpWVexSl46Md0ORLYg8lSP5XFNA/7YhwTxgr/kSUzkfqjDnRfocif5gO
UwdWtVdAIgikBA4vmDKzh/5SX61g2UqQBqgs7U98kh99qMUFnnsF02L200G17je95n5QDe9eORae
nON8qnl8Ldsqygwc0lcO03oY6rf7wn4/xBY+9Bhd8G7KyxKp5bUU7YxsfAu/x2PvaFyaw3hzvH1U
xpfQDxD5noAoBKLa2RmgnVxNPo+wv41bjrmOKg4hqXLP4NucLApWkjW+648JdzAhekuDSpV1aUVd
EAWOUU9zs/UpgtVdcedkRP/iKWe4oC5NV7+0z50V9bF0ZKKZiY8NCrUEUQoDeUKIZ9e+T9wLACgg
FOTFwGXCWpyBNtm8I3GTIyizQhgyHOGkrXlwSyeT22q/07DHkI8HZKw2ClNPNTwdpl4+R44b5b0Y
ZdbDtEsEtc51EU2XRAFYr3oovSu0L30OOItT6cCGjfX2A3V6Mi1MfU7YmQLNa/yX6Sk8E0qGU8/X
5nD/auPYuqHuw98uIh5YAqM5J77uX4GekUReSDlUH1h/u8xFH3ZUnaw/8LSgIqhhCpCJn+StHDPY
9wJFnUVmm8Qiw44b7eO4LnOKwHHimDl6QuJ6/PQgauRifB5702YlqWMMEE2Pi+wQycZyMWNDiRwR
EXwm3ubWceM3OTR13klnS8NW/axvlea9T/VCZyx8CEHJerNaA0n+8ppqPGqzHhmV6xULlH6IQYiM
TIQXx5u/1R3Ok77tNbOtrvfQ0rBLrO/zNCjBEIf+XL4Q0yIi29AqR5ga1jmY4uKrOW9gxqGjVlmw
Mi9b6MqO1itfSlJ2j+2t5VpR2yTgtypE5app17dyu9y/AhuDQTppeipLfQrRs72bVhXjXNoiUrwu
YOewS897lhgZo4sV1Nc7TelYmMj3H8HjYHUTy8XDE36ubNsgJQnvapn88G51OEq17RB15bvf8aeh
9kKF5WTK3Qph++p2cSJHS1TX9G1ZtZONjNbP94PiIsGjNdzH+ys9hgHWB/UxkjLKencq89XWiF4y
OCapXalbfL3u6n57UN78vV8njdpCvYMvch4idM4PHtEMNjCI9tsrLCgcm1yM3MlMV64wT6dyhwD8
mgZ4JPnLGqNwWFu2naYbyWabTWXIy3z0SyfSVlcOTzZMypfQDBgtVYrso//mia5/vgU772UBhhnM
BINkexSH2TCs8fnLErwv3KEVqdtjJYOJef/vIweWBATo2W1U++jZBlBQ/7j63L9lzPlThI09Ht3x
Ze6iai8MA/l2m3wmFw5apMr22GB52xNR61RjoTp6fG6RssIJ7daw3blDaEFZ5tbt+R/EE6ukxkA3
1rHPUb/Jq+uI4oty0zRMtsbWLyqcgS5sC8kCtcV7t3N56quIFGKq6FMEDOnJeJBeI8MCNEcuO7TY
SeIT4ZZxv4EvuQbtUKimZvmKOE8WzI68+Jp6CdvqD6de1JM2EU0pQqwJiTr64s/9kfAYPezcrOk0
T+25q+33+ubm3w9l52NThhni1+aXkJREuFOeny4sGp/WgIC/FzS4LO+u2w/f3Jhno+7WB6GarxG0
3vpEapGWCgJEhnF2HKQcYrgqilfp5mxonCX0VVSAGihP2HuIeQ79tPc9ewybzR5nc+2VGFEnbQMY
eK4ZGp+bcTV7kEqqtzCI9BFb69cIqd8IHKm7IJ/wvcTr6DWIHLv/kqRvwuaiI30u/5oYCJl0NnI5
tfTnDDL0NLk0OLVznAxeS54Wt9kL59lDzGxXuQzOz0pP94OqvR90Rfw4F15rj/3YQOBEVXifsHzs
+ZB41qkPZRj3Kelx3wC5LnNX0WAPGneFV0LH5zauvH20jDT3ZZg2rELeqqq1vcYDKSqUUTkdzYhs
Isb7/eCGkOFgf/SZGy0/6rgcL+u8rNdFzZ9Mb83LiOUK1Y5+jiTmkjGSD80UFoij8qMV1e8vFlIa
tPn8VqgAT2lzadotw5NY4d2qyBbSG3AxpnBOps6rc7NgA6BaieUVNnx5wg5CCKp0PwD9Bx+3Siud
AeSnPgynbK0h93hxXe/sxDF/d/+PpfNajhtZtugXIQLevDZMe1qJpPiCoBv4gq2C+fq7mue+KA4n
5mikbqAqc+feK5c3a9L9qHa77d7TmnmfW818xprlnIo1dULFOckN7dHybp16TTVDD1t/g0Nz+xGH
0plUGPJxh+5IumR54hs8l7eZ9ZZVGrLKVkVWj/08U7Y89/X0KvJ6/aPydDnMudXtPaexXghNXCa9
npOyFlQhYW9gO8XwwhFbZfmPO5d/uzbw3gPFWHgqrPIc3LgRt+v0PDnlsuuL0vr7/z9id/j9sZLQ
O6weEdGi/LUL6f0LBoLejVcYd0st1OM2q890cou4oeFLSrMSD93Q5EkAuij8/dFYjWeDBuja6/i0
VkkXbFAe/1FlxhOlCCJPlcD6Z+V53Ny8L2ZZnBFztzvnpuZ0vQ19gqGUKuUYav6UCxyC3pu2LuKS
Fqv9BJ7HibCmONV1DUhH2oXT/wvsCefQpmGA3mDZ5PoSZ02A/Do0NGE4tlrT8XfExJs/KSyOR27M
8PenotmqPyjZwbLupGdP+zzYeOCRiu4zUXwR9m0xPvDsjV0K8mQz78hynz3AHN9l48buVPxohlBP
rs9YuenH9Nw2w2m12vy518vDGGyHZll/1mooo9+Gz75VcYUxu2FATZGMzWTsTZ23/ff4zTYuEIGF
b7eiW+1+L72id5wLFYv437ix3pRzWUqcNLdDVxbrW1/3XdzOuX1AolvfFnver0433M1Z9sdZmuzq
0mSHtOTav8Zdpt0qV3XfDutAs17huCvpT1tmOYeiz5u4Xjn3J90s3rJsua/XG11snqcQQTi4GOSA
wiCoxg+X3HLfiPWvHEH4OLnPUMaEamO4Kg+pscV9o/hcR1Kznb9Op9+ag9wA7alD+yqnaDRTm/Su
16R3FpOJsDM+HDlpXL1odbyW+83Qm79DLefLEnhDuDiF9uh6/IZGaSe/Tt+MGot7KSlmYfzbEJ6i
3PXmkz6N7h97JnDrGfHAUwPIJBA7Eizdf1Y+/NFLd3w2q/HBlTlmRtXljyTy1aFreotIWGE99MXy
NDD/jUeQD+FoKrqaMZP91WYCQwx7P/WWujJf5eLGL5njiiZ+uebN0eZmfGsBIwVbf/zfDcgJyDRu
ba913v3/L+Oa9qFpjV/T4tMzy1wn/2ogOmhGvhzT7LXog+riTn11WXLfj9u273erWxuXZmVO01vp
20IjfNsqVT84xdwmczrdT7fJuVvU13oa8YF3bh8RCHvMm27ae1o/nJ0eEtevjlSvKotWztky7BEp
p9JNz8LAHxMEA/3YbSjgSa2MLJO8xya69egFW0LESux6Zwl+rtO42pGvhj5xS/hmun7vzWb5pA0K
eJOh/lBM60/50B6yzDevv2ft6qUAsETdHCxsdzNj58tvwdmNwjuks/+4OFwiq1k0V/vWRPGZMR8l
Mkt6K3jg8ZOR26zV+X9ShD761eN8O1AWoyCft96KP+eZEOVwGGY05LVszlnjXWx77a805+mjmRni
wZrxPeMYQ5fQivB38G95RAHTbnps2g6/QTEPH3VZHK3cbR41U3QQhtTfterkowX+R2oSr7LbWCHK
nv1QV8uhkX11LVVgPVjmmDhqW+6w0r4J6c9np5YTjnrARqmTjgdXEAEKls17VC6yApOfo3b76fcf
lWsFsiNjIs4tJDEDL/S2i2E/TcF9lgbMwWEMVVnd3w1MvQEX5Fn4a5f/LX8Kl6iDUQqc9a7EEMdA
e9Ypl9rV0sL/teM3+fx3lGKv0r67HYU7SsYy2ryti7Zm1V890/m3lS3jFKMa7uCW5aQBBgLsOArj
DZt3/KuayhKHf4qczesVGoF0k5S0znjLzy19z7hWDOffrvX3F6aDIPoQN0j2V1FTU0/+mtVzNeWH
ci7f09EajusKfGzKrZT0uzLDtEZacaaaUs8tvlZbK59SofkXYnMPE9bJ0zL083WYMTKi6CZ8uh+i
xg1UjvUW/aruU9fd/7oSNX1wd7Nht7gOKWMJaq13OubjMC2a7EQVQwTBlY9K1/7LK2YhKdbKvWl2
X1tlGPdZXn8OGtKL1xn5py1WJmRcd4zJXwSVYyhSrzmJisCeqHk/DGfgGik2Uhme0K6OzFPYjlqS
usgqH61U6k7g9woblZ0aB1iB53wqd4V2WBlP9lwg3eXMaCaX6d2aX9CAknRN1SEIcgQeCAfC15e9
VDi04SuUkd/mb1gVq8C+B3UqwgDn42bpJT7/akiQ5R8Ci68TPd3lpO7GITbb2Ts0tOyhcjonplIt
4JIRabG5HdI5WJ/VOkOC1DDqO2Yn9lvTFXGRTvzezX5xqpqYQYHmlFNXr7q5JUKraa2Kj7xjgo3v
GzF22aK8h/WwKgYZps64vs3Nf1SYWFo2DvN8OKcgTkLLf/KPUzNV8TRpbwwpsCT45qEganjM0oqR
jCwwgwdTpNOLu4EWMSHOQkvT+FQpE0FwMIS1plNqijaei/I01gOqoai/jY6Saav+Djqir4WwG2ON
WRhBfeVzjzHVNA/O4tweyj6Nq26smG/IWM5+1Ovd8oCgFJrb9Jdh6duwiHfIbo1WanFtiZEoo4FA
qL7G9EcEy2NayK/Mmptbi9DTAhYRT05zysZ7V0/B19Vai8QbAOTcbi7/VAsS2t6fXJtjl++wX/PD
gDkNBUTcNQVUtvptmpc0mQqkj6woPYzxlYOMSoh309b/Ks3uoH94ZoQYj1RdQTYb9AVi4NNWeuNO
GaRpRC8qzlnADoPWMAwM6plasIJhmckn3/Tk1cvp4XD2tOEyMDBZ1qbgem/S8+gAZ2EAMe+8vvh7
088vblN1kUS6ydB2fMs9Cy1nkOJjzOgClFwV6OuNVVGigtAhenWMSpHGbg8kYlKcNPpsBnuyvoZV
mUecQ4vfBJFl5Y+qsIf9on+1tv8ltGGNMNe4FNJtEVfUX9umvAgMTeLpYEBTj6AuuE7RaC4D3JE/
wdMAuC/SBu2j1JsY1xo9dep9tG5jRwhpZuj3tHeSImse1+9gdJ2YvJOxyzAkEAdDicrHcopKG2e2
l1X7rNBvNkrfO7nLYXOC8zAF2EE2rzpm3vK3rsV0WNynpW65GjBDdAERDmGmASa0Yg8Z86JthrGv
6/UnhYa21iiKpBigyDnIl9rGDCC1CVtzGbuOPV/FMdOWehdoIk94bNqd7Sj5kDry6Oc3L3dDfE6R
EPPyDMCbVgSRXjIFzjTMLshZz+RJ6ktQiv2kyZ6yiYmLScRHbi3M10DooUEZE004012nDt2qu1bm
HK2TwAK+jhXyosPRiTfC6LXntesuc1Aci348jRnHU9c73Y7w+NPEXxg/KieDCZtxh8h40Gx5r7eB
PFnNEUMJMjnp0BKJaZxcEgROl/jfrZE1iG0LZ5De9PHW84nNrr0mBurSpjvfjp+PCbmlEaKUNnBS
WeiGrrJC3YXRp2n9oUq9Z6q/fpfr3VfrurgmZ9wopjs8GPIl1Y08zCscI5NW32Hne/f1+RZkKR5k
Y5S47VO+To1RiVE/bDgAA3sXwI5kTrTuyMN8B72/Jbb/JLocrM+WNwc5Q1eR3K5MQkbZn2UHvtaA
Ulk43bFZLIJhDbRaZes47UtnhxT8rGWga6uyfFnHG2sos+vj4PZFMjDEiOXgveJZ9+4dvvMNB8os
nerCNy728Of+6xZVM6ku8CL3S0JVFhwDn2Rq2as+xhJCYrPc22BBdx2MgrMlvYtbWc952iIwGeLu
5n2ImMrLMHDGMpxkYUUYMCwS2p/INdetbtvEy10coJnMzjplBhdDd9B8vO1OSg0q8nEvVl7XLXjK
c2Q2fT6thT5cydMiW0z1PWeWvrf5gkxzM3b6Nn+bRCEiJcYqshfzp2bSHJUVnslWE1fTwXqH0gzS
NzemJGuLZuemixtP/WfqdSAsvRHtTZL6bJmh7mx/7XfGGtThnDOSodtsmHyA4oRWsNdr9KmWeU/U
uIQyOw8YjKmY5qeZUoCgvCzs7UHGaToX+9SH/WPqyKuZ2KzI66a7euIlSG3BUdomfiQ35gOu1iiu
Evp00GoGRFOUy6w8DL7wIpU6zJareC1aFaUN7iM8MH7YFIV7JWLWZ/9pIwP/dKVszziQ4AGbQ2J1
DLnz1E+aeovtPoBgWb7pBbfxYBp7bkAJ/IXZdDFM/wjH3XuW++Y42QtG5+4+8BsYDjw41MtgiQBL
uMsjdqN/OlPdHcO+T0tzinDMKF9tpzrmmes8lupDcVhF0IM+GqPOdg3cnJx0YNwV6kvMJs4ha+GO
lbfBhrH9KTIUijko41brnppVarR1s0KCLnbziN8nxYC6FIN5cIfxxfMItVhAMpb0fqtteEA1A2Mb
RGnkCnkD/3ZFVE6TiEv721IUGNTIaZRv09mwCuZYYJ5CLpJ6Z0mcKTLTfpzBJ0+ZGncYCWEIa3cD
re+ByFC9E9kLf+2zbepL0pW0LhtyJpqb3GjfZjEIvqLCjBDdgtAw/rm8ohi6DG5oxvlmzxxkQCHT
08WBy6EkXy0DAjK6zi618ibse+63dUTcyJbp2MCbCKey/PQzUcX0vZclDT4w5GC7c+ewpAs69dV4
aRQH6liDJ90+nIIizne9gQb9y7+htUb53DG5iA2MItg/c7Iis24/DDcSXUGd1hCQw+JHjnOd3mcq
rL1fA4t1mRqsGJssNacYE4sH11cqTLuuD6esEbEKVmsnVouvMm2MO/zrJB37P92WofNoIl4s58Go
ZmhKZv1HiLFNKFOxcvsfmJTifPQjS5++8ynnqS6OrTY0nMTBM4FUL8Qjp4HUduEaiuJiuBDH2qyq
diMOLBxJ0g3zsZ5Cf4RupZWU/EC5UeHbLSqbpbpogjHkVDKlHjzGkV139FfvG3rVP31eVJx2zUEb
5BybOqbH2ZfmYUYoJPs3XUhUpyu6XRq4rxNa7M5emznyA3lV5YwPqddeHfVi2mD3Akt/xE4Ox4nX
Hsdz0nkUBXlLDUHe8AVugUsOsRM71ZO2BP1Bn5qrOVmq/M3gwi3K9rSu1Fo24WSq99isyqdOQROt
HT1LcqJiXarxRGoDMS+97u609ViMxo2rWpPkTjkXqf3yoifRYLZcmZOPb3T1DwUD0duLYHObN4XN
Mz4Gj3YmuO9qc88c+P2mBdXp/NVhFk1Jby7KZPpPo0j7V5Jwn6nF4XHRRkMqJUnVX4cmC2h26ipe
6vKr1jFRtgb4L4biyTzrbsQky9yVbv5oW0t2keYdg4Qi2QQq3pRaSPDNeKJjCnZyVuStO+8jFaOD
kMFh6qw9lRFBu0IMj4OZvdTC7Y+m9pV3saaiXtVGDHKNm3WZIhINh0mp164fyj1CNqVXvfLSEGfG
U9CBKhme18CsE1jXYTFwfdtBLvCE3B4W3z25862iroPxTA2s2QYjD8GtXma09XxTa9joPdn1tIvs
cvqzCqXvDc84EFqAKB1Ib7fwOBB8PwwbhDG8CbwBg5UwPauO7rR3tuJ7clbv0BserD1lRLkJrBI/
IxVOpbuHfpqOZD5ltJYcBe3mQlIx4rYIqJDKsxKnMvVSXnsgPtzBdyOGc9QLJwkm00oWsbbRZJtn
5gBomRWkMQcRatBlKEVVHxbCOFs6fet58KS37prUrUkQdZiPVtq/zZ0xhMbMP/FMzwiDdW9tIPG8
cjz5mudERgCmEDGiwjyFiX6YnieHw9QSlkMIcnqvA6E9LUy+CjAVrvcpmjEAoYIhaYLav5PORO8y
QdBsgCvadeaFpjOAGYCFnHpT1BQMTrIUaHLjpANdkGFGKaHi3SJIDYzw5vaVdnanMj2xeyAIhdZH
wkHoniYwD+4WWzcAdLEY2c7X0zyu8dGZq0A0XnaG3aj9zFfMdoMgFoOfJ65MgYv540m2Rb3zh3YM
YcI8tHAd7/vZPRWBvVGitU3UEhRTy2uWA0ELmlzFDSdrbpA3bbrlIxgZifRlMOyL4IdCK983i/eA
ir+basUApF3nXVk0oCl842HkUN77jMgRq7W4c9TJIoGWV94cOjJ99BdchPWgRwBNnCif4g1/CX6Z
OQfwtGH86SMSIQT2pfXd+egXK4DBkGFVuGBNQlwr0RJzCnUgSDsnG8ZEmQRut8FxqTp8xbdyrCr9
ZaiLA8Z/sSsF0LvJJfmvOryKu3rEZoKzr4oKowoLG6P4TP42mqrh3cqJHzlOc4/s7++xh/YYfPFn
oMibPu8jHtisH18FEcyERsXDhobgRww+HsmxautUHOxUhmqiUZV+w6yP/0Eyb/nInWgyUHEGrKh1
w8yiPdopAK1lNu74BreDWnsMCMFfh8rvOABfnb300xvlsQN5EzP1pSDAzHzzXTLBqVvMlzUQazIJ
885HTzhPzPNwXnwry7IjlO8sMeXenIW5H1wzAkGThe22QNog1kKKfkXyvY5jdu6bdYp1zRYP/Xrp
NZJgo53TbU5VxpFG/D/ThXWZRgFAfuh+2kk8tsR0OB+Yh3gCuItV7rti+9dytvCZuZBc3Zsdma/N
HLkzsoxHdnjSHHOLCto5rkLOQFtfkT7zPawj+n3PsmPSfokFQV1i8L1OasmTG+EqLBrjvG5sMcjO
eAn9A9xGdrJ4/hYNRl6H4zKgX39UptFx/iPNckBMqCbuXbFNczh1Yj5n4C9LfX5OTT+45MX6Ym3O
Gg9scNDy99WzHj2hNkTIvErS27YAd+MzKqzGICRgYpbmUDP9lOyz/VWZzvzYae5fvHvWWdvUsz68
wZu4w6Lm7RhX4tsYFINvLU186rAoryuuWHnLO4KWtPWm3eG4dDgSbAbu6x2s7ebOETqK6NqfpFF6
4Qh1MWZdERpZ+Tpg2I2pfPN9vdC19Xg9ksGmECQifYBxdlcv+Uxclu7XY0HJvPwG/Atnb5h8lbI2
ztkMwavRxwdMb1i6Gljajlmd0lx5cdCMG9Po5Z1tZ88Bf/LdXOBlUpiZ2V/g7PI3WONrnB3acBwL
k3nA9Ecn339H4vfA8LHAtpf/LTo8FY49WYkwdHgn+D97dmTIzkp6kDhr1wORBJTfokbH/fy54XON
84bAZyPEeezlYZZyuzdL3mgWkKx4iJ4Y+5BL88edg3F4pwa2lxBv/VsMnRt72sJoohpFcpMdYZxz
sXjWra4Nrjkp0wjVHLd3Y53r6aPsKu9isJNFpEOypctxs7HAysHqY7SAuy3XjahzspMrTXxUYox0
t8tOhV1g4dpuyxv6f50cX9jzkaw1UFlKLpn4+Gm9rNUoD9YjZ2q3Hwv5lqrcOLRa9clcNjuhMVs7
K8M+qWZ4mQPw9s2RxbP03BOWWRBegQ411AO+8E9KMZ2krb6cuvyRtcUbE0gahkWCXiZNXox/4NI7
cY2LOQ5q/aeezSekXhHRzS30Uh4+7fLTVY1Mmj6bwn1toydt2PejqSVin+Vb2M8oGZtdqpMjq79t
iSLU1m0fGRU6fzloaVRsklcAv5TOCpLOLaazx/aa1WAfCIWTc5hE8FDmM+MjZCsXeG5iZo5DOGNy
QtIcSAklngN79va5Y1WRSU1og7+/6g2ZqNoEqasGZFuF1EQDyqhHl8zbOq/dp8s6MExE6Ok7uR/U
1h4DbXvDOCfRf3o99pvvQhXawSqeVxjZuOGWFwx8352d8/9xcCMxsiNdTBzcNZ/gEl0BGpOG3hoj
XKcNf+carHfrQO7mzhr5YiX+E9aE8B05hYlKbRHztubPZRvvJqZpYGnJE0wa5Z/ALEsoDCASgfed
W68H14KWuOrDY4rDgfKZS6OsuxBRuGOHxln3xIc51BevqwFIm8ZVKue/kZMAz0J178o+QNTciRw1
TqR1ugMMg1zHBA5ewvvSXPoRnyE9pRrob/MR4cuj6cirXqAGpQnS27TPNiaZTiEujldfZ/WnEwXh
zlnroEozW3MaB3N6u/1zhzK/Og1WDUPWFBS8n6T8SRPGnV9aHBy4wuSg/ayW+aJyjSUk4H0Nlwyh
3zUOADg6CYv/OqaYKz1kikGYZ4TH+j1Ph0NW8+Y32MfbY2ki7vW9Jk9ldxNmd8yF0IaAYl90Y/2Q
eqefpC8+EGNuvGvUYmGsADTEHT65v06gW4d2KN9Nq4XMIpdP5YgmRP/lLRjlixSae/HLvcVrWEJv
icUifdRj2MrjZCbdlr+iNJpwEIGTpAUUggF5fg9T7r987R82Rq+9sVTnVMdgICuv43vUzp7eq1et
Hg56Z6fhrCkRu3bB60JcjkPyCZ+UFmoy+5j12T6YIiNHyP0aCqAWTPd0BG0B1LbWHytHpclYWUww
1/q9gHthwmtQK52LguGcpfD5So9nsRfGQylFHY+9kPFqjVdtyu+l1n7ZGOzp46gifRYwcex+z6lO
BrDhCl0Zab3m3lTe9zvBMCYzB3OfOgROu6Wcw4qwKvB0lQzjsrMGpY6NhfeLGORz7TVros3WK2DM
FWjIvHDthLKiy6XRQSSR8+ugjf+0WlQ7a7MUySskwLlunjON11QZy1UYp27EGrM5hDmUCSq5ML5z
3cpuidBHP8X4M1hFtAwBMAfLrCKHuD8APapTCimXAGAj40EIuCd68aqs4gzbWB0cs6DgKzVw8fVN
7a5U8eCD8s+9hmUkTMTxbzp3kyd1PjWporWfOVNu3MptZhWJD6Uv3Nr0Iy9TFYKCIt+WasVp2dyn
uS21pLE98DcdQZjS2J7MtngYGj3igS8fcbU9ZxLU/aa9rEp2z6RDk3aV/0gltBfMoi8uGajFSK+L
SK/NsDxnLQ4ht0+fGW/Q+JkfxYL+XjnU2+qjH3P0qdQQF/mmDJ1mnsBnnRd0A1Omx6O/LjuvGKtL
q3oMmqoqI0Aszo5Uep14i/rpUyPSzdK6SPzXzjK8G8GKdj7yLzYl3DRlpN9iKMbzXPJJBRuMlGpg
alDoor4YdVr97xc+4t3EyCfO1nTbyyb7av3yVvPl3xYJ8b02QtCHHJ5oLEpiIk6NLHrmkOwFgGOW
h7MzHLZu5Juvmn1l0fNj4IO7+jlYOO4GdqagYu68VH9wTQDuojXfS/mzIALs5kw3rqNk3wucBGeH
lfhzsdR/RUPDY63WaRDfazZiCpgRPllu9lYGN7u90e9mi/ZB1da7yC0fHFx6NHrGTI7IbkuUvF23
UgVW5Z5JNQRyLWUgkIKpw6oRF7OdH0wMFqSOytitbMkOLPfPoEw8zj7teCb0SAGc3mWqTCy5jOjA
s37oakqpjbysnoMj2mYkRF7S2eaewyKjRYTVUZ+rnV/73qHCAdRtkx2PLNCZmDawe/lzobUkijfG
FPD1vUQjZVyhqPG37FjUNkPIliVk/mDlIUoVKv3i7obB4itfHGzm4sWyshdb41Ar+1cb/2KomYqk
u2r+ptrGha9ZdHvSxFHvQ/dfWeTj6eXPlKf1qWnFB53di795xREPLEgCNT6Ngd/vpSwZ8Mx2aAEK
jwwbYUh9rLYiDsGJ7tTL33nFdmT+5M70zWduRF6JHF4WWf/eYVA2lzSl2RqHiKzbHhi481jftnDl
W1JIWBdbt2ekBBxz9LOYP+i74zG8sJzgNeC4Gopbu43rytT+Kxe8N1N3IoUjOQduIwV3HI6ob//8
DpHZMemLJYB5tfDg6TRhOmpg7kg78VxqJI7KGsYW5H8WD1EW2DWByQ1xKKHHfU9ZAlG10zsL/JYY
bx8SiAPyK13or4lcgrTLSj9h/stNA5oHcEhsMUGKRqfl6lApw0TNvlTlzEfbszSoYPOM7SOSqJXO
Ksjt5y1Q9ck3llfp50WcVe0JPQ2If4OJg/17085zkzFd3evAcOuM1BMp/FexYRiY38a9rs/dFRYW
0zEZbTk+aQ+sPAR4Vkopg7PGyeu/hUI5AWJ0wmzB7wfBK5cd8B5Whqxpftho4kOdetdcJN1qCT0h
UD6+gQ0yGsGLozbw1I8tF5JWIBIElosQxiA39Ob2zrCQCm42pnAy82tFfie2FFsjAvtmiuO/VxlV
lLWI8G630gkZ+VPvmnsmu2mierIJEyVjoTcGXf24t9vGCSuzYvLvvHb5DMYOB7dFCh5ssHFk7kEy
YrtlSd1nMdjEovz6CF2KWGMIU68PAfb9SIzuwfwvpbsIdK85Go37bOZtgBUDtnuLn5dPA7iAUt1n
T4u/Fm8t5jky6tbAFJcHMeM40RXFqfKxc2gz2/j40Jvc5gKAYwDDH+N+Svo9ddDn2ZHkhFxuVGab
Ae5hZhkbTosJN5PNzhJOAyZpalcxlwsBDiELTDm/o5/z6WzOY1MozHNsLglb+drgiGydtHoa2vow
O5OMtSGl8un8Y2V60L0yn1INRBVHWrWX9Xu38VSCq/+Hebo5BTdt8CajuMNKbmPu2YBQ+hYTUmJV
nakj6LVXGDuEHsCuRj6hPZrdPvKgcUV87kdfaEVkd4oljltzUaNjhkzCd3IA1MlSCVriBqUNHTBf
qjr0Ia/Ea8vv5HnU5sRDHM4750kjrRsM3LH+cifcDGuQjlA+4W4pyo006LR8NWm9HIJGdqHdMs0f
7VeMF9gwPVldEW9gYFgtL1nDJryJwVzD4r9odgcRBY74KomQ672vAx1YAT9hUZUFX75/mxrhEBBX
3N9Rb609/3YlUO0I4oMYAQRXW48sy3mdb85im7iYqbUk3Fg8Yj+aIA8e3dpikl1vV7fyLyNLu1qd
gIfraDdMV/9fHcxbSL6YF8rbGtZ0bLsmE0jCgfaRwRXd9+CPdgHBXqKOSM+KrRzEG590EzieAUZs
WdmTZs1egRqUcjk4BgVElwIaDSgidO/EXLPd4ffebUEljzOsFSdHQxsytk6oTdhs5fhcCPzHKUB1
GqHbCha8no2WomuSJWkwqO9XamCHOhk0xEBuEprMpEz/ItlyElKt4LcY/mDAObOjw422DYAXuEHv
0ALv4rnxT6scbwiVlZ0v7WPX526kCUrtbDLfXZMQePnkS01LKHGchFOOfgvgrLT0aFm6LeGye/BX
/y/3cXskCAU6obcY0wXDeeNEsNiBF7KKcjkWRbVX6/pDK0d53/Y7a0VD0MblEoj1TDbXjXu1xvZA
D6KUM8YNd/BE7um0KuMuGLs+qZT4Y/Xu1bL87W6YgUJlwVwxlLyNG10Qb9rahBQmE91Pf8omFsrk
PVCLzqkSnAFT6Hjn3s7XnYFXwBWWfSKTyKuwVGnsz8vBVvOnLtmVgVW7xcfk3iM5Um+iGUTNYkQx
8+ztsjFo26rGSiiD8U7APJnc0jpsf1k4+j4T9XlOb5mPpfqsWq++J1F/N1RfLIl5QKpQl85FQoIh
TwxqqcnNIOpgvmGvD4HQ3vFsNPP8rQRIw8Tw3wyQEtfsSJSbuGyMBfM/BmoOgkd+bztLul9m0sXQ
lf9qZXCtyuZqWCmb7GZdi7AqP2akeYqyGM52g1Za68aLmnU2pAFDEZP6kcXILrd6BmHHX0p3/0GG
wZFiYZFWw7uomPSMnNGbyyNc1DTpAbTkjHfp0N+cje7GMlcbsVqObWz265/RZ7WcmKhLKkEfoKj6
VyEuZsMmELw6SIlEtLLMaQ+Ntf1JsxweLlBDyK/5pAOa7VAkfTI4doY8g2MvmfU65AYqaJ9BpDT1
jy0CL8TJ9a617RSlm5E4gKZoiLM/xGIxi9e1zY0fdYWuYnJcAwz62XGdJMOW6ucMGgxv1PdOgd0/
9U8M3pL6ZsNfGXRM+fxotBoJQN3COJIF3slqnwZALt60rzxMaHgv3oNKsfxw623SiXokFGZz3TJu
DuDyUlJR+a6VWMt/NWutIlOyVXFgIMzjvPQDTRUNzmPl6ugP97VWrnukuIuO8YXaUOuiAjNs0hDi
98WK+lcULOJxT8SS04TcAxuwDHFojf+j7rx2JGfS7foqwlwfjhhkBA2gEaD0Pst3dd0Q5Zreez69
FrPmaDRHgqQDSBe66f/vMl1ZmczgZ/ZeG28cMlZSbII1Cxq5MlOdAYA5rtV877batDs5Ot3+YGnr
PIKGbYO/R1PYA34ZUy1dG5odr4KBLCuaXjZnSDy6D8iDs/G1ydfuiBulK/Qt9rbeB/c+hocwaSDK
sEF2uon24gA3pyZmVn8RjBlhS3L19FSDpE/JE/a0F9eiMuII2bgunnzPwZHldOX90HTnvjJQqFM+
FAyhkP8GZ3Jx3JVP1w6BgTHGcG0ycKUazM0FA/1yIQdb22mdeOsmZBiPPcN3n29m8s1MP08FqFea
lZoqKxm07uIzczwMevFg+um2wyvKgVe5xyFv7oRoaE/NosEnbf9GLl+iPjmVMe4LK4lhHAAIPpdI
WxcEp120olUHX0ps11ZzLjC0bezoztDuhApgMOrM2cza2ZnUToupwAE7+I6OeQ0MrxqKkX/DcTc3
UkWuk+9sVIF/52asOJBkoPJzYUjMbj2gPrwcqOKQJoHDGbjgzGEClBsACsuV31xvoKws7sptmrD7
ZILnlhjx4Q9bR1szNQYxGg0QfD6ztK2dY6YkVim729I8obK0kXOmLPsZujzdtKEi4+jiDii30MbR
pQTuMUBBv/RRhbPAZ6R3+zKqw/iICthZ3Hzb8+xqJh03Uc9lONVY5ELkz2jVnpEngYAFsFpjeWIo
WJjPPItUZmG0xgoV7VNas6e8cubKpfsYIAJJjcg66tx77lv1PfprgyFbwP0yZZ12eyJM1TNynZAC
In+F4IhIPUbWbLXDOQ6d9YRAal+hen2uM3xzUyEXg4I8kXv4J/0AZEGAlPcZBAr9wKQ/dF324LbA
xow5ZXL+oUIRsldVdXfycnJojThO9mMXZE+d+46amcJzyOvtjSBA3czcvcbFSyxZJXDyUDWznild
81eV+yQrdQae6sgBlDq/YlaYDwfA93eKE/p0k6RCGyHddga99UggyMgwfUJ5hxS2UTOQCReFCLRj
r1p5MFUw/IwhKkdRMf4wImNplOrzB4qWykY+WZTL8xjXX2hU8viG8RUyKG0Bo7g2Dq8SORno4K5g
upZNDHeCxtyKtrqb2KE8Du62Hlg291Gm7WBd72/okJzl75L8B3aXGmZfK4PwNrtq2gRpAOmLL2o4
NIOP/sjUSJOmtukYra9vzBd7BEbU5wNIdEhDt9+yU5O3RZjJjzEGTINjFz1jz4ThFcSIS2/kXL3D
UYnbEactN2hqUaKtIsZeO+qo7zBJQV75GkkRvqOiE7GGT31d9BhRieorsNltYhsXHu8Vk/tVjbut
Kp84En/LWtf3akAzherDfaqzfTX74VpI1bekkZSglHXc+h71EMxzZjLFokjtEb10fBZ6PazAMAC6
yG0YsSMZvWHDcdgjf9O6XH0NibnFY76IW0BTY8pNKMHwuxIi+54pHsdi9sphoQH5MI0RktAA30fb
bOtpCi+IEhGbBtDurSmJH3rpbMZI4Pec7McbqqWp0/Ka8be6QoSbexkIHmNa2rqqPlqPkTDihOA+
E4OJqopXLLLYrgxhM70OEQVe2t9lQVc8j9CkeJIG/xxnr0yB+3M/ByIkRuahem3vht7+bdmkWqrZ
atAORbpsf1ggtUhPhTeOd1FJZV1NPv6adDziYa/vK0l9eCMeicBqUefliGmT1N/IDH0Vp411TKcv
jY+vR2yNmGxh0qDaeCQXvV4FgZu/GHm+8rwuvzOMOAfinnIPajobIEw0+9axliKrY3MtC4c8YR+V
7LzcHogd3MSTaNdd3493lhljqww75FNWEJ290FyG8Zghq4vzy8B8a5XeGCvcesMjWjXwOqwVliGo
sFXV6O+MmtLDGJgDwSbF841tbo/k6LInkZfKKyduXPadpjIOAVMkx5H0RC+Lnd04Bmgfa8KkvaoX
zEs7nVH474pgtB1bnN83lE+PLBG3eNxvkgQWMr62Q2wToZC7brKRAh6zL4NqKX03OqiMerjh9L0z
WRbP1ubb04suYW3itj0BzAEtaKP5xNhwI3xXARgDk4HzMueduHPGvtshxU3pk2epoEzHU82wapS9
f1XCtK/9bLgDCx5sPBPzcm9rxlpPAtrs+dXxghofesxMnq/DGcLa9qJpgbvJZnQlRhAxWMU5w/y9
aSuPPfLYH3KpxMLpM9AqHZvXLKfKv32PFlX2JquR5v3jn/B1/SO/oS8alewSM3hHaL6PcbKHQ15t
JTPI9ZALUOzAuC98YBO75dFUI8VfFjKqSbN9qKuXPGg2N7JWJV3iPG/3yjRFE9FM88kRPA7ZjWmv
E6fHcYgpEqpFlmwsAuXXRUHjQ/4D7XHuMK2CkdAP/g8FLU/XZdrpp9ttFtL/J8L9DkhH1J+a+Y8W
LMUJErbYRfWVpciJ27N9xx2p1Rap89s2cv1a9PlDzwSBKonPScv7LHroQLe/TWaUUbL3JKDu6APG
V9NzKjzS5HPaBa++GqX5oGX1umyq7i1rqGyREJpnP0/DE8oFPtExGFIhAMKZNCAQHjjD+KqMI5Yr
d5/Zrbec/DR6Ja+SBa2l0U9U1kxHnXNQku6z8xzzd2iXp05/HUov/IZJg3pDMJj+AQDVuQKD5n37
s9O7sdD9m3b+omnwuxGg/Gay29klXppy8DciZvcvERjGyNXeGmQBC8E83bTKdsYuGs9qFC9xmprn
Kny5nbee5yYA0OpXu4r0JceKex0KjweR+XfgDtWDAZ6ij+UaTC+3+r7MzkjJ7mHBaytp+vxyM01T
E95bj/HjgJPR22VQ+NY3CkLn93fDbGeLorHYj5odPJNU9zACP7+MpQif21AwW7MjQOrzJ83Z+aa4
jzdDSYE+cX43SouODhrzcz7EBRM3zPlTDVRZ68B/Fp5AR2uTTdIk1bDtoz6+rwvO5Foyxx25z+2j
UT38MM2iHiO/78/UlGSLMAQ6tsdgICy7a1hha9cEKoM554Jw3+PPrb50Ohc9OysqLH1aw0MZTELN
mV39vDi4pHJa4dleF8OMSIj9uAjYjXXWPkeMGtG2DdpxCPCpoPitT74E9hjOJsmh+K352bDTIlvi
U4EcqFF7LEjt1ne3w38a3WnPdIJ2oWWxaMdlCH4gvWfU7J5K7IELvamcva7H5brvbagn2MTXfl4N
5zL5c6trUm5vNK2Qm4y+sTdxImKcTx1W5jy2x7vcKV46qVymtpxCgcQGiMyjXJuReCiIuLk4RiQf
Ijauk1UQ/aHLkWLUN+5dRCuWW5H02UAvwN1uM3EcvT0XJWZD10uWIbaSFSvjg46O6tp4Odvw+Vdm
g+Tc/zwEpIQaKp+u2Jm2X/wakQQu2AbqC80napj7sHzByJdsRciSESEACDvgQAWy+p1bV9GOGyxT
JohEOxJiCLUimWXOM8jvLQ3HWRp7KEgCpN/WEK39Sj8j77OY71j5k09xvtQwrj9lPX2TRr6llRb1
KbKy8oqjjX6Ai54TY3zFjg0nbX7kdsQSudNoxDCib5gEiFORW6ve0KvTjfrSIkL/McH9MMRMg9+F
gz4lthOFMtt7VjOqZGpXEPgSyM+acT9vnvUNrRuz7TEbU953fgFIIFV7JDyXCHPi8gaAEV0k7/yO
lFIPFR869j8QQHgP8D+9CraYnOFJVOp6eyiCAXqx7fClcXB62jpoMdsyKkJZVuvj7zZgL5vWnMOl
px7d/hn+wHZKouDdT/JuGUvB7DG03E2ssyuBPLO90UrbLkw3bWze3fLq7BnyL/A+lvilYZJGiDZx
897aEawxHcbOnJ24Pdj7aMYG3851FVALE1G7F6iM8EmGgHRKSMPA/KCO1tSOt56s6AxjiRACUfjc
hSGUIlo6CfPtHMuAsSH8o/uMydD2b4aUshX9nrnDWUyesiUQx0V9N60M20JWWDbDurNYMnfT5F5L
ESX7PoZviJYsXNfSjeg3KIGt2Tvso3NURjl81DpilSw2lv4Q5E+hrC3sZCBJbpfQz//h/GC+Uq1E
XqoX0yFyxY1CtUPBoF46J2CvamRvWW3Dk4RBxbnT5os2s8yVmBmVCkPS0QvLz0HibbrxIMeqJiN5
bCDw5o79ONaNu6qqP8QaYjk1Ev4oDNaA0GKXjBZ7ljQdWtkOR5mTymived6Tghd0rThlbvY+5KZ8
acdcJe919yfUieeImhyxx+wzj2wlNyPl4A8QcqZC9h5qodsBUTi2vifYQ5saZKT9IB4yTzItjcuP
ohw1Vu0QMxTQy0XFDeZ2Mt7OSM7KImsN1r5Hz4J0QrNHkFoPK8rJGQ7cHlkigiPCXX/VFGCqlQ3t
qNdMF2CVsdOF/6djNLxJxpQF6i03pz8hNkl3LpKd7ehap7Bowqe0OVHGF6+NJDAbsSmjhmxsD/A6
7J+jRtK+SAOhXjj59cYhs3vJ+9feVE6dHQot431lmY8SUknZkDVlB9Un9suTIKIcDs+QXvtp1iwa
GD+/ck96TznJmF1gbSeEKUuUzu01b7TdAOIO1DabTXZBuDeTEMK0T6OVBh7S6xbu21ydaw0BH7eD
xNcd7gOqWfF2nS6+MbEY5MDqba7oLhi3WUmpNFqWeacCJrhZZu07BC8n6Q5vPjlxR1tNzpFjMIbD
wg4r4fR8LDjDvHTqn2qDxtNJ5AtHVfQVJu29TFMHrYd/YFM2rgqm9LsRXezF4TJdxBWrsCFvSRSe
H/28tGZsNp5COpJgKaqSIbPgVn8LDTHBzO+nRqcnlWxTKqnzfiXpy0jZ6M0fGUv/tybqDuii2/MM
2M469KuHHAkuL6HjHlTS38vE2JVzIlRZGPd1r6Hit7pDaEAtcKYT2JB2jXw0fRq9cQLeQDGU0NCp
mY4DfMhkNTjfwOAgPogW8DnvCIRNU0uNbYbRRulddf+PT8SJp3YkkDFXLIM7b54JjIn3B72X2uCY
/mQ+am6qPlcJcSGQIhV226WdOs6BJvG9Qy/DbpsDSjNjUp4KD7neXCAEmXOwwhokqbDvy4oQUpH7
zuz0Mki+s4JV1mLup1wfmf6S6ZzpyT4YavLX2sQ7ty7aoNKJi7vGZ5/atwjJSNLz8UcWtYmGsH9F
HWn+ijFdL5VZ/pmQEOwT1H3cnXz6blQ9t5iR1NXY35L1tJ8izI3c+PytggF5LrKOkoV9BKYCSOSF
FyB4GzZ6Pow7rSQTbeapXYMqvf5QgZV0N20QE1AGjHXuieOK4R58HbRIcxYplJtg9huchxsZ1fUj
MojK8tmKx4gxGnMNTUQHnhkQES1u1NuHRq99JhZbLlUqyLeyaXprN3wDaU7pU6u32GKiV0Sc6pl4
RNXXP6sOeFvezoDP2/HAsPmSNsxz9VxZT3Gkn8MAXn6TKVDbaZ/u/4Uy1PD7AfGkJR4d7yEY2BZd
LPUxYZUHMoZYrsT/tTXKilvLXexdXOdZaM+28VKZL7V8QluyqAxrYeOZlyZyaOoWw9RWnKQksywP
mdiRoGvCOwGJlO2cZtXWJW7zt7G+r9v7eUT7L7oRZDaGcEXdIK+5yu5DLTkIHT9HIf2XwVeMMKZV
SdU04EAMycpEdl3+gewTTuEeSQy5Hd0b+12GChVc/XoEeVk6i8BkYtETUFSa9QthjGwwA2x/yMrv
6kY+orhc46vinhIZj/3gfhSGtc5yWD5TXmjL2Fd3ddGcDKgeTN95FDLaJbg8/bwDW2erdMHO8RNt
0TMhfsxs5ywhJ1N7045m2I1EaRv3D0HbLFydG3rkVY80hBB12Pfia27cnLUC3nWAyTg/GuYn41rD
ZI1QufdiPOmBicCqOpFZDU3NZPc0kTUgU7H2BXJ0NJeaqZPO5fDyEbO5y6r/TdCo8W9zMQxdmUIX
rDWlsIT4t3muWVUWbjNEJfPofNVDlL2M8x+xcxfXnG/crLEP2pZdHIncmrUrDamQuotmpUK0fmbU
ejD9EiKBliUEI4CHxhuqzPufPwqq07ynW/nLf/iP//k//d8O2T6Hn0j48z/N7V/+zIuxCpkV/vyg
//ZX0rv//oPnbOt/+ss6A3Q63rff1fjwXbcJ3/rDqZ2/8v/0k39Py34ai++//eX9C8cKG9ymCj8b
uLXft58wx2yTke06igQMnoh//JC/f8HlPeWb/0vyXdfv2VcVvv9Pv/Mnc9v9qyFMrEaCK2OO3DZI
vum/6+Zvf3H+SulkWmR7YObQCbDiM/+aua3+ypXAR4RBZsmc0xz87S9S/lVa0jJtG++q5Biz/j1p
2641h9b+AH3nX9A20N4bujUnxRAj6yKN+mduLxsydrEhZWGContRu8Oeaf2qTODVWtH0NATyOzZJ
3B4YGBUVm4rQXuMXj7dDq14sMR4aU/8dQJoc++Y05emFeBDUI8j1aYh5CwbTHaqEB3ojtR01wtIA
b64gf/KWxpgVOQcZxo+Z1lJlcA8jK2ST82ZeJB0gCR7Y1uo4Os2JWWviuNjEyhy5wfBZa1O2ZzcK
ULE1Fi3xE2nvXDSZSNSgwZEV37CPA6x0TKWQ1acvLX5VhN9PMn5vS8ZdrPXuZTjOpMclTw0hntYv
qcbHjG2ULrVj0dIdjvalitRJN8AAlf2XhrkGMTLmpYEeoYooXYnNRry3xAL53JKcGGgCv7jQtzP0
aPAByyFDV0BeCK1AVO8LF+RR/YmAyVuiLX+kTL3wxN0N04CkZFYW20W3rCvx3aP2R3BAaI8BTaEw
gi+nUAw55DeTa2fhdIPcMPeg7vYrSCtOcion9VH0bD080ttsL14NIVMz4eWEoSG9X7cCdgj32d+R
RceTmPVXUVundKLyT81tpCZyd8ISuGPPQXuxB2/VdPVnPLBK7EdWsl68k5nxFIfxMzDJZUmOVJWR
RoF+Q6bGoe69ZzLG/3isJi00/JVQJ1KC3YUfHFhANxm1MHmOoIq6rR32mKPjcROq4BwHZOzZVvci
Wu+QjOg/8/riIiIg6h1NWOuChXHrLzHhi+mM/I0x3CYr/c9RtQ/RWH37hgfdycxQn5TFotLTj6yI
LmFOqKLVfodeue876rWSQTpr1mARKUtfxXFwIaaEoWbYzEqk1zBCJMuGAo9gf5/LIPhmUKwb7pmp
D2K+XhEP6ptykXXtfQsCcMPwkPox+gNAiOggAdCs7pMnnWSlTS4aVlFJRH4kC8ZKdy8IueAdDNlj
M/LLenYH72woKa3b6jGozLdWoI+KhbM2GuBTbWDZDBJnr3SO9jzw6O1hTyMfUi5KyBzbX2UFnz57
OBTg+hozvaIVEPsZdlGG5UfcWJjCPeho+ctICcrSXP4OsIv63RCu2fKh1m1KDYXHdDQa/33UBwaT
zWG02g+cDF8dDkGAPJTjdvQBdvnZQ6FS5vZ3b/U7LFUdwztJ7mGrf1YAxXaRRp0XSjxtNQbeOLqr
u8pHaybdVdOjqIfgiGAtQVbaFsAFHZSl9L7b0tTWRpHcF3jiVknagKjMCTCIITz3bWIv0jR5SyaX
0A1mJMBh4rUMuncV4EzFydwtVKb8HSuTC3rMX5lRINRt9OuIpxW/KZ266ljW6x25goyh2DJBh+0m
sRajFiAJcDe+ic9fQ2xnZOU7F/wubtR7N+J4orVxqOawmiSNtrZmL7+otVe8Pmc8AEsbONuia5L3
zhTw+9CdkBH2ywxZodlGGm3dkhC4bn6eyjzZZk78MeUagdcYWBEstR99iyoKm8R+sJHfhaF51hw6
BtNO174Vn2XkJCvIascowYfeF3KOFntr8YaQwEMAt5rEHWxaVnoIVjWwUTCHLt3UXY1caynewoLL
NH3C5H4kkBbNKFMiKX0Qr5bgrcOiwK7qEcVfvHWFOFlTS8OO45vd1cvoKyqMMP2UGQ2uzAuwQs0v
CReFN66zbMwSpRQpB5ZVrj06PJZt9bkb0geakXOKc2oIkbeFWhfs8yReZY734TCthAq9CxKaGidt
V6mb/akCfWVjBCzMkRqxarfMlvZTh+w76anl6vAhHmipcmI0R0HykGQt15cPAcnLJBFtQvaDe3BJ
atn0xSfu9Hcjj8+xPj4h3JuH3SE5xfx6QfeFb4k9h1sc07F7rgYOwUQg7fGyFzcanJXrewsTEZdL
t4WXMt7ECr5XX1W7UIyraJr9BUSLun3xm1PHWEahdoK/iN9ySMDA4W4tNCb6BgU6UyoG15yX+uDj
s9DoiejjOQiXmeXES8Qi4AsnkM2uqLYe9pVVkYsAR0G6i3x/15XFn77L13XWXVWivhqfZOPRqC5j
C/cvsHGujBCG+oBdd15fB9PZsmTggTTNhen4kW75ytyCuh8QSxLaR9sqsfqF93mgnmTYnw2DknKC
ZepDRa9NNFn0RcwUudlCse4sciOzHQvQT6K7p1VK4+DGs0PDV0eWNb89zMmLpk8fMx+KPj73TtPo
obv0EVYjszvChYyMyZ+IdWLmlLQWyUgut1nq9rpI/W1X6i84d78BjL9B9FOIf7S9UmzgdATNG0tV
d7WuzjZ77yBjcM7WDOsjqZ3pSB6Dy2MuymgjUESrSZObgJglHJjEJuHQea4LvAJp8BGN5dFp9BV0
VwfsS/Uk8ZVyfseXqZ5YDDrFgBSz+sCR9CnG4pRo7AKn0r0CptoFPXHbyNUbQK60/Z76lCmm46YD
lOyMSKclA+llO2saE6MIWUEPyONJ7Qn5RcjC5ejZ9L7lsPji1khzq3itt5MMz7prvuIinF0VaD54
6yrduHq5fcwKeumZhh9NDfltxd0Inydyi0NtD1unGt+YF95blffMnnDlFc61CpxlNRUMbupxj45z
F3fGxeSqsuCrpPM/1GgPXZmfnAzhGVrKS9a63bIdIDSlQAJsRnfIJmAeLwYNmY0nirWbF4o0BDiE
4XiVvDOz0LgyRzrpbj877rmkFTJZeuoNeQ0NDkik6V6t0HI0nD6E7gLz5um43WKCbAVR+C6oINVM
5JmvzH7IQHohLZG4uI5VVcUXx+a8MczhCfyctkL8uLO1sATF7f2CYXkmmJWA7lzghXsVro6QqUfU
6LbYF4dOaJAiihfPk6coR4UONI2VAnLYqH3QdCwlETVdVWrMCykpjTC6lInay6n/RrAUrnQ3uvrh
W2d0W7yYyWIwzJLXG9qXyEjNNliSVJa/nMIyWeepF6HWb4695V11A4y1sDna00Arlq1EMEzsVGia
f4aq2A9O8EW6ONHCgARqHQ+CRD+3dNJpryXhETugQAivbyO2M2sKFy4kxRfFrsARqYY/xYRTr0u+
u2F4VGb9EFrpzq+aYdNNJmtv91GLa4Jf7fQ5JXaMrKF6NuFgdCjvhRWjMBhqsgBw95BiAgzHRuLd
Uu6g48s4RQhpnsbMWeRZWR760nqLpGCnyusujP7TsMSd5/evZZinG11pa96V9/TnX40iciZEv0BP
gj1tIpxxEJSNnVkfwyx1aLiLveF5V4bixGhkJwEjwBqMlqBbZ5llza+EMCq3J9HXaLLXWMZ7VfaM
7SH86l10sXv/YTDKnVakDI2q6dExkYCSSp33xrrqefxeIweutbn4SREFDsazpwMW0ct7Vhq0+GAA
6+AagLU2ALY0TrgNfEhfZe8v25KNzDgDEjwNQ76VIdOaEm0ZEFnl4bOK5vgh3l87m7hlUXtIXOs3
WZf0iigpx9w9w4UNF06Z7BMbdolHC1FH1xmFlqPtoqMUyyEpHwYoZzAWwTERhcWwCmSwtSwC7QmO
B0h1RYKJl1IeBs85QIAF7uTsaGimsWAN3K+CtLlGpTauJwzOKwiTz9w08zP616coTx+lHMidFcQz
V58Ry8NVUeFtcIn5XMRW+e6Q8dMQ9447Xd9klrxq+HhRCeRU8PiMS/8hbSr86Xim4ErKTZP7zRpY
0UrmEZOMzjcvSM7R8sXpZUJFC9JEpEco248TZM6k7HWyfIOzBzJVp6w5lKWZL83YoKPjvya8lKAu
3+U0/ml0btZUkeYibjRU5bU6aK2/Z580crWCBNLr4pHCR0Ou7fdzv/ns5P23KEt0bpP3DHT3XsDC
Q/z0acNfXaioD1c9I0/ejnsnryVVYfxJv4j/HNyzLNqjL6Y3zS6e9GiIlkg17gwmMz5rlaZAkerP
1PqcqgVu73Ww+q1jdA9mLLdsxJ21Zjo4gpIcFozOj3G/az8DD4+tlhQnZmfYtNGaAteocK+3zFA1
t6OlwJKwYtmdMQgPH3K2+Uuzz78kFsOoil988OHL0EWMO6+/HWWs7QE/mmAEY47dC6axbZmQlZT4
4UfQVa8FcB4WO0fXkJtUd5EdhGvMPa8xTBkvVyu7rp9LDO4rzXdQuaTdnTuCBDRgWiSTcx1UATqm
xtcRAd6tk2cEnbzlPQyhyhF/itL5RRzZgf5pS2F6SEMUNsW0ZeY+s3PrhJcqA5MpI0ASGKwL9kLb
vOng2Y78Bpg0zJDlHRRGUsZimFmd1bB1itJ4G7QY28qqXPY+gVUJxE1WijR3NkqSHP3MhNfe9i69
GLRT3ZRfRGXei6lCpOldjaxxl/8Chsz3JAzvWXS/bfqkBfCT4Ico+2UWGf9vxlPb73ye69T/v0yn
pEsQ0/9iOpXXzf8wl7p9z89cyv4r8SCu7rqmRH6klMN46GcuZf3VIXOA4GzDEaZAoMwI6h9zKddh
/GS7lARCmPMw61+nU4rplC10vPE6o1hGV/+e6ZTky/9pOqUL5YIkYP5iu2jOTXOelP53qVJ5XmS6
puOIMbxYp3aeSC4rWsR+EH56co3corpoVf0uYWbhE8cxHbMAB4Qg7uAic1+dYOK0eMOM8UmaxVE2
wbPG3ng5zk0FIFfcec1BF0iuCnUhyO65yzEAhJCXTDczVoNlwDpMCMR29V7ftlYk4bPJLwWrdNkY
JUeZ8+iZDkaZwVHX0MIIg789X2VM+1fjIH9FHmCLQfP1Rda2r1guk3UfYcvD1HAwreT3hHoLKKmk
OqtYi8FdfGJz80cE0XMAPGMxTCo7+Jq/b2X8y4FMv3WGcueS1oob0r1QfQNzmpptSzO9cUvrwzHh
xQw6xHCrXTUpZV5aGYd4YhM0uO2s+e7cNfGK4SMBPDYeG+74bAtDGqGh3XvE0lx9V3sBfOlv+hod
QIyimjGD90sD/b1sOv+rbJS3EFP01tVYD3QIS6AHJwgfLLGthM65bhH8p7Xu7wKMwAtCHThEWC7E
gFpWespiuq8RZnZmex/05tVTRnINR1ZxGddovojJx1KtfDJqBTWv0jeFZWI/yyDLN8/MtSXIBGhp
upW/ZF67HabyWMXMulTBw4kaR64G2DSxzyzkOueUrmIrOubdmC4AfoUUA127DOhjETRjxWnkSWta
51xjv8JW6CGgyy5lCk8DhO5bWFjIUgs6qwQeRF+h3YYyjc2yfG+aFOercu/rZvo2zOp3louLaHvS
KjLxjQX4SZsKe1sQV19n2KYZO2hvPvYCzPoiWht+Oe41t3hxUhgNuqYd6zS4lHS3q3KCrhpAZOw8
fDhtzVgK6WtlIQ4ZWq5Psg3wSUTjsIrmeD9u4u1SQeoFUxBf9cKHdN2rZVIG76KHxKHzNWxSiL01
TGJi9eRc94h147og7xgJwcKJnFU+ZEsjG65u2xyQrHx6GeWWrFrU8vDhUF5XgmtqBg47NXK0jKFS
MTx4SCLQHDiHPID8bWlz1Ckgg1MqtStpkvU2cvA9jVa28vIKRSZSVa+vgWjNVRLcuNgYv+DIXYGE
KW6Amok8qIcqG47RMiU+ZR0gh5hqebLNlJVqGb8kKYEPjlEY29CmljAzu96rngvMDLhOK695tBIJ
UIOwUCsoi6uswucoK08ocePFqLIYjiGTxDS2fhFHfG9qDF2tEnQL1LJf9J86+HNkz3VSvxMivUpz
4xG38p3vJWQojXTQhBUQO+GUlzjKxVpzokMe4zmxfbPY9xrdj+bK+8JJD3JwjaVmR59kCP2q0sw6
pyyzkXgfc3Rlp6lMHrIIZEtbMP0uHDIhLTqeBFHHyi/drwSLBJp0m5CXLn8bBcIWIS69oTXn0Z4e
Or+JT3WdzYRFBoWYTxbtRLQxJTqF5Rhd8GBgZaq8FzHkwUrW6kU5/V3BSoQp/2mK/LdGGz+Fx0Bp
MsxwIwO1r8O0PTaQ15rMxrdWP0wxVhIZCW3d+8JehgFR8g7vmAa94BI2K09pm78jWMQfMKG+xaL5
0ZpDt5F+ftcZGl/UBEdU6AJvEBRz3wgPU2O/hIj9eclpvTGJ1Lq+DlOqzbZdtOPwHfjY2gShorOa
BHk/w4aJ+IusOTfEVGDoHM8ajSr52WebeSKG75xRUWr/EV5yDJrRhT42QiHk1x4jq1uZbXo1K+2o
Jqo0mEzgcTmuEsN40p3xD3IMjigROAw1jbNMgFxZrp/t9YZQkWacTrgEyCwPLMqikWFl6UQwT0cY
oAlMPnKSwqVdT4ephdJG7bJnzYJvpWRxiRriOWkM/DgIs4pgOjQjcb4jG7qULWUNv5q2uCE0Q5zJ
FvkTJ6T4Qp8OB3eloahFIa8vvAoucK1OZYLaqTLce7/lXAeHeNAmJLVlhZ0nmoiTzrUNITnvXS5f
g0yltKXNsoWvSDICfVI02r+gPjm4HMtXilxmngq7m4tsgcWKD8i1uu89kG3oLpYOG4stWo5HaA8b
6XFAW7gGApctasCedldpfbUadPFpAyFYBk2IgTUg8geJ+x3pC2xAuuYc2TiRA8P2Nq4qXlUNeYy2
45hU8W4AnbuN0RUknr5Lov61qTxmsE09R5FkewrJZ5/JDVnFdyDIHiFIgJJWMWP/tmFKZuAFz/uz
Vo4vvpUhKDRpIONInjuHDbCe9ybwVoxLhrIR03mM4gNsZQGBnkzGMOlGoXFue+3Rkv+VvTNbbhzL
suyv1A/ADbgY7ytBcJaoeXqBaXLM84yvrwWP8E6FV4aXpVX3Q1m2peVLuCSKFAncs8/ea6uE46aa
mIqiL+TqJ4kRFMnSOmALrIlgK9r1rJj7/yeL0v9tJ1HNMn57Em3a6NcF6Y9v+eMg6nwzOUha0hCG
oTvsNf/PQdT+5rAfZQ/rqPpystT/siDlm/h6y2SxaUtL/uMgavADpWnyt9cNEnKcUX+ucP/sM2XF
/Lf9ppZY6kt/WZNSbEOExjSFYVnq8u9fDqKdoPWoHoEc1AqpNHtSbZf772HIiDAaxKhmpicwPgH7
AgaqMkNX4lTDRYZpK2fq6vPiYDKFCas8SOE/Mu99rwOAd+0ysCXTffdjgFP46OPwf+QedxbUUxOV
a7dknRFnGP94+cq1w0SoMBk29eT2TIpDGZKI8tfjQIB0QaUxUdL0+QRV/Y16YSyMzJxz0T6YyxDq
MI1Gy1hqMJ/GzKk0E9MJyoLU5NpY5/XHIHI4wMy2AlslBEisnzHpAw9ij1svo7BV401Z7Eywaxcf
EBMzJ7HLwVY+MybpooLGZjBaF8uQXXfm1jHHGxZH2wSVdQArRMERGsAyoFNDvdOY2Es/u5qXER6j
xp2iUrrI/u9oMeUH2KsBC7zLZfzX82jfowfA9sI2tEgEg9a+8wZxtVReT2gIYQ2vW6IqZKgL7SIz
+BghCOTWt7pG9CqD1u9ynt3nxCDVmUVJswgWzSJdGC0NlH5DaxDH4p6mhrgwbqwJnjlRhuJALeAp
MpVTKdA1gc2/VlN8W0x+BqCSN8CIfjJFSecGKJWXRcblTqCydIvcoraqAZoC7SxftBg0mZ4NdIZG
w5FbbgpUG8eYN90i4zR5s03RdUYDwZOrO6c7CzJylnXvDSoQaWAvQRXinHwXMxlddFZ/ry7CUbJI
SBFaUhNrw1pf5CWD6pQjTunvLdLTuGhQSECnAlGqQpxS6Q2gUY7ZCtkqqrM97KnbtGhu4kXXCqzy
1CB0QRI4K+OIslyyGkj3MsJYPSKNhYtGFmBQ6hHNwiS4cBDRkC92yaKq+Ul2jJDZCHLSXElvo/JD
gePIhKDHFBfU6HMti0zMn1ucoFuS68S94nNpIu0swt5cXCsIfX6h3k+L8pfxUQOvAHBtUQUDNFHk
qJUj1Q03p9t4qDJXhs3OQVBUy5TlLgqjNqOhp9leR3qkuW/x46FSI0qSlXTtRaUsWxxWyJZWb5Gf
9s89ciakaAcxpztiXbJOBtyGFfUa44r737gAjNyxmT+k2lzPCKURdJZNN7dPOhJqGULup6QdL3K/
Kkz9pVzUVuJ2VD22Zsk7j04Fumk5H8B4zhedlv4BAGxIt+OgDOvcL65bRF28ggxDyLxJXN4HKbov
9pLbGittuCjClInsLCTiuelvaeX9lCTzRyRkJ5vESqgTR/Ll7o4ns/cEkjOavbYPsujowP0xKBR3
1Z4vGkfApItiPSFds+Tax0jZcALZOWL+WzTucAB0q9aWIPuLAJ73x3JRxNVFG6/Zgrsxcvk41g/5
op9LGxiE1U/IaojrxQAgKD7LWs2fq7y/GEfSLxwku4mCeLUqbu2I9UMs6uNY4X7Fp0VWsmFRFX6W
eu9aRXkbjYY8UqgN5D1sz0WRHWKZeCRw9xw8TrpIOZ8nHNxilXKHavBvh9Bvl/UXnqjUfrQaczPX
7fvMwsete3tvt9W5EN1VVtU70Dz+Op1NqDNtkGyqLDrQ+4wqWDExG9VVUSF4NzHGNWAVZC7mCt5V
Ii4b/CptHexZoNzTXkvdmG5cVDY8VarPLQqK8JlVSbRVKP9ZZQ2OB4d+PKIhEdtzcVVkXJKbQFLY
OAxHTUbXgHY4wurJTal10YoRQKc3dDpVovzA1EwyoeRPharLeXx6rEGVUTOv7HoCTKuqo7NBt2+T
Tn7HzQCxsuiueNt4sN+OuhZ/ZnoGak09jz5rOWwCK1jjG0ls9qT1wYkehHmFxA05uYX8RTs7LKKQ
QASkLK6OoRGvgMLU50nPY8aD4lGZWXA1QsvWnT6/TlTTHVsdg0gzYDCMQA2Y+XwQGVPf7JB3k17T
NPRx5t/bmhBDDosrnhvCJfKiN5KcfQ4W5som98Kh7UwnrNiXfIypL96CK+DHjqxIQx3rP57bvGze
8PPd60bxHFCYCwYRSB6lX8aPfvYhBOQvs23b1YdClA8BJaTkd8YbNkf+Wiv7F6fO7/FitOsgV27p
c9jiaKZYNXoKA7lifwBjBuXTjFhM+oBG8NLZH6aRfjACdNymDXllTP1el7tGj/xVaFp0jhTPEOvW
Reqfct38Tr7tqWJB6I/sWfAQBbPzPcujdKMXeeB1vLVYl/DiNXwsm0RygytfZfjdWBLlE30DK3tU
JojT9F/MJejv8UEN7otgJqOQdjvNrw9znb40WfNCq/EaB8RLFBWPcHLenLZliWf4W+Iaz7Ymnif6
byHN4vMYqeROidvxUmGDKO3bmq/PSCLlJatNhessxqP6zopZkxpjDsCtVE5CYirCuv1MLPK+aMtL
vc12U4pjJKDnASbcnNGSw6Y9SMOFVuvcgPv6vsSxQ9Zddi7ZqWTqgxqO0HCVYFyVJaxTrd70WXgR
zLh0ofjlrmNQvjU556Y1t9STcu3ytV2p1CPdHx01i9NYrUNDfzGshe7BOnPM4XvlRfdejMOOLsMr
oTXVNu9NXo18OyxfktVYPASFtQeZhtc4Rxquc/OH3+DMSitxUBXzaqyHDWUeyO2jymFngU8OjfoA
mfecNArFB3ZyZ5Gdo28A0LusPwn9bgpfe+qt+G2Ksa42C55OuzSa/hjIpMbZhWlN77gslnWOH0jR
nyphvlvGfrm+xnUMzl1xVeRInK47hwY3Uwk/pjAAQhJpD3LQ3416vEt8gyKe8TqBeElKgqJIzEea
GZ4pa4VXFua7afCfpt5iPO2GPbH3BtNW5w1VYqwNv///owq+WsE0gdD896r5mWNm+5oXX+eVf3zf
T0enhnlSlQZKNwgO/Fk/lXPnm0CwlhKz1R+Wzi8Di/rNEJaKqC2EVNnZ8mv8qZzr8puFAdRCVzcp
mVhmmV8GlN8NLIxefx1XpCUMqZuCXxs72/LLfR1XHL8ZsLshVqkcXjQH4B7Emi8vyZ8z0n/kXXZV
REzeGE//60MwpTELaRYrBMde/v3LRJQxe8H1iGgBp0MxUg4+N8//2SOwgfj6CL0vg8apeIRiuPeD
+zy5/P3PX77/LzMdqCpbFYbJVCcoiPnlRcpb9u8CJg3YWHbHdyTSA+vw+4f48TN+fQwHY4DKH13n
qP3LYxSRTSkurpLVkYTlpj5ZW2WHh2ENrMyVbvZUH5s1wpOnu84Kr+c2PqjH3/8K/+RZ8gs4/IEc
y7KcHyuWL38nuxUgvAUWDrOlBIErrwLMdQy+/2uPwhNkRWRLkxneXqzOf/1boWybFKoP1SrDeWjj
Amve6CX8Y4f3t2P4r0/lx4PwUXNoxsAJbC3boi9PpezLUkmDBf2gTG45Pyv5sVOefv9E0Bn+8qb4
8RgOn2wC57yvF0nh62MYfq5LsSiqmHGvQqajhDadRucOZqz/R49k/7LbYr0eJmW8pPio+hX0J0eY
Cfbd9Pb7h9F+lS5+eUb2L6+ayRMqY73hDsrqgDgEyJGxLFEe7HLd4lvxx750exWS5DS0+2jp0QRt
rUXRf/N87WUv+Otray7N2Br6jsrC8ZdLxlhQwSpYX+FZ5tTUDBJ9482sJWKGClC4gPsp5/qD9LsG
4M45Tq1z28sOALCW3xSLiyl2ygX5/FCCJ2R06XpscRr8MXMpG6HJZaLV1RUapWdDYz4xpayqDDxp
GFfF1tBZzuFC7jbJoFeAQqdrsMx7NE5EdTqbtTIAyeeQQjUHG422A+RRpGgmBousVRPFkD7FRHlr
49Va/6mHUb+LHVtZIbc+KzVdkglx46hFVFgcTrNVXQUzZaVp0KxFnz+lqnHPOACTJYxOMs3ntZY0
GMTYQFzUMdhyA+y33T+0MmKZEH52sRbvg+kNHMi16Zgnau0enMi+0A1IaCm8N4511NCCuCjCnVZJ
wkRz/sL4stZm7T7V/Ss5mheqUnBCieHI9a96Xh4EAVNPSQJgouNDyei7guT6kVSV5Y60He5r0V0i
B10HLLjYx/o4xun5Yrg8gJZLKE6yn7We7GKZ0E9rRvVhxH9vayZYTHRyPi2LGwBz+p4dW1exuKr6
8XnSofmRk8UyKlJCatQlesVIp69j8LGK8NWEaXCOwx6+1Fi/5UGynyyVsuBY6pBZhw8Ms+qeROST
0wtrjb2mIatN7lakOGZDGiMcFWwMUIPUqMq9HrcCpsh0Tazf9zBqcwuJsHn2MJrw+zRn2jPomtKv
R0selarEbkXxANbWaznTrwEHAGhMU9yyWNwrlvpGe5rXEqdRQRtjkbmJMxQkh53RWmXn5lvpoYBb
iC0XOYzUboHVqUeSwnmr0LUEEZngUXSbFUTwoddpGNWqByuMPvHLPYezs6eXK5nlxYD7BQ+a8RJq
wUmCr4vJNjsDZMhSDW5jSmH0CmirY6joFiYG9UlkqBmyvMg6/dJM+s4bie0iMhE+yKfyqWD28SYS
4+wy8rXVqsgtVbMPI/GKVUtsalwaHvp7vO0trM5GDaImadhwKuxAMhGiRpEGzUQE+y7CWKbVDkVY
zcBmAx6CW5b1mUXJnb5sxRu4YWJMIgiDzobo3AkRa88aKjyEKU0gbFhVDiHlZWfQxKrGtu3VQfyo
L6hvHCkOqA31UeZdiOkrpWR4qbJnhVmbQ3fII5t80yBji46aZjprlJOundm/0oQ+PMqu/o5D8BKt
7LGTKGikOxxgAOJcVnby7KSyooYRe0DL6BlaSbO1YH6vu5TUGRVJ4K0FKw1ubOsQtcaF0FKvdEOf
QNIHqjs6kKSjYGRLR3b60A/WHt3LLTUWKyiue8sKd6yx36MkPqFpQSBhDmSx+doQEodQvCnomYJE
dtvF7daKzBsLNFZtqB/oyOaGQXup3ygY3rUtY+WOXqBbYp1XQzCBzJqYPsBnSFcFwj4kgD2i2TlA
bWAgdMyNPxqHYilOMf27VGn2Pm/9Jpo+qKk84ULd21N6LKRoVrAE9mUOJwkKf6fHAOHjM8BBSsjU
+rYbO4z7ar7jNHvZWShJQ0xJvBhLAnr5KaaljY/uyGVwwhzdO+ZOl+ZtBSIAjaX9cPoYirQBtl31
809Ns5+x3g+ooPKlBE5P+iMD02PG58QMi41OXd0KmbPwSgn2O1E37SCgVyTWrmnaOwt+NfnTfk84
/DpSE9+tuBkzPmnYshvrWuj+c0bZt4XKQ+wDR15ynaFhTIOxMafGDUckYd1wK3/exVH7qCTiUDtU
mZGsiGfEIi4nusPEWmLrsCk8wKxALXN4THRxHADu2mFzDVpuW8zp/QyeUm27rdFjezYn81qqADtz
E7tsgPg6O3A7uPrr1G52mTa75KaeMuJuK0EHG8hRqkGU+YqN8YZ12OWIj1nzaXSUK6fdVV4Mb1iK
i5RkVX6vgN7tOih+EOaplYu5cPhLoFgx6aZw7vSm3Ndtswsm69BZpFbBYtFiD3uKDpQxa18LlFC9
69adCrx6yQtpQbytwSIZFn7BoffSQPFihceuatJdIFdf0pF9fywY5UHLXPcI5H2MHNiG1J4PGMxn
A8xT7g7AzhLq1WzNPnIhPqpiinGyoG+I+K40zY1u9NzqHBC/o3oftPLg1KoKdHt65ljxMANP18rm
obHm50irLkpwViu9MB57kY2vSqZzM+AmQ106PvHM3s0slPtwgGWXkWVd+HKCNAw1iarxnEjxmUxi
4yDEk/5i5s0VVwtrbNTJ1p7rp5ENK/T5cak3Hm/rwWq9LAg8cLmrNDMesN3smqLfVsBZCTPMtadq
xVLgmw8cJeKbygKqYgTxKhHc79NyvJxr+0HTsk07ypH48ohn0nSNFAC3FlgE1hJC2NGw7GmfSiI7
sAXnM4oRgTKl5B0g7G2jOk+92TyMM3qubJRDN360yNweUf1Nx76LF0Ne2VQ00nx5NBWbEtOhehEO
gCJWrsRt72rJRbXCqOtKYP1BU8YbEKFPoh1usohbmJ1fpNiD2qIbV2bWGiR7oBEreAXOs2Nz3NfT
/Wz6kBfZS7FyLZKNqXZ3bJreoSNfRLlx17MMSWxJAKSznzqpncG1PXdR7NzPWdtjow5v/CTJL4wp
5NqFIjp04dNSfwGNqLgFRhO5OlyggvSA3pgXBHFz19LLGl9BeKur/XNjT/ej5ZyGmHTCMCsbqpIe
ycbvB1/s43Ja1xLKfTQeG9u/s/gA41+lAIjYQsd4lvWkWqr6cbSdyzh6q+hApk/bPGG0/0ztJiQf
UD4t/cLQUKiEmxCo4GEBIZ5j3EFOx2czEBA7U1miEXIEiGiINzOosrpfoMxC58iqaNdbNo5PndXS
mIC0URLDJROvrZRZvx1VqYFXo6EYbE2IZEbWH7RYvrPMFijRqKLqY94aHfoMSvoG6aagEG3h0A9Z
O62rRsdTC1cHi5SnNoIKtOwC5912Gm8MsxkJ8fTdszB6b6x5YzvgNQcnegXNeBhpA0/8bI13+TwW
7UWfgtxT6AmcIK46lMOHhbErGhOnB19Edmo/+aTeR8XcqpTbZk67p5HRSwDu+lSfOUMNItoJHgBl
NLvZDo9ZN+0wgZ37oam3sMMAS+j1Q4hClY79iXcUBmAc+aYSkCqaqk0k29vG6j7Usj3Ouv5aNRwr
UtVZ/MXZPgr4TDgpv1sebps+YiBEGCO2f4hHmhpArZFaZHWISYKCJ2fdkyKEmc+RGeREOqd7rZMf
s63dBV1/nruGsysnE5/zlGJzfGQFez+Ps31aXIPbRkmSK5+fi9OXQELjZDcwZdFdbRI/MWWF178f
pf7J/PmX+WWZHb/Mnxz44tBxUiprzI9wjFdp/RD1n79/jH8yfxLsFYhLpm6hCP0ySBua5pNoh8sB
ST7J3seOt+1T3J5//yiYRP/LJPb1UZZn+uWZFOVIyoOoDLhxa23AJQ7lc5lnhAA1ry82v3+wf/ay
fX2w5Zf58mCJ0AtTUTAOc//IwIHSd4aE+99oA8vs+FVoYcq1dZ20tmbq5N9/laPm0rKt1EFoMfVT
qC/bjD8f4f92wP1/l28D6VIiGPy9FnrxSrxdcV/r+rV+/SqIIvn98b1/6KGa+k1gkCBCjuhp6lLl
jf2HkxhhE73GkYhpXLqFvbylfzqJCbPzRjfoCVs8H6bFr/LTSax/w5C8/A/nh21JUvj/gh6q/xMD
h411BKFPItZK44dK8uVNSLpvChuWa6tahhSKyxAPVT+6DgwgN+8p2jONnFaHJWRM7YxHaT2nP078
KoTlTVcSvtOUgWi2iFgPpnW6a0fOLWYl751Uf8CdvyL3SlJ0ibFwSAlAWcNgMS7YT17nRHMx4eJI
09uN6pSaJ+34ElefpBhYmzHhB+rWskl+V1wXvDLsb3KsS0U2L2tRGkaq0ASiwWq6VBWBfuDD5vWv
7Dn2nMJJIbsTjU1j7Y7NGom5sWVdShKTdYAli42EzY4z7JrB3/BqlKBdZExnhv3XcGTyHp1BX8ca
6G+DwkMO6XQ3TTVTBqAYLJPATIUNq9DZVrnVUi+kxpdanj1mAIbWheBWY2fz1gDdSIKS8HkXQ7oz
i/HFmCdCKZZ4B9jsEh5abIG04wTAkztGkQC3lx/qF5OSPwgjN2+kocZur9WUCRmGdqwrcZMbveVp
DJxrn3xgL6hWGQZeRmozYs+ICsgsVojzsm4nL6uNa5qddfCiA17QWMnWcdztJkw2LglrSB7Liy3D
CzLUR5RSDLNZeA/nftuR+HFVFSLeoBMQFSb2cpkAqJKJtary4JE65W1ZGFR70fVZp/KY6cGzmMWj
3tLnZhaKthU0BK9re77s6R8lLMnkUs/TcCwK8RhM6by3sNDhU2yhJDtWzH4fMzjRTgv6ix3sWkXB
miI+IXzWWA45Q3OTcbBELiO38Dg1bMl70T7Ci2YElG7UyZts5NmxqTrITWzXvowocbStaEU+v1ul
g08TYq+TbKLMEXY9bnjcz83Scmhyq8QfvBMFBHfKkPlm2kNYWbF77FKVdOz8FJT06cXJqZL5c29E
zrryY46QIewGfyDcH4UKPSAZgzbbaedVsJVyMyWcvNjKMPj49k03K69TaB7LBvMwKFqaP2C5rKnu
fm589W0WwWMc2vc0KGZeatYtqDL/Q8uX1p/hhY6b98pSj7YPwSFsSGCmMXY9/6rUo5Y4kE8fUXSi
Q2bhLoMNtnRsDTWOyxDLyKaNq2t1YJpC4wUmO9pE5q03O5EcJIwXuwQGYbAoTe9TA8R2h4l17ROq
nDk1jslMGoAZ1Ldw3yQg3urweZBVtxJ2zwda4KpAkdRwjWP7YH1nubHZTK5ewopzqOHwOkhgwm/j
DavyAINTCpufKG7RscSXOojdYhgTxKkAPNAcqLR4jSgp2nAvnVF6M5CfSne4DsDO0OZM2RiFjjEc
csulGYPRrqWWHJxgwLNdOXeRMsSoteOhTvCUxIrB3G3A+gP/HGXZhQqZ1HXqLMJMkXttirwW1VSZ
6R2v3Wh7gWKe8rmTj9gE4vNi+E/Tkspkyu5cZRruKHTno9BSFWd5I59mTCUrO7jPyu+h80JO4jnI
HTQVSXoIdvkdz2A9Oiq5QxxixBNw/Vj8504dV501XtU9lU/8P9ck9RAUVSXLy9VzPVholHrGXzoh
weqn+rSyebcGU3X6cef6d76Da6pQsTlyGvr7W/gq+kzTv9y7//FdP92XupDIEo6NWc4ysUz+vHkv
7kuNm7flGEKymjS+3LzNbywruW/rDjEdVpac637evM1vOhK/zs37x13d/Ffu3cJcNhRfznakjNjS
LRsfh6MdZ4tfDpCqwa7eX/p0fVt1dhBQKcaZmfuc5MMv39okHndYiotdVQcASawy9xBEJCkKdYWI
SHA2za+FNquUeBul25bm1lSyx6Zt7nyp9mvNnA9NvYR5HIcqy7AKEZRwj0TlIM6yp0Qzm+ZLaw6o
wFDUe7JpyimCH7PtzFCuNEPpT0YaWh63U3s/lkxvfksYosXUQPEF9Z/KXuTtNtLfW8KxVNA/9qzK
qGbEVlJwjTfQQwjyrzRktxgGH8vjrW6SaOhV2iyrwWNOl16ZRpjA6dFYYih8nDt/uOSzDVKOYwxJ
Z42RO+buEoCRAH0RU/HEssXAiY6n2bKqD70hLM3WiXsRSb6uyCjp0NqbAl9Ia9tuBj5Kw8QYRBTo
9Xn9qdHyjQZ8Y9C1aCw2rwAng0rvcB5Oh5rf1a6aE5n6baVbuFDt71PeXuPYAqjXaIzO5nGeSSf4
A4WpaTrttbBtXErTifT2U49WRdwp6pQSXx1yv9Fc1LRzEsUHLTaVz3OvpG4Fs7ocMhIbi+Tpp+tG
KxIoHcXVEI0W+R3KxOzmzbdiuqHMd4LSF1VJDaeZnkS3HBQi/clQKS+NTYIlufE5EA3mcT+CRtuU
reAU4fs7NVSu4CF6dmSU/G71I4pg69VtjczU6+te5reFQnWGNRZ3C3MUYw4chSZaK61PyGUyPU0R
wzpVordcJx2fRU163Y4GTqZSdcE1cJu16VnOjIIUqlJu2gQRbjAKNGm1+ywsi1gtAHOvCULTmxNr
o0pc532CwVXrtU/ThsRpU1UK7nXYVlN4O7Q40tpOv3cCy/QKAkawBuxtESi3NtGjscrbY7aEkfT6
mTjOJ0oTISXSSnx2Xmku9L1gpPZySTR1RJuqUih4kJMXi4XVVmvTy144Bwe/mEsxrXMREPjQghbB
l9CUXNJTouekYSrOrT0kG8fvWDp0/qmc+u+gCOEI+vF9VbV0V0Y1y7e52tElxU2ibC5ppVQvUqPW
NnpYKxtHIR+7riCMshQhikCs3pe3/exjDczMof2uVd2DTAbX7oTcxvl8ybWIYjudc6u5nqt601j5
XdT6SFD2sroLfK9WzfkiwH+E9jUlJHQG11mK8hLN7i4Vgk8iBlCRqN5UV+OdjrK1/ne8z3wd9rhh
aFx1//4e49EKH73+x02RvQb5r/ea5Vv/nBIF9wxbsPolaabZP2bBn1MivEVcM47GnUYlEM0o+HNK
NL9p6B4adwAAfbZYsgE/bzT6N1vXsByAMVv8/vq/lDfVnGX2/XqrERrOHfBXpslPUw3bXv79y5jY
yKJX5oHLZluJTepo784Q4SkzORc7hb3ELTG3lqx4A0ypBVUG+BcrEt8kGNcFYT72xCH9qQblgaDB
WdaF8TNOdZU2hpHeHWdHRSCltVj+k+FptqIrBefsqqj6XdCLU+NX53iCEyr4JKUaMLPJnUyj9PhN
79pCpbope9HH+KYOsKxppr1NRYrZQq0fhDU9s9gYIlvF0M0nQfbj5zQRBC9xMteVRldQe2KpV2w7
p2FmzHTXBPHK6Us5E54siJ6yXATTn8BAvq0L8wWm96sFBp/EH6n8xHgIxEAJNq6irJwJ1vSffn0U
AFI52JpY9mrUYYGLsSQmEZsAXXV9pr3Ehkg8lgZOcvbf/2BH6lrzwnXu34Ad6dt1sUGa0FZ6A00f
vu6CRfMpoZrAM0Yl3evYmtXdJNkU+034MdAN4nNzyhOzvIgTbLhaD5BaDk7rSt/yEjO4FiAYwgwL
fsEKHRxEBBgW2b8n+3lTbznl1MDKksVg4FNFa7kyCa6NGpNs1xN61eLiSIWaFsDwjOI7tPnYG6wS
/rP5BC42dRO+djVn1p7GgC0I01XTAjAy5ZM1V/fwt19qTVk+EvjZ/dQDuP5Ya+G5gTkwliaIMThl
gdpxhPHbEXs53ommmO7ZwNRBGYCHoj8tMT6ryXohzcDuiF6QIBqvjUbupF50rE4vkwoZL9MOmJua
Q6C5UZ6/FCVRwSEZr/2obndZ0XjRrLDCVQkK5xb2a1o81hmeJ7dxrFOlUraWdB07YQczwTRREB/Z
N1B6Hrne4EDBiD68pnG9N9roXNhsr6g0gKMw0mbLFFmS1Qzd0PcZXqvueTLxoXF0cWs9I4fjE4RQ
7DDxMrD0bvtI60npqerSat+1l1oL6C1nNiKmrUa7gJ0iHQ0eF0WWCbq6LVUJJJfv4JAGiSel6GZU
u/umbj9LxntcoWXpKSpxDRbcK3MhDjus3bRYFTjHKYfxw/IUOte+tEcPeNPENjK4S2ipYiMZeAU8
Wm/SRlZbEEdECPu5TUtsBkO6twxxCQ3b2OgCX3Av5MZHgpgtsWOfAB+cGjHYE9YuzbVoJ2reDbwe
7sh7bDUzNrO/nPjzTcFNELNWLPiRBJoRaer21mgtZ5v7E68/WyPCkWTuJgMWYU3la3tL9YTJLKqw
yyqTvaU7IKOducdVEhKz56g59866xZO/psjNSKD0TWwFCovthixe8fu4dm+gkiX8BMhquDomizG6
gPkCmdo3OtYvPi+Q0xPqRbfiWMljo+aELtDr1RQWw9qJCToxfu5gzXUr/rPJ6bndd9teMS7zAMoe
RMk3XqbEsi/5FFiuDwnPpWi2C7+3CgMveGpYmAsh2HpNC6EC8dUbKFzdVWUXvZdbVkNde/YaqnTV
Cl6drmBOcHzeGLW4loXyZiXe2GgL/J8vHVgCKSrnMt6MU/pdU9hbtySeaHJFJw+/l+kz4S+DUUaF
hJmwxAVZplKtlb3M4ioY1deppAB45q2aTMG9MK11r5TbKOXLnSF+r9rpBgP6JRVYV1TP45jS2ZBy
TF9iCWz/H+OhOIVVjj+bhbhI3+cy+o4scNBbWnyXsjoL47Oz4cmhEtmQhjHibCi4AsmIoYxZv/RM
JzjPMxVj1iBTt8myk5V/6HVhI6amvCzJeznxnh12pgx5owfWFvYUsZpRU1fSZ7PUDQ+ZVr6ntb10
4/ZArapbfb7JmmpvjJc6kWySEf1NKOpkRb8bXhYCtfE72uvOgFEddpTp0KaGjDPN2pthtqELFI4L
41g+2UlypypLTaEGEkdaTI5p3UiPo2KRxokLPn5Yc/0NGoVysSlM3IBpLGmbAzG/K9GDaRuV5BBm
1lIPKd1YLpw3A6Fl8GcaZebeswK73GAdcJr7xmoJp0UxXbF6JyHvyMvIuELFRCUNdpNu56ewAJYi
B9pqIrxpzYU0qHALw+BSHyi59h2YNKYRbpfBYJXM2Tvyb+yVDkdp3bhsJv1IW9Cx0q8q3bA2SSk2
qkCccjSG2zBcCpzAeQE2JYputqSfIzvF7WVkHum9A6V8x4mN9aqZH0UdfoLes1wyD6jQ2tSukyF5
qZS93mQXehjcDlkcedyX6LkNonOVWCeWVp+tkCQAC6JB6LKYz4P0yai5R6Co9kdQrtjUrdYe1m0z
N3ga2WPxRgCXaJEkNHZDfl+2n5njyx0FItpF397PdpBvYAogCY+j2JiJecC/hHO5pZ62j6Zwu4R3
zSp9zSsGtfCxBo8TL43KkD74qYV1niLYMUNjXAjZbeo0gUtUjeEGMPuZQlwMYD4iHreJc26o63SI
n4kCAwVT6tdoMdeEoBC6ghh/E0+nFDQp+hptHpWsLqg89xyf41JZfASKQ54z00+B+KhKpPR4ogWv
qnXnMvDFtf8OPVu6lgEL0x6q8xg0zdos47cA8NlShscnvMdaRYqH3f5Os/FglGZV0898oy3Xgr3F
AmCVVSCtxciZqmipfIFgfqtJfw3daVdWRbGnaVhdY/yeV1ZgmAcuBwDosxySVPikE6WeZf0S6U7j
DTS/aBTMShU1gVqHrZgoCjZbU3P7oSBDxp2NdxvsPsEQC/4MFuEAWN+8HYiHMwunH0m7cE4DcIVO
eAV+EDNevCD7JookPachvkB+3pOW+r18MXDUroyM/gMUPrqMQ2ewb1FuVqz9D7UFhzz1N2bdIFoo
JGYWQuLISagG6j5UWM4wU5C4D3FwTlV/CLr4yWaCc7WBo9NgVuu4bh/6tJrdQWRcpdBZzi1dWii3
5nUhFKRQrAROQmVoXBvbtsRcFeV4+Hzu2SPECbeG0TfMKN62Ql5vNi7J6zMfIuqKgeimCmgRA56F
Bo6ov77SwLlsQTcTqCfJOkVHLQweVZqd8FL3xD14lz04KZcKyrn8gqb7pIZomafKQ4E50aOHHJRL
egr/k7rz2o0kSbP0E3nBhbm6WWBDS6oMBpN54yCTTNfSzIX508/nNWKnG+iLARZY7E2hsjqTHRnh
YfaLc77Tj9egj6IrGGiOCy94soxpM7TzH+JbIaZknnlSpvsDqdVHSVnIPeXf0tq9RYtdMo+SR5gu
CzIV5zEzC3tvNGBCo7vBvaihClex+dETGVZDifTkazyQ39cbC5+jOaRZvPf0dJPZHdftPfL8pyCN
7riTwHSl5bRpTYRcI5Bj7vhtQEQoPizSq1r7sc0cgPr8BXkRHMukpeAwtFoQE2r+Yy/6LxJAdnFQ
wQ2W5kdhdSzpa2cbJOhoVR8/WyjcRhgRq3RJJG6F3NXSJHiw6Bh+1T12mFFE3AEBNrsUgAieF0XI
W/zV2I6x1tlkbyAHvhVF/4Zg8LkYIn2MyYRZ9YqPUmbHqh/gJ/LAiT5/LBI/g0iRVLtsHC8k7bl7
NkHDCYMfoZjFOfsMy3g4jzymYjOaXBbDxHaL1PiX1q2+2e332285+mfJ/yzJhqtaH2uTar5yNDqr
ZLTIkcKHNCR+tyXwU66kDhVThxUqhsIdH+LmikCMNyOWqMVBPptGjESLnA1FgAQfc0gsnPs2zdj9
AGZ+UAZmx5Gbq2SDwsH/o+LbDuIkek4kTw7eya2bQdLSPNhC6Q+zy529BQWTb7YCWCF2UTO7uyRG
fVTP/i6MuDt8blW7I9BVEDbg9uOPYoYq5hNUyyuV8sdMWltaPxVhTEoFFxLI0GG+DvaNb8HwZI3G
HjRNcklyj8gKV897JwtXqb0sGXOGYwaBh5OZC1jLMPq8kplsbnWHpSHOHCALRUj2Q9zlisHRTytO
/kgPXnhnIpB04qtvEokhmPusxNz/SHMkue2U2lsvjbeBTyEyt6smFufarmx0x+PV7EcKeGDM7Ayf
ikZrxE2naQhYp6j6MMVMl0LP2TsLFUT8rGQ5kUoDe65SbbkTAmx+iX8a5owc2w7p+4etwMkMYcQh
zqnk+cecaKVV4NDkFlajzxk0m6aj7gtevYQmIPJwqUezPnaGy3bGz+d9HtsAIJHlMKvVj62dtHsP
P2YWRg+tM6Hu1iMEw4GzkmSvYkB0KkKeWT6w/LEhUBziNOnEFS046zjEMvWTO/XlOm38r6pVr6Vy
vhqvOhFquNTP5d2Lhl3shi8ut/U6jlH+QSg5WX1Oqh2tHZPC+oxihGTKEYFN3fmnnk6O1S2h4cQl
pavenF+KSGylPbG/5VhnbvdRmd5r7bGlAVF7bKEfeX1fHyRA8V0gdLNl/sbENDxpRILUEJOYnoA6
BQ/SpQCjTPGOLMfBX7rizFu6Sa0do1neqqGRaPJMdwOzgazeYng3c+eoyRheL6iyiYCaEFWRx3gv
4V2xRvNSVLBa4gqdbZJhvvYNF6HqLSkRj2ZWzpwWlXNhljdlE9pQg/67dF6wI8ELEYvcOJoM97q9
mZAPkmKfz537gM1P7sxuZKSegYcl9nfHTKLcqImvOuCwNH0bZ/TyhLBxpcxrbXF7dQ4bzXaghUvu
OqvcK4N25i2tY22rJP+oOtJruuFHp8tfhiTCvhU+EXPIQLd+MiOspuvkZv1jKHWyhfXW5gklawU5
hl3zIfV8uTJhUMayawkn6X+EDSNtWWW3dtTRfjTI5CrSG7ZG6E5NQzaXVdMEAbnG0xo73wJjArbh
goEtBQwQVPSEkd5Ntj7U7ijXQR6ePJyQ48YfXBaeRfKZa+berdxXcYrvlqEuokx2bl33OBusE+xh
15dUFoTE0zETNy9yccr17FFwLfVtW57tqrnkbFbWdoLVQYhTm3MpheWd8JIHu077TeuMe1nzO0KP
IKdoRA/e650Swa+qqHGr8hM7lHV1vnXC8jfn/dYglhjoivuaNGTj6j9yyceczTpeO0NlbuSckwPZ
YR6f4KTNL3zjfofk/S7eXus86a05AUPE0IDGIRhgywb9z9ywvvy0ecJJIk9VW15Cckc5j6xuk5Vn
GWL+TvV4AO5ePJo+K5PAAyPQd8ZnN4RfYwSFw1t8pUjx360qoph3DmlKovDcUxppvzvOrfmsqgLb
BU8NoWRxb5DHxcq3T+A1AwGRrJnFU+u21smhISaNs8Wakg/vnL7gpUZ8waP+sLwOe+vSXTOfo6De
a1dV5MZ7A/KFAMt9Bo5VqcSAlc7KvzMU0VZ5tQ5dvvU/oqmmYIu/wJgGaxHAexqbQ+vkgr8KY56h
48X6OU95zGHfZcbdmWBU+RVx3bJrDpWtG4oP8pcaA5G3nw4bmJ/JmoHCZ6HZPjjLZ1+rj9xhEm/D
bGO64bBZ7t4l4oqVwoKx9rznakRozUqOfs3aVz0wEqGm19BJfnfp/BCVmHicqBIrP0FKS6HL5KiO
WSgxZcfPe2gQkC+EkbxP842RB8CcByD5uzao38MhMFn+8G0y6/lPY7jzmoycGw+wv0HmOC3s7WMb
dZ/A+ABW2oSRlcx0RMOon+b/y05ifrBBQgvZREdJM9hX6KmTJNhMrk8WhEt9N7h4b+sWYEbP89OE
LYsMLhhD9va1m7cS+38CG6Vs0FOHjbUvEvs8Eyl5rIJyO+MYWlcFMb9T9CADor/7CC6hy55dgiKs
5Tuvnp64Nu6hbki0mcVXgxNqPZCVwcYoiyeEBl5MyEGGBM4h4ghdzwOs7GCTpdVvu2GaVXtoklC5
XisZYmaJEAa79hs2LXeVLUszUF4nq6iRgS5kz5oHFgHuKMCo9j5mHxB7PL3Qrnr1NqJRIvEIcAFH
P3SX4wQwtfGxyCcJRZhbkfxux6c2oDQwDtZE8TnQ0kAdrJ29yKO7u8Cd0LAYMl2zZnupBiaYoTfO
69pLH6UFa7Bq5nuSpyMT58Dbze20y9gMIxRoHsPIPBHopTchtd2QqbPfi/d6ml5RvsRrua0mEo2J
C6hz6Au53WCNied2rWKksQrny8YNnJJmWnx6MVAzaJDreoi+tCwfNSFAq3HEuimdxNh26JUWWn18
jhiQEBifrrOBCIua1ArXs5K9/8N58mCngu3pmfDVxY0xTr6RVE4w6pKD7YDAyecGGrpa9S36504R
RAVZbDcROJ/4AVFIAnSYYbz3lkMz1qX7wYkZwM7Oz75PT/SkimlbtmsXXxqhRigfgnTTGeRnhbNz
S7jlyWkFkwFsa4upeGcEhPahj4PREU3MsUALZ3ax9Sftbio3WuY42lwT4OCuZqPauZnH7M/sqdtA
cJTlb15Lxm+sMCs6wDAdj6I/5Hvr1sz84Br/Mv3nshnY4oGT3Q817vh5ttaMr74iAaxtDIf6CSt5
XklCvaNyQnwD4MdI1Z9BlBDKioZviPNdO5T2HIhfIRc/G1p6JmhB6L2qB6dwvtypKU+5a9CvkFnS
IO3dNl536hQ3XKK77kK63M1eZt5hnr+Qbmcd2/nSQeBDW70kaYjsh+jvZY43pLbraZviNgk8Poek
bsAAFtz7RIWSWuBxQoVimWG1E8lOjUB8P+NQsMrwp1ss8z6btEjd7TNvFyYm+QXph1GjsBu68Coc
K3hKneZLGuKNGN7uCBm5OnSakkW10XcQLGtKkCFoEW5lrC4B/iicATD4E7LiUq948aj2VgSxY5jR
xe8EG1HkZF8iNwkg8Rl0//2iMzBPlQjtjQmzHkSTXkZ+yTZrDMCPirQGRgyvNDvIAWf72kbWeDLR
CYpA74M462lg7afeWgcttBmm+PWmdYdvbWBB9TveDnDedztrJ+a09p9scF9S6f2KpmVaEdxEFcyH
0cxZ50bPKIeWrp8USYRxDCALWuJXePPeKzEL1Lml+jQ9Y10m1o2w6fNosmltqFP8PCWDbOzoy2KG
irQUJvA3uuasiueLSk0omSiJHMR0gI3wLoEzRab4WXbZjLIx5AAtSGlA8FbZjPbsrGTbX9AvCLU3
8cf4CZnR0Kj20tUDzwuXV0B4TxkUh66E4WSO0yY3CJvz8NuApNiMtvYPPRB5DdBjZQxpcLTC/ikL
GAEnRngPMvoPV3I61QU2Ll2DS26tBh0jD1Ich/7D6DT2oXCqa0sx2wv6dfJlFE4PG+04o0QbU5pe
HrFGihdpPIX5vCy0CuIWzREs+6SsvTPw15Tl2VDcholPTvzocAlNQBYzVBV2JfyN6f1AsA7wIfXw
A9qQjMtBBmD2LqofghVqRLL+SFI7TVQoc8JeLe9hZjn4v1bl3emqs9cFT/04YGCoOMNYNa5SMxVb
BCNLNvq7NLHaU0ZA0ME/wAYkaM6DsMHB+J/aAGXn+2H6kt1qoaetlrLbLE+7kSEPKxGdPmaZemtk
pNazgl0ZtdSoQ3vUMfSZpDtWXfqYiQrsS2k92g7XEAkx2971V2YR71sz3TseD/0UIm2zXfvbDfyd
3+mP2tRHV6FrHcv2aSKoBAhov210fvM7vrJe1FzYB9LeSzpptDXoDyzzwxQmdUy4bV0K7cFhzkmc
UxA4vMsUTjSu6PaKcadJe6Ln5GTDrEE2h7GzqrMVtXofBb618dvP0IF/RjD7XtsR+YVhcohZNa8j
Q302JoN9SNdbUEg2e1bVnWiDwLZXzm/zc1ltDJV+Zt4GxzY1vfXV23YdbNN4mLtd3KICig3xXK6+
wiz4TEga7yKTkb3vpps89PHKteJiNyo+zo5Xr6cSq0nUm9t29hlNUfeQ4sIGq283ugjpgyqPAXSA
Nz4a0MJY+UtMm7iKnPETfVYD16kvAa3FP6XkPycDudJVK+I11qTHMaVWIvqWbfEUZoREs3ZzL0iU
MPlliJJbwRCUUCGcS9xY2Xy1xvfBYBDnlPHbQFoqXVYF7HQrlWJYbIj2pZxK/uycUnCnjEOc/DYK
+eGxEBqLmNlqQZWdAd5bNea4+RoMgGGZSLPLksQlCMI+uJZCcoEf46n3037HNDLieSPIyHgxA2Fs
CkIRD6z1r6P3HKQMzGmZ91HGCKu3tswjEoCPJIFj4HptA/vdHKp+NWXur2YQ3ziOQM+2c7ABH5Zs
hpwDBNdru8KCxp5vKVYLtB+MHOrN4LEjQ7ttrQAEsFbpWBfOxkoMEd+alESlbFkVZtQHjGqWisJB
McyH62OOI+xjGuOHmNk2q1CsCRFwGFn4jxoHZcGDm6SPTdoG66SZ5LZAY1mE/bRGVrVmC0FuUfo0
D6RRx4F1brLMgnLuo1rKY+tkDLfOfepc+K5FwwrUiJB4/8+lJv8yUg+wwu//Cti71ST+lP/MNf+H
3/Ivf9CisPyvn/T/LpvvvytS3BCbyb/Wo/zvz66f538guPz9J/5DhiL+wryADoVoPY/8O/Qp/65C
sZy/TIvQPxJ40C9iwQH/8J8qFPsv/rttBiYQjb/NCv9HhWL95QEoD3FemwEnC96H/4FXAV7GP4tQ
PIjsqFqobm3HRV37jyKUMQqCmnpCsLpXp7jNxoWG+2LGaE/kADla6NLfaD0cvEa6m7aHLS08IpnM
vESnAwe8zsDbKZowQ7AGtoakOZHb8jsfrIRuKtq7hXiN0eYu8nZ1MKxlptOwyuIngYI1qK04/FnZ
ABZoYFhv21IF68K/GJW8Y67J0a25DFfs8SUjSn1lechgiG9q6p6lQVZT3apFMoIHuayrJaWk26UM
9tBFbvh30EZj/V7inCZjmqJp5kxLU3Ng6rzqOecy7j6GgBnOsBIpyQgsqg00f5fuxclszubAe4j6
6ZjNlPp9l30BR1tWpegts6A/h6kS68Z8mhT7liEhn3qKvE97gHAA7pYje2KdJZyTZSUbr0ZFMdOg
mLZ38WPXPCLpwchpxPsgmTgxyBSbcwJU2Pv0rNRCpo9vkinnJkb6P8UTXgdWz2wuvtMcHxpqBP7R
qKvZnObUP7oZv3yL+YCMijoiaTO5aoruWoTebWjclyhq6JvqaRmNIjkY7Td7iu1NLXlfwnGygSqL
HvM8ekRaQ2vTEtXmvSQNffIUiG/TgbXp33xsqVk+vU7svdc2GpDV3JTVWilxhZpW8Tmav9RACYBE
gELJ7n94UmDV0PNOWUQ7xOXwHFfLuimd9mUfEAAtiquBCBCTxJ/U8D9oC26xjYexeB6tqt51ur5Z
2HBZz7AF4HJOOzK6DXwWjQi+p8L3Ll2eSCycXH3yOgoYXwhQlAnzSni/uiy8Wqqv17Ofkr8hvfE5
ypuE9nhs7qUzQ7HWkXVSGm83iBIuqP5Faf0zQhO51Xl6Y/d1MGtWPx16ddfVNT04YLYkDDdyIqBK
em+lKq5WS6+f0vZgurlUAu2C4fKklBRuaYJ0pQusz7jSyTogcmatU7M+yaQlMsr4zitLEBCWnNss
vvswvugFY5CQhrlzY6YpDatvu4HZgt+IDWAyf8F4Jwy8bu5j96XmxdnSP+ia70kg8eCPWf6gQNWt
yY0iHLF1GCKryd666timWGbaIPhASRGswpZ0IOWiI7DTq9bEdTU1jDORYaPo54OygLrpUp08Nb/V
GR4A9GYebEz40ivL6U/E2q4DU5yRIrwsvzayFpUYMpScCl7McFZIjS6c9CHT4i4LlKXkBNr1RXm4
WPlM9j5jWB4S5mSmZ12jnL19MmQEIkWTdzawDmkGQakzse+t1alPaYzzwKxoN5xkZznAphxpfprM
3ukzWnW2lTi5svploDOqRXH0cxAho28AN3FT9EVLVokf3PIE2EA9vnTkNYWiw481/qBHzkM3I32l
pYJa1jA+Vv7VPMph445EJk6eLk/Ln3Y0U/42DiCSwnKug/xhkb0B/982qry5uZFip9DHKCPkxiTe
5EMaeFBTAL7TZhzdk8ehJoc4X0XFDKuzofex0PANpXsoegYBdnh3vTYHJ5nMi802Z8A9nbNJDVsR
T8mdSEVOkxj1dcQlggA2lD8HMe5BJNQ3Sm5cs+de+xXbsYnZRf5AtOe+mseXRYJd0ebD3uVvJoti
FXeA5uYOZr9rArB1x7G6hDwwBzFAzcjLGIu2cdQJB64Qb0nmjJuwNxhl96yPmP3ho2gnqreBYbAe
OYDG2EQ7PIKaMl191m44nOeSnBmeTz/W1k9m6pcmoxZqQmaKLTcGXTgbc29Z8SURod1MmQslWM6Q
NLS4dIsd1n2yB4i47Az73GWMKXxNqHbcXnia13Jq9/lEbDEJAQ2uk250mND1y5htksfeqK59DAcw
wwFuZvkfn4VZ5wCs9exd2Xfoeg2G8eDrjVXpWO26tAd6SYEqzOJXUvFuJWykZkGqQx+CwayR9Izz
4qTb/v2ekoWwKMFuqtR/Mu+Y2e7BrYY3gqxORoUEIHrqGuNkNj5JYnBOWdlW5U6aCC8d2ferVCbb
Hu3Rtu+Iwu1lvSkd7zfRg/SAQh4ruayZB8/aeBJFDiMxSBnYaXSY0Lu4+iVKK/M4GOqxWwgYIokC
KIfmsdDDlWBDJhjtgbXFh53S+dZ0WaRYhV9dpz7zNgnJJ8tJQbclTODfMXCgVRw0JKOVjMnsi5fZ
PwJlQMGAh0OyCWslFnRY6t9dnHMz2e3kcbCRtXoWXZ39LkCN7ow+ODFbfiDrPadwZhLAqDjG759j
8iNqN13XJWul6AdGRbo2JujSzGitJUPWBTXdVcWVB+X3MCT9KkmZ3rqY4zmnX2gpvwOM2bRvY0Wa
qz6KBmM0lxbqwcxmEW8UYKoZzk+uIGRbVbsws/AuMBUXqr3WtYkl2P80IvWV1Nh/Gi/7iGdQjhPz
vKErfzpVeGWMhoiqgXkUzBirMm98zY2B4Uj2XhboRfwBy0bGtmRl97AnQoYkc3AmIWugaeT5X5DR
xIpYE/tCtHrOOpH63rnmhvVTtG/JRf17z0fRlfBxezS781XG2cXy5V5ar3qRDkjYfUwg53srUbYy
lsmwn/BG66S6RsFe6rHdDTG/Z2yAocZluSvt8CFxnHGdILYsTV5ngFuvRAtcPrUpfPrEscE/5fNX
MI+vNg0dOovoWw7yIC0fq6FGT5ULto2IiCFxkBe5cqwIt5zHlhbbB0Fv1R+IFuV+wge5blT9bvJV
XCcG7sXC+9XbbDBHOp1aHiKvfeCXZN2SJOnQqylZnIdgAWQVabzLCZ7b+JN9g1zl7NrGvQUKiVFg
82yl0Ske/B/W1L5VDYyJgBc+aDb78aPhmn+qlIR0jz5QHwlkOKVEyDE5Mf8sCIc9Y45pa7QUg1ZE
ZkwahMZemdzbGUyXLXDbSOF9mDMmj0mQHzrquA66V89XoM99xKlRsyt8h8E4g8dhqffMPHb2WcRD
aYDfge7/0svxEXcC2aQQl3ZRapGg4HjbFFHTJprzbtN5VfTAGv2r9rHSlsUAgKkJ0GNuxjmtnlRo
Aan4k7dMZqO6PbO7AXDEEHTP8sIJuXlIHOYqAJTLZDprT/gu2NCx3wSHNWe3ignu2a3F9xJewT1J
1EJHXKjJN4nh3WTzodM+vtpV+eAaLIkCt+UwSx56p5y3RI1dVBGMey0mdBh9e2ra+KmG5XdsDH/X
u41Nzzk+JS6KJh2MwC0Gp9/5mbGXPU9FXRt/YBAB28slhQmnYsm6UQjsg2hnIEs1d2q+59DFahsa
gYAC/KATis4yZETQw2ji48pHugctumAD8ftJ2CWLC8drd2oKfAbZGcscA8APNqyV9D3Ce/LkcVIR
VhFrmaG1pIzO9bCa8+C1GwHrpgY5PASoPCm0fOnVHn15UOnizhjj0zjwBfSDibM29qCVxP3P0EF0
m4YcINPMHAys+cZy2Nx3xbAxkBb//d3IZfclfXcin6E3UPy2D5PhvcJfv+epeLEDZSMjXuRmYHKw
rBjxRceX1uLWMt0IY1VUnnoT30iA5qlCT70HUZ1mxaOTQg1ZxtgHWh9dfsrQYmbSefcuj7wnBOzT
1AV7DnhU06FKt2SfE/hZUBMkIhx2s60fTNJbFxM3BXSJ1GysjFPdO2+LZwcuFrVXHYY9agkeDqhL
IRtE+5m6G0GTLRgKOtwaAKy3PpTsrWFnG7tvUCnkjM/NOiCYxriQhcr6QVJ75KmzMbou2mWd95AU
dCVVZe5qq33z8JXmJUtgb/gzxJnNLA27bx/Fb3mmtoUYP7Xkw3YtBuaDZz5mAe7XZIiSp1KePb+9
WSVa1bzm6NZzdixbRQxrerF9Ipnj8gqhrL3blnjgbN0Y1nBOoTBzgDvPNS8SIDdxt0Q/hVPNdE25
T44Sb66jXBATNCQIU0hEqJ476YubMn4VRuIhjMijQ0VW/FqU7MHg86cgS/pJ45duYvXs1cWyRU2/
imJ4MIq739bPzKDZ4ZnFJYiM+zAxBao8tEyu3/g7LwRZ3iH5ol9YdNstzXFV3edo4WMlW2MJ2JKT
PpZ5UB6MKgdcF3U8siRAprlGAOiMIQVaMO7YWm+Lftp3KAkPPXq6hayNvAZC2InPHi8a0USkO1Yb
RyKigE+SbtoxuLOzUscgrbsdAS+8rEqKb9csoq0uBUcbEa6NE1zKGBcGWce3ZR81wzciYWdc1QjX
HuaEdTnj87UusLHTPqG6V8GTPapmDbkQMs0zX65hXxUm66H8Fxm4d+mfzRxFgkiLm699D5GM92xG
SDfo0IkntucNSP7TYC7qlZRQ6iDFzK2Fi3F6ZGNjZLyCxnR/efqSlg6HVxHQSXclCbY0nrLI2IvM
yEcz3PM9Z1pAMbmTafOdyYSXMjBC07b6LKYF+smSvbPrG9f1v2NE/m+7d//lEOu/z7D+1/9flI7A
ESFDoH897lp330xS/sF3BTbj3//Uf4y8zL+WkBTHJJtP4KIV/zXzCv8SUDH+ZvhaAUGvi+fpP2de
7l+uKfAGe4QA8ucCfMH/6bwSRAf6DPix/5p/B7P8T2Zevv3PMy8GZ7bnL3RkH/eV5/4T98YMonEW
Lqoz6P1qDUNug5xk3fncxXlM/CxFIe5PEwKYf/PQetN05O2e2Ks1TqrdTIO5jroA4EM5bxD3+cAw
WVyXjLIoaYbNkBqoR+y9xlI/kBfFasq88z7NO6eTFljG+j618yaOod/Y6WsnHv8OkJDh/Eu6PXlf
A+ZaEHPXMqJed4bs27DRHVbZL8iII83oMrvyBrEnHipdQ5uyNrnFPdrnIAhyCArLSshekW2yS6jB
V4M/PxtCoDv3e7XNrEIiRYiH9ZCVX6YV/yxc8cdPgqPbAgRv9BocOvnnFWvWGcndFGB7wCgAooBA
2Ihs8ZwNJ3MejouoRY1dh/tybjnDDHs8Kws4OEGOrBR99mFTRoApEs6usa8kqjQsmBx9JsIKlkGQ
PEyaN69k3jMa/IBRM9IDFhmsfDNaZFozzH3DOGWifUhYWkvPfhGoHgJAgnFAe9qR9b4U22YfMMso
G3YX2Y+4T7dDgBrfpao3tf+QMGpZmWNe7ScO6VkQDutoc8d5c7QU7mRJTw9PqvVv0WT6qx6wx1NZ
MadDTv/NEmRDstvdIEeR+8bv2VP27PshmQnTGtBThlsXLzIlOxYRFD2rqbT2liRxpPWoMG2ruBR1
9Db42cJoISPKBgeo+/BiNs1trMwT44IlKiG4W52DySdgWpXCrRPO1h2SU+mQemIRIkBJl2ySETF8
VIxPqlUU/pa00TCGUCT4G1q14x/swj77Y3RE+LiYaNS6s8x7DJWyU+57XDPQkvPPUqfbBtmnWXu/
DBMliitPYTk8hl51rqiaKP1oxppeX9H6nZUAm8kA6NPoeNrQMX62OW1QVjL5Jbw7TC4sNMv9KEzy
sOaY8MWuxN8cRGSfD/6vvkDc57XOi0uytrKmZ5D266HI/jAkpRdS2mHymWHCkR7wcPkh3WU25dxC
M7natAJZWP+sGowGfJ6/YjbmjZDnPHMCWGoEyUkR3s2m1CTDtDcdjRNRK+5nJoYKzztXcEfGzIA1
aR3KbkuwR78aO/U0AohczVxBFTDPCO95TBI0MW9P2dwfahtDc5SaBP4Ev6txookO53czWbIq1UnW
hC5kZYueGsQgz9amj0NrY4iFsdg4iDMnZNLCc+Q6D1OsV6y8WFY/1lbNpid+7+sKrsnAjoeG/TE1
3P45Zx69KlAq0Fr/iid5ID/uVVlWuGEQTJgfPWCliyuOop2nnB95UOxYnBKWyZ6Rs2XYsvh875B7
R/70RqQHkqQ23jSJ+NH35N3rJahMRKc+Ufe0tw7TpH9kDbGTMj8klI9WVr42dcMXXKUXkUnyQotu
jSUAooy6tTOkUOvk+8F9BCzrZtFrWHQkstv9V5fnR2MhDnsZ2oiQ82W4KLvfuqXGyOnY/slz2IpD
0SIfKDTeDHN8VIWgUy/TpyW2ysR6grdGXYy+PDaOeklMTcUlEoTY871JBaHz2SGPOU9bzXYtubJe
YBIdvvv8/646l5JUwMdlGrIuHPXZtXQ5ZfCStvSIZTlTnaCBcbL41AQxmOJ0aZs4kEmSPAuMaH2v
vyIWBtpoP31ghzCGavSO4zVJvKd+ML+hm7yPib1GzpxsDBfD6VgQJK71xoIQPQ7MEzUyzmLo0YWj
GM1HNC79W+Lgzl0oD6Ajnk3GWlY3P+sBa3msFtiK7TBwm4yB1a/8CHQA0tH9UGlCAgmbCtsrPxrv
Az7LOSwK46wL7A84jnzWqyCZ4Cdvkmj4clQOZngcr3Dkjn0sH/Ey7t2e9TQ5h+Bem7tsh2vjkL7u
7YoSh2GgchPDFJ1VIY6l7qp9mZangCleJZicubHxXev+yc7Q0TcdFjzAoDPgJdgJBqXmUDzLvEVj
3A8fUSe2JhtJ10KIrV3ivfiaL1cULwDJWw92MOUTsjvnjNvv2ZnKn6VpXxKXwMQm6gEU2g6a2By7
qbRfif85tbb3rJzw0Iz1ti/Vlq/VaXDbPyEUiAB6X+ZfBMArzXpgZ9kAmyJG98hmgYuzNe0a9e6l
DjRWWDexOoZzcs0gUXbgGmYzO+Yt44g53RF2uoPhsUfiyWoLTyYjbvwvfYS5UW3jzjn10ueLyrVc
iqe5vZSuoNbn2zx338gBr7pozzlDeRYeKIqHsz3XvKeiOYeOIuYk3E55/ZAnCIdnbFnkayArTK8k
k77niXOSs28eaE9+zu6MxgHl2gghH73qRfcTk3DLv6O6eLKkOpim+eTlnB5DShVg4hUMU3qmeajP
vm2wVSKQlMACC4cCyoo2HhbtZ35oZby1InViZLvJ8vSZ7n07jeIW9tG73akdVGPmKtrYFnzJOUFW
HhYZBG0vOP44t9BqHfFztjuXTzvVTK6VXZ8sUb+ERTttLJLf11lhPQVIlRm/Q1Itstc+QExfeMaT
kxvsP6zmd63GR7Y0CVqqdN978d2bWB3Elv6tI/sPSSfWNi+qi4UthLprtoENR5JFGhI2TFeUGkyH
sUd+sAc/xYQNsTQxfyeJ/0Lvj8iahOGVF6rXNEpYw8fqZ6ET1D2CifZkRaj3mKOukHudwgV5hkie
xb4x/zJa9ZxAT9/gbNkbqfdqgvZcWWnISdTBZhH2R6mN10S5154nQnOlLnaTzxQZDSsZL90BCT+5
MfVHPjxmXHkrv9Xjvh2L370uX1WpcMbKTdTJtZARI9kE8YF8rKCcyGE6CN94U336nuf+i1eWzdGn
za1d9RPt0+9Uq09bIhCqkBMxjpS/nYHg4Swtflpz1G5qCNswjcSDav+NvTNbjlzJlusPXbQBCAQQ
eFTOmWSSyXl4gXHEPM/x9Vo4rR5Oy9SmfpRdPfVpqyoWK5mJ2OHbfbmNMpqVd0QSmAZw+a2TMf+p
zfy9B3Csu4Ro/eTfe9l0kqhm29GxdtQHpSiF0UdvYEiK+/Z1zt0zkPKAi19eHzOLVqbR5OVgOdfQ
8hvFtHLZ+U63iLtGXn3OpXvBw3OvBC5QFC5MSkVJQLUOe35EgV41Q0S1VV0hpFetZh3gVRdDZ0gZ
0SCfwhgDFXpAuYfBfz+KXDJVptGudgK9TYtoXOsw+9Ai9K90kuSbuvbbXcgV49iT5lxnbQpZuDO6
p2KGGIdXrF9PkgO+7NHY+q7YO3Wa7Zq+hUVnlPNhnuIOZFuH9TSaY3fXT/BsPIC9oxdmu5Gxhz6j
jZMPIFYvGt0sjJzHPMgNxkw0BObUYd1NJHjcon5is6iPACNuKj+2r1ocNWvePi/NxCidESeAbm7q
g1XUcNSBRq7tsvZOjQcL7T93YPxfeCv+H7twelQv/bsL56r5ab/if71w/vVP/f3CqcB4CPp28PoQ
AMRK8TfUhxJ0q1IYAuiDUhRuon+7b7p/EZKyd8/xLPpY1J+b5fndkEN8rolM/wAc/wOPhecs7Rp/
ZkpJbsOQIKn6sP73YhYLzgVrBczzdh9/h1EWs9lnWwr1GJnSj7l1suSBWIK7XlcFfkT0ITD7W2Bl
DFpevQatsB265l66kOiaNN415IAnihgnG9mpU4Qvhhue2ts86TF+xeeusb+NKX7uRs1iksm87X4h
fN80EsKa6K7LEYN3plHb0/Sn1lN9iAzroynQA6cK4GNj49zPAH87eXqMu/RHFfoKr93an7lH2tDf
cQCXvz6OoDXNtQ5rMb9cGVXOY2rKNzYJlvUArATZvYtuxRxtJUYXenEDfQtv7eCF9tvAbu65FZTf
guIh2ZvwWZ+yMFrHvuFdMgh1dhxzYSvJQcwGJVou2pZiLwtdiMCGO96MlTxhBpv2wkjLpQbyZpow
AjiJ+SJE+iDLFBe7VZ8o9gnXjni0rQ6bOMMNVdg/Ydx9s683GAty1ETrxm5AIAEuWnVTetVRl1iD
iUMq//bG/tykxcXO9amzxlcHVMWM53G5phK8y35AdT/KBlbGpDayprQsqw7K6b/4+/ZGykAUY/ru
nOgjExglK0xuhD3Z5PN0m/c5b+AXt3E4sQoqlHk8ztEZiqT0TvTWseCqMltk3FvjZt5Le0IVyOWt
YzP9hD25cRNo1VGJXq9tAgOrWvojwzbX/jIAq1F1Gtaz/SmpMagHzs6MUsBVVffYPO3yQOv4rqvn
J3PgKK9HcwOxkJLOjg5NW353vry0qY9pY2ZQIMQK6gPBuuN+sjKHWZ/VMkAYc56tBS3usQdehiUq
Feksueslegt9f22M86dVek8aJ5t0kSXTgGFGJG6I3qtvI80ZLoZxF7vmIxe3X+XNmNdd50uXfQCx
m93JXDXnuhBQFTw+EUYiLm7n8FIzelnh+GSQZsaKBLpL3bmqfoaydDCEuFIBbp+gIdHD53NNpIz7
KvNyl+QvRZM9BRnFq87ERnFmA86KWr2KkEaGohl/JpVcVUrcCp8avjaDkhNlH2YBS7/u32fZ3oTa
eY2z8igaciBZZT5mcRpt2JazpZ0MBl6uGVNCi0kTO2dKhiLWGdlVNysDlyde37L1qTEs6Bqd9Asq
6607Vq+qdGj0C31wGag0BKmQTannY4FvHsMOOSGO3CeBqXXjePKcLaW1gyVOaV/KVWVsjLnCxdOg
R+cZNqDRzby1wt25NideiMQTT3YYsthT1bkaaGhtvOEtxc5BZSshV9d8muoAsINJlNaWlFfCrAg7
690N5LyKTJd7O6ELN3Q9+m9Kwi5hXrOB0nehmwAqcWBukG6OVAtiwcWLwor6o2njd2aJja3dzW6p
GcWxIa6bZiZOHEP5itie9eZICSGBMWs2ucdazXXnjBjJK9wnzZJxV0H1EtTDhwdoHeslqyhmAGIJ
eP3pgEqfaUzmLVT1yBRYh4VZvJiuZneg4bjW7b0ay3p5G9yCps/2atJiZcv4y/KsNSvTaVfVglAh
n41EmNclJ/+msfJ8xW6A2SUgWm/bhXxWZvZJ0zou7RQdBXCIwhESPoVp98036h+nwL9rGfMRitgY
Nz+eNx9wDd5EjfUOZW9NHBFVxTevir5/NExDsR4bzSM6I6+CT6dZlOp7Ab4FX6eFhW584OIIGzMp
H7o+crbTbLx3Nm21sRRQdqT+cJYP45CAKKvld9vnm6qx7jIvPnZmkN8EkuyYG7usxfiA2Wp4q+YQ
iidwAKXCjB1v+5A1imdfoOkWmZ1uF0amg+ljfq/75tuZ9N4SQf0hOWD2xTQku9byT7V0sGzhV9DU
FeFHwTjEHuDJH0mb1g2mhLRwT3zFO4yFvMH/qE1+h7v20fH+ngP1nPbRB2lkLjzRZyRbAqiQQaiB
JCN3S6l1chjs5tVNsMZY5XCCgw6cTRQEMgxoryFn1lpgM1/jt+WGLDqoevpMJvkF1+QVhrqb0YVR
U/vnaWHt1yMOGkOzkhuqZwldcJOPxUWH8k6J+ujPowUo1+ayFOvbWvG8DAwRr3uLqdmb/Nsep9Zk
+J+ZOW51SK/QErJxs+nHz6qLBtfSuuGOBdm5YefD95tdNDjijRjr7OCPethHGZ4rryNzHLBew/s/
+zsd4nWocNIUC7QrqtmLIyWqVT1rYs4Tzmq6lFbatqxt1vJemifWJtkYg0d1it00BI+iMIKtpzt8
9h5Scer0b9IhoFl0ayXpS0pqdxNK2Ee9aWwJygBqVvk5rHS+dofgSLHknrVLscMUj/sylLu5l889
HqSrCU472K08flFWX26xKrAtTRE/nnFtgyMowpPhKLzelbHrQdmQBuoIeJaBF19HRiZ2laHush7x
cswwLTtZ8dFX04t2KbTQs6DaKurZNNbRV9kYL6HnXYeLXWccoDe5LadllUE7avrqNNL4hymM/h5V
rctlrEntK8nOGN3cWwQx8VSlxTFR8YEeabEKYozbdhHdZiPkyIgCc87awfVPhBZvGsHN2fa4QRTd
yYs9aJRhR1C7vU0LE2MAVrzmzm/y69Bpb5EUXzh2PZ6iGFLwOE6/HLGvgBfuRqX2eRMejNp9Qjci
K2wnn7EoTiJbbB885LnOcyebJBgoZrNtnMkDwfKvrGu3eUZofZqcleuZrMt8n4Ym3302NNH02W4b
YrAu73Cpx12fTJ9W3rzGKK5l1nwblX6oLfdBJM26pcEpDont4JcwOhOys4rWdtPfVKaiCwKqDIpc
jTKXh+23WqQ6y/WeRhk+AE5/JtPu4rTFwPpIQc2VgwhQzjx6K7Q/S7FtNFEDLRleVaiDLOJvkLIf
3Mg8YAt91qiIZkVaoENXtHL3oUNn5I6G8onyWKNAuiiROKg4JZEm40WkNKGtSFTLOq9oYyAUs8iZ
adm+tIvAmVjRszHSNhP77ykKqDmKgZiN7O9q1FF/kUm7RTDluU77bUm7TXRbLpJqgra6EIHXogEZ
oRbhVZMSXnWLGAs7GmZJ3Z6F0f42i2AbLcpt0N0qlNym5xse0HazReQN6+GKpeIhQP0NKfi2y+4u
RxUu0umaHACWqra5DItwrFCQ+0VKFll9Py3islCAlt1JfsI2n4BJ1o94YedNm4Qv7SJOK8OlvAa9
2oCSIOv5PV+EbGPIXy2U7alNzjBose2rj6muP0IU8HiRwv1FFM/hbi5i469GL2/RzX36aT109Fyx
ScAH9l4EPIXHRWxneovw0zq8hRYpPinD6wJtfoB8NtcCw4H8ZF8FmVmOn+0i57M8v5oWgR8gOwaj
MD7JIr+CynBLWuuU9M65FeK9ZEcQTBH4KP3qZDOxavutKTh6mvr+/99rWYkKwU3w3yxS++LnT6mB
ZY36x5/5662WclfXhxvJbvXvLMq/3mrdvygpuFC6Dtk+YMiKfMLfrrUOv+ZKl1UpPCKbX/jHEtUE
kYzZnwYEQTuo+k8uteoPEPI/XWq5aHNp9qD6spcFyrTcrP+ZXknSzbDtWI6rOlAPViY3tNn4Gx3R
MhXKcTMWzfs4TeiHwGIRSb2ritQ7tYsb129Optm9YGu5V3F9jZR1sIx4U2XyyhzcJ1178S7x7H2I
ndIam7uJEOna8cOXuREoMF4IftC+FPC7tl5WXjVjQXGfyj7CfMJ/LqkD71RIepUKHbPBrWdiO/Fb
kEUizHHmlvfsWx5SqC2Myclb1LeHymruDeo412YbQcvx80+DyPh6UtPB0j1MrohDpcctTPIO+Eo5
4+iyG5yT1XRoaablApF8TTPkKXLMnGKdRfhnYfbR+X7Pvhcg3kxjlZW8eEnwINR027rzRzOHP0aQ
Hmmk2CC0s9mSl7nCLWFY/h6EC35bn9W0Dq9aDhuE+1LfcLtO9lr23Q7I/nCzZHxPrSUvAW7FrZ8A
zKmNxmPBUhybYbyHLz0TBLXIEmMgWWdu+SAXQSFosXOmPj3kQ5FcmbBBGDC+Gqd+thJSk4oM+JhU
zB7iAcYI1iqPV92aefAGxA/s1Hnh8j5vCwnDF6dXRQhgCTFOuHx70vCdfd/bFlvu9MvufPzPcYbd
m9ho2+jr0XC+mM3Jl1hmvKsDcZ0BRVuZgpZ2yhsvKW+YRrH7jEOa3NFT2WBLnCJzF8CZiMSVzY+m
zYyUfRurFxcRXwkuSvHsMwLbNgH4Kr8EXBVpcyIol2Rjw0iWsDlP5B8pB/yDRfYoZ9Yi7F8877NE
PPdm6sMb60HGxWczwA6CIaSSik1FLreygXKPcgyMJSZxW48V+wD0EQwErwy69UUVeG60ijB1NlHF
sB9RXlR8pjE+8NzYT9K+y6boq6N7yhmzD2Zy72h6k7vmigxXqHlLNGVnde0fBOMCRNSNo7PHyKEG
D+4DRQHIn/PSwE093lEvndx1rF5b6Ge5QMqxqe2myIvbrrSfMwLwWMfvTOjOgqLvgMJvsxXPemkA
J7f9naIFl39Ug7fnAdijQPSvHFx8zrGhSDxeCsWXZnFWWtk2VAkfXBz9qxDxaKCIXOKU4lTaeF3+
WeEfbygsd63+x2cLAOKJjCGV5u1yJ3QlBWnCfi4dECJjJNl/JTSh0we3s6hGj5Q42bAr11Zpf/dG
Dd8/T+6gGI6noJfW1rH/yEQWe6R2Hi8kE1KdXSrq2LU/fnU9bU8aYyLKBIzs3HqXBgkQE/sC9WXl
BBrCOuRL03sq3H29VL/TcRcvXfCOpwj0Uw8f46StK/dmpt8BnZoVzKCmZ0NYIQne6Th68i2gbH4q
3XuDpQ5LzXZj8FVyuuziFFWGmnovxgaoQRqO8dPYD29i6bOPPa40MN74wDOVRJTehwFVXmU1cgke
mz3U3E+VVt6DR0B4zR6A2KLYw+vCnJgGWyBPHLXTmxRGsPe7blv75WcUly/eML+7A4WROUTbJnu3
g+ZUZD2gO7uiKe6pzaZnPsGXuRwprzPmle5YWjrGIotHv25afHSpf9Uxog22lTMiCBqmeGOQ7/RA
Gmr1WybBlT8t1xF3Xdr9a0nJZNir6xKIaR7lb10qr1oZEI+wDmSqj73l+BfiPQDmY+JRnfNtxIle
u1hiyfGPFHzylMkYVkUav6qo31W4Np02emxNn4iWrp7sanhPxnAx/y8VZURoKrt6nvzqlAKkGUeF
KglAGXeBu5IdC8S4zj9T32kIFYPkyPoSty26UN3igfSqFmhEoB9ruz3jsifWYl71/dRsVKbf48aA
rdm+Z419GdwZm03qeawSkRuiCLP4zJ5ztvtuk2Q50B/qSjdTY2uCMssbuJ3vVEnHjg3/ne/jM5rH
H/pk7o1gxCOIH3zTVuw7Wtg7Kk+evQ5WuRGP/HtqbnqVxjBfK1iFkT97m1jqu3QeEQDqO9fqTj6+
YtrPste0swCo5FCuSt6PBtW0kgrAVQ6Bad2X9UXGww1NGd8q9DCvhAXgTPSCHrO/KLEJW2ZwnMaJ
aA1jruAiFE7+rpnM3zqKR9wPkiE7OJDu3w6xfQ5z6uwsaVEVwonQ2fLFacrjaFubkEQ6G87kBOT0
RfjxNS/XOeuRBkGYgUvQ7U0luLu29fhmDeUXuYjjONRvuGUBkA3DXUv7J+D5fdUgCHV1JtZj5hG/
L0G9Iz9tXYUXNuHzYHb1XWFOx4b7t8Q0MPbOUw6/ZiXqaVsYahfPitU6uAdcNbCoTi1gwVJKYv+U
eyC9hBBYADRB4EmPNbh1U6cnqYy9PRLZZodVjO62LYP1FHXoExHk3czbRXF8Gyj7ocLMRDnyq2cS
7Cjr8DxXPm7I1vooSx5ocUBwOpjOvXa3xKYPkK+OMaq3b42HEIF+HY/d+8y5y/MBbFi/nxCnw0Tu
q2U0sktM0kS5hNex2TROXuN+uJLQpFQnaVkoEfGBB8w5dApoPMQFoFaaq2Fw2TJK7KzNeLQS+70S
FZZe5x4JkN8FtE3CpeCxy0tSZxb+T3U/a9ZgZXe0M4cjKHkn3bHt7NrmBQhugyGedvghMHywASBs
kUenrmxORhl9el7HKSSR/luT91Pg7dJ0iG7k7LnHvvLAImMe52IpL5I43Tb1+3o/L4k0LEPephHi
uTcz0tCORwKgJcbAaUwGzVS9tWnH2YZe2n0lKXv6ssxAxZbQtHLRhYdBsYmNwumdkxRqjM0JZ4aQ
5JSDlYBb8R4o8pGP+gvh7D1IlEsYKETN2tiOBuEJMclt3eDxmDOD7eyAcaTsJmL2zrDDmYxZvPd/
TMJiO8vMrzgUKLnFn7GqVZju2qr5RhK6d4eKT/7A+z/1ODUn0+EzOfeAcIKdCeNtxZh9GzX1I81Y
jLEEH9fJNNYrJJ2tyiFnJoXBHbdOaOJqjR8VYGIimM01tLgmkr9xVPOjkIvXKh7fcDDtSmHf9Qn7
YEhBlB0OgbcMyNdadd26nLpXZr9zRRnCKg+zaxCT79JHsY3N8SuqxDGyxT6WwFnrpg82lPFk6zBW
C+YweogrDHBVaZ8sbtvKYgKKlgrG6SZwSaYzLXyD48rPOMeoHgrsrxGzwqHMDGPrCbM7DlFDty6i
4ab0nbNunXQ7z/Wxq4hj4ein47l113NIjH6WScnY5V+imn07l3x6SsFFgBt1MaVP7aZzvYdswT0k
ebAba/kbmKQhwyh9N+v5lQc8ZAz93guHPXJVvcSd+cl8CeGCRq1Ym2e3nG8yaDFF1m4pduWkEUBs
XOXd+3a7N4zpU4VktpZUibQwWQxCHIgqf9qiuIbT+kvyGKd7aD6MVf+GGXUbWc4XdX2P4o9wfz6c
emX5O1bDh2AcvkuIFEi5LEC6uKJ0t1Ua34q5Zzl+R657eaICLemw7vnZGRr0o86Taev3GraYtvNT
0RYUhmT9o8WgVMWCp1/kWgftMFGh3T35fkt8hijPWi5Jpybw1VoYPiZzi0gOEsJhLOmqSOLjZNKy
rjSRlRbUg9kwbtkutgl7O3jNjUfPwaIU7wqJy0zxJO0lFig1b6ZYIQlNv61QFCOpr6jB7x8Qnlqb
KdwI1pIY+kVirRdHFe80XndTPcfugvzivkNiRC1fCINc133NLbAg1purttI75nuMhC4neJS09wGl
TDAnsotFYzkCWftco9zymJ7P8UB6Om0F4WXcROyYdlOrVvzgK4qQcU1ilD8A1eN0VW6xwX3q7nOZ
3hkzobCO9YoaOBJ54H75bsx7fng28/RT9tLeNn337sUi2nLA6tOQOpCmCfKtHQu5jQqaeq9gNAT4
BNmFjNgpeIxbumYzYTS4COePIkzwbimMKRHvyT5wr2U9bqo8/hVt81GBo6HHrbi3Inpa0nkhaxQ9
qZkhm3Y+YjEESp4OTXcgXfMwBOwM9PQhS/+UxD0pYhv9kMZc96yc4ZxmCsRmlm38FIdYa2SIlSS0
JjvnoUtqAVR3eQVXjYSsNtpDCgu674ZHrdhfRGGYPPKmSrYehOC1oEGmL3yX9tn+Np/G24HSkzRg
iYwZ5ZzBN+Y8abf/7XUYPpw2EAUs3v9nIeZ/FF//Ymj/x5/6XwYD8ReaOmAyCJOElel7f3e0W7SM
OPRW+XQqIMgA0P+HFENhiDRBmDj8EX7PPzsMxF+gbit7+cya1Fia/1HjJOvbPzsMbEuix3gmxViK
4kn3D8f7P1WJ8Fb3hFdnkgQ7Cl2k4/3UmQcKi2u6pDNYwnxEdIAZe66lva7NfuvPBQsIou5BGq9r
nrQGVd6mR8mBKPSmqYqXpGMNgT2Cg7vo3rTK3/oUO6obEBCf4fFBiYIq54k7zmVuU5V4YqouWWzy
HyCL1gDNH7sQkp4ym31uGXvM8wdKQuh38NvNiHGwyC3ECdwAsXiQ5vSObZIObE5PxQpnUXlrtgQU
KwGKmFIrB8Qyr/nSq9F1+IQ5p9iPb6nm4RRjzgvZl+f5yfHrV3vsP6kiGG96g8HEBRJEmIVJrKQ5
8gri9I1rNw+T5QMbFED04p/cCbhSxcWjDpsLM+BVNPMVrZZDnQ+zdMajp6drgxQTO9N8EzfT2U+n
17iwt6zfTy2WxTkP3+lYgQGZWbedA+KxjrsTO9THJIWkpTLjA0DmNrZGTUWVGjacGAMJLMY2M+N4
HLPp2pOF3IQG20o2kbew5uhY6ZtpQ2Dh0y8ib5EV1st9Gnb12Q4NChd694AMpzAJWvwY4Z+uRqM5
90xJYJGGgX49Kttxw8JW6yizRy8L2J+3D4Ms7zOH/OkQp3d9kBwdNYxHmOqMlZXYOMAMLMtbvhEO
K/5X6uCxRaCJxuBSK/+hrSIYh41zF9m0KPjC2kt2Aant8HyylwgEZUdztZ8SFoBduedOgFLO85uq
bkqhXJPQef7pN9jFTQrn4yjhiWtW0x4uJ/GA5lgN8oUlG6HIjPHCIc8ZTeaVq4O7ulhWgDMnZV4M
35ApnvpBOwQynO86xtYwD2QIC2oG3IJBrDa5IEva2u9nxpzLnI7e2iyQH1zy0YY7rgpG3C1Mr53Z
JjALCu6ReQCdapTlM0mmcl3T/HwtsJBsgGOxb0hYAxT1gPMkTZATw+m1LQp748btkrNCx7ThE+6p
z+r3tjd/GxbQwxVuSn8VDv1LV3WErIBjCijHfrqWgQEnAk8Lpr2UvZQHPBSAEDNELs4GwxVrK/i1
bgfeLcUgZ3T5S0MOf1P7y2jeDayyitjaZKp57VWERqMONCVku8ruBZlTFhhjZXykeIrAtCUfvLa4
aSpwlYw4EyHIjj0r2ZuN8umnB0/3OXdfmlnZtJpqw7VlJfoMiMpgPsOuJxZYHrqZllOvPHUVeLkl
dZHZ5a+HybyxzcdxMvAmTLdJ1UPXZDaI571bOVugFtua8Eoc2TsDKEDYtBtTEmkb9dYQ5hb8+abO
QCp4sCDVop/gAaFSZT3ZBCzYrnjc8fgH5Ju5YyQrmuotYltVt0TVFtyyy4ghBdnRbqfa9KZ11UOX
Ro82u9p2EC9pNtx6jYeoYN960XQtOtu9xXyKCdEZJPcOo+FjaTnDR0dnBDgBTamleeXX7rSb7fAc
pw3+ngw8ebVtAlk+jtI/5oHxiRcnzgFDQ0DDXT1slacrwBF5DBygTO9Gt9iXtIANi4jA3smjpiV8
6foRYcqnyEVZ20Tj4bHhkxbpU5zyRM0pBEDlhY3nO3C3tWA3Si0oYy6W3kp6v3FJcEiZS4tfWMC2
F/pmGmoGcB5epBz1yqPKLrITf9vU9n2sytvGnZ60VaGcIJFqr39o+iXXko0G5ovoBxHIucQz167G
7Ha8jKnvnvCE3KDqPo8ytimokQ9JK0+ZUX7mdn8hFvMh0vbdK9D0LA8qZGCnV/MMY04SEee76uvo
2Lntlciqsw0mqCD5x7RLaB2Dbr1q0vLNaqk1iaMLeLC9D6dwSPgUGmayEykPFxrbgbL5HY/XSnyU
dZ8QKGy+QbcvTicC7IAuV0CKXwtTgFdOm1859MlmgE2yVbXbbTQwi02Qj1+Oi7Q1LO3EdunDJaMB
NNUIEKnGeE+wf2d03rs/BPeNkkcdDAzXw55/B2lvPPC+dJav8hGN/W9akFoMYzochp8RkgrH7bOJ
a4vHIy7y3C7f7QwRoxQVVQicWgOWMbaEAiOEBT7ISPfaBWNacquCHGmAxaA9bkwWvTBpPszIflFG
gqOZLqsrelzynddrKh5C5OG0c68jCvA6mR7BHcIxoQ8hHAZoDVZDxh893TIaezdRlsn1pdt2cb6f
FZ1PDnItji3ubIM+02+Rn/4rNM1KOr0FQWAuAGVkOA9oDTiEk4dNajpIT+8Aj/FGGLETUOqxigax
/a+MLQMpTBskWpv/5kX1R1EikVQrJ9cBRp3MD/THdczTQmXWVSzm9//2AyoXMkv66t/Np/ufohz+
1f/61z/01/HU/4v0aEM3bUKVpukyAf7N/6r4FWsxwFrOEqnkSf6P8dSBJEZ0wcM4a3uU0f0pcGlb
wMqUo6RlMqT+RwZYy12+1D87YBlOXZaPDKZ8C8JlyfnnZSEtcAHmtJF1O5xc0yt3gzm/eyleCTts
QShw464ArBQ9ofUMr3Z+7JP2t2z12llwFIlzsdLyFDAErauZ/Hbh1OSfNIiQXE1ghzG9H4a8graB
qQ+OZ35t2/S+pM37IBSk106OrNcy8wQLOCCoPX01NkibWZtAonvW6EFP5bVjxXtVdxcsj68APBk4
6aSAcdSebDmkR8us7twB0o0/ZNvYiatNg3eX/hv+xiQwjkkosTx21K0CZTmw7ijWkgYetxsvICi5
KqpDjHhW2c2TaSUuBdj4Z2IbW6QZAMQyUu9MwQ4qu6YbqB7IarKe+i0pP0ojtjKOj9ttIr1DBh7L
QnjT9PkNDHpvtTRnS+a7VQKNdSO0/9wiMe0dO7pQOwFBq3I/cbwTYaAt3mtIadb9JpttQpiOeOr6
ZlfT12kXiz9HOZ/F9GBgcyDk9kkHABAEvIpsw5onoUuWDLyMa9mHC72QDlVcVlcsMu/wDT/MMriw
jgrXs289U60LKHJizdm1H8Oon2EVbhxTHMbGfCh9YNRyqj5Fb35hbcWX+RTTAJEbyWsW4kCVVrOO
Zv+SBmgP4djYx8TA6UB6nIKQFFNL11U9FQpjjw8JWPkk0zdPYlg0Z/FFJLQocPBhGcIR0nVcTIZb
Z3bex9B/zsvwyyiKnQYqnHzpaL7vIVlEffeZoENunDD1jl3UbLskkTuhsUQsWQ/4babQd/hYybN1
sto7I2ItU5sgcFGJvZdsghLg25QVKS5NfhZEnWAtaNYVLXeDjZFFlyEtii0kB05JA1cYwi1UYzxs
MEz4Fwzq1xgwNmvgSVF5RWfknSnAzIXTw+SOBwquflTdH7Vb8DOEHxHTf9Qdddc+lvVzH4JYxa+h
yoFT27i2Sn3I4Yf7GedHGe20ijk6sHya3rac3wYzAv39YBvfGGZ2qLF46fTVpLtPFhBQAM8lx3BR
5fcD5A7S9+vUWzwhzaFEdBkKWOnNdwjLZq5578P59CnZJd26zmr2/Km5n9xnM0SQSfOdj7w89UhO
7I8SPrU1oVpG12SmqE15fHwc0Hx0lGlr5dHcHYGZs7ERWmAHrex9QlCpu7ccWzzjzQb2zFdWipSm
SiaiesJITDhuKeNBx81KKJ5Mqt5GdHA4M0ttcccKkqPme1xXD2qqs13elPGhnSnMA9r2EDKubYTj
3RgWVT8axtRkETHtwczQ/GG5b6VXA9lkwRFvta5O9qwpHhyR1NqdZ/XHtE+2ZU5phkVnjR/dhOPH
XPNdUAh7J1wYwmxcSloqtLnveuBisg3vJ/4dso/2cRs/DjCurPBnxg2RyCsfnJMtbh3/FKV4qebi
thhZLtVrjL6rTr72/luAvu4UOL8GQN7p/KrjqwGfYTM/daJfDy33FdRIWXhg2AGUgIDFd7h2pxac
Yf4Kw3EtOqSwiKByBL00ksOeKqanjnet0S0tN6jh1p70HDCR6ZArNHGM/YWTkvp1kTL1JuJO4PU/
sTG+kY6Zcu+H4M9NOgy7KIO4pLZmvrNzmOrJS2i+hr2Jjp8fAUmc4OxBj2putHuenHgbu/m51RCw
Mem3ztFcKC21fzd23q6O79OQAGZNoRhvk3japkP7yPoBGBKRJMPH0E39ns/yllUP7R28OZAVYLNb
zgywzwTM61KN+NXqm4iIjz1tovFdRsx8Eyx4niFOM2+t1iNUG55FOu8KQg5cAHpWj9nGKTBN8Bc0
jSKC+IjIvCfaiIRa03mmtzjLI+iNo34xwtMf/ZqReB2pHivOwGVL2u1xxsJTW+vqOwOxkbxYTIcB
4sHoDse2n4+1YVOvclMARenY27n6Enu4srR/jIoHyzVWmfMGBA27K2D0AlddssX6SxYsfRKF/Wj1
kOaj0HpT3BL6gaQYt66pHPSNH/NN8jJSFDbmYs8d47lu3etctN8pAtfKdZq3weoAcHX5ootH1n6O
h2FRAZZ1wq5zc3vVaPxiKrsWIYMpBB16QYbJ2SliGdwQnZ+2FUsXzTfbQuzpOAgJmCyjsPUjxp5g
FLgqa2L56E7NRejoJs7zBysmRuZ37dcYep9Ni2fP6aktKmPrhs3vHZUhfF75kAT8fAKMifRGPJX0
eqwd4hM8Ox/ZdVzz/4nVYiyCfv9NiPZpaMW1aUuiL97ZZG+d62wn5PxQ5M4L49BuBBIJRRicUBtc
rLi8qf8ne+exYzmSZulXafSeCZrRqBa96Kul+/Xr7tfFhghX1Frz6edjZnVVVvXUAAXMZjC9SERm
RniIG6TZL875jsWE39LVnayZVHQpBQiWj5xBk/Pi1QVssbY+zRIGiTTBa8JL2eZnTAnLtieqabLl
A5OxjZtqPwYXNe0VLrnJu4nO+UzRlqi0MtcZV3vAI6VDeJRFcrDZ8hIVSTvACRksQc1dZSfQo5JU
fpE6fLqAyPjGOUUBhuFSGr+ylDzLqojxiTvGTrTOUz8rGoveOZJF/mhojNdNxvQeJjwvZNTP1bPI
oTupiTAkwoNSiUWw09D2oR47Z66a6d7JOYwg1hMcIIL+PrbsWz8lcIkKH+hqzNZSqwBzhXM14z/W
rFwVKqM2u5nNNyZZbrUeRmdnduJY5nDGEVlqCxnaP1qN58bhg1025CjcO62k0VPTUQGbh/a6lGbd
rEyj5ZEcqtcsrpmETGRlo294asaPsE2Yyuu3MgHNUzxWd+Wx3xv6M+KufcW+bQif1G0EviwhQSKr
1fbAK7AabTEf+mh8HKqi7NSDX2DjC8Fu1NeNcdfupdx5zBwRm6pzDkppWus0dKuAzhxbASFtl3w6
6umLju9xApnJ9uB+DB66MxmzEUVHWtH7tXiwvhrrm9s1K38g9dAJr/xj+JKUPxNXIYxNt/kU1jdv
aG1/5fwAH/rWIVDXmDUbQcTQSlkjoMFlxPNRjh8OYiL9V44Kv07hoG9DgzkEvxUWfoA3vov2m/EK
wicMNjTW+SnhD1ezldKIrcT2YJy96IEYUaveWdHOCGHGHZyX5BUy7jB7wzCx4qSMKUqWtLlIQ9Um
CY+DuQr2XYOWdpGraVETqpISaUTs2Ht587tzXW8KuB7aC4VVMlCDw8taEU3XoelHV4teFzDosrmA
/0vxWnOx27v8QenotfmRS/3Oah9HZzNBtF3FFpuPt6BeB8bNDkh38Y6RIDH3G0UwkX1BdJdQ4rIo
dQNrxent3wvv4GB9+AycZmc7EL0gnIcfc1yzOs9T4JG3gZgw3N1au2zxqeoDTs/XBIymznf5N1Nb
mmvLOPrWncYWsxOvKRdY9Uqa40Idxhq616vbacsABX8cHSRFsvWOdG96yDfqXfmnxjlgwt2KhzDY
W+9DkqzN4GhueDHmCN4uu9r4L7bKXWnpyqiWDHzsR715nKNp77FmsD803SXRWPrO2Gvu1lDkmPE/
WrQ+CYUmgTb8XbPLmR/MaTcU3WYgkrHFG62dSPASiIesE2s3E1YIn+hOleR/+CtzX3mUXh/21WlY
SxH3p93zBYDV3Pk3w/ZxWYhNR/Cb2VBzr7hf8WhDlQMYD3rWZaPJr+2eYmeFX/4aO5uSBx9dAZL6
eCSDMOL6GRd2jgJfbXkyWTYybjWq14BJhXhKxa1kHup6MT3bwvdI8bHI+M5fvHxHAmblnzCiQbLb
Icpjopj4J9UcLX/VD0+2euy1zVj8Ut5bCsqcvDgjJjKs5tZlS0xGXYhhgX8lcQOFAb+Px2zvnh33
CTioy5Rl3LsICdNzOzcRD2GxNZt4VbbrzFrPCrJxl8o9YHxt2rZ8kvrS9Unh2PJderhufU5+Cp2N
4zwoDeHDR1D8mvPbkNhlIYg0G5WdXLCl5ZzfchUyhkwYP0JOZ69oobnHJcCP9fgH4VIqv8b0l+Hu
nfYraL9ZMtj2TckXWrApuPnObfCPSX0fiF8+iEczhl0QDqRvXdPDZEZL6tt0K5CjlS5mknw9mT9Y
6/ZR/mxCy7yRoVkowtt2wkupGAyxkgoqTI/CHWMC7d5YHZMcX4PNJw0njdAFInWTM16IU2SWK/jh
e7t4jlghNnZ5GEod3ZJzVF0MMzo7xgYfkqpPZHViDqmOs+vZF/3RxywSZOXerqNlz09FsjH1r7YC
SwjrC/hMxdyVE76u2AQTPDbSkCXBcBipTpwyPglyYjErkEhFVdT0n5NWLamdeZD4Xx1LTtJtegkU
u8dSXgAD5WisY5QvYu+Ss+mP5yJ2iZFkSHitjOkSBWQADYAldyQGtV621QmW83z/vkhK5DLpMrAY
S/nbIjyGvbMZ6fEqsicRce3C5lphv+k0DbIj3ncbAuUmbPk03WeWERtdXStxzM1rWjKklVtmhpDk
cLg13R1R56mHuuNR1Ick+8i0N1ecErg7pr0msTaqrZVlH7SRfjC5jY37BNPzCpkc0vGiBDXRz6/H
HeK7jW3vkviequw9xXiAOyxzvX0QRjcz45gYsnWX15uBFjaST466AuK+K73i2MTtSbK/EEzqfNqg
wNhXYptrzr7z08MYc2gSP+h08aGnGy7eCOPkHX003AdLO8F2EP6j3V0s8z0Xr4NgpXfLFJXT0dKv
Q/rgxhvbuti8pmrjxhfDv5T1iwXMjrcgHR9iBqsF8qa1UZyABhvdPtBWxKC3PHuJuu+hUAwPRnyR
ZJ3hbksf+BcrZotyT4HvtfeedS6L91I8W9qBTpoxSbRx2vaxU96tFS8VV6nPkpCwvnZCQqJSOomT
HpdLtMCLwPsOKbgn7nDisRdMSoZ4P3Ti5itmJvYhgxlfUVShzDhbSqyAg1zM9tfIvQldblmm433e
XLKRrO5w1ed0EDVRbs+01URAR/bRj+58c2e3zpbotUXC0l25d12TLmtik3qWJzZcF685O41FWGJ+
6uTWcL8YhBjMtO3gBqEjUUDqGurvraMfhPmltfvOoe085fou5a+edt7De9TXCEH1RQ4OCk90emq7
vaWxwaT8oheMzM+sOuAJW8Ks+SwpOXFIi+Kh94pVwaCZjZAr3r2WG5yRfpW+TWZJSsYhYoLR4TIp
4q10GFbvegIxNdEj3n7xyfWsC7HnEA0RT8H9ZPOzBy3j5UeWOzQaDmERCE+RsrEuGxHG2/2TbW7s
+tCjKO29p9xLoYZy/bVP0fSis21q70l9hIRgJyunOY5Rvcna/AnddBsLHGQPCTFOurlu0xFw6pJk
z8IJ1ixInOApytYIMXLj4JbB2pCPNg7JRixKtBiyvY2mPPfaMSSXnijTAvMhEizRrHF7rahWq+RD
QfAnhCfNqlXPU8LbAgmNNJ/bJC6d9u27S+kDSm3mqxVi/4b7Lqk3KS9Fd6eKW2OB7G72avamZw9a
cPTMbpHOpTNOSXsORHkqKHTic1jvnRiYjjHsNCY5CEYWqM1nSKwI6/uGvw6/fqF3r6ed6f3kzTrV
d8hULxJp9Qibsj6GsB9c55Rlzr0kr0bVxbnUm1UmeFC77xiCo/U+hqxTH0rApGl27iaWjPprCaA/
GbZTCIIWY1v0EneQaMSbLlcSjlk0wRZhcDiES1p6Dszn2vSQnABt5+KKpf7Vpf2RcSL7cAOzu4y8
el137+jt7hhmfEQhDFhXext98BsJYeZu8GSFGgVIGn4CxOGeaBKmnzFwKM3hUjLfGhGws5v5Zbnj
X1WU0ocTBBeHFknJEsAw6FQ7mNmc35LRm9kRXELDi07voDvlfd+XP+Ho4WBIAEGl76TM7JQf3dvT
89iFOzMqCAbN+LF+sC2hcMshvGc0uejqYeY1RzvLYJBlA+LtsjUAj3XHt30drfEJrgjrxrRMUiu/
8VIbUAQgnAJQHhCzgFtgxqQtGfEBxVYrp25XftCs8oEWvaH61H1oK/hoHby2rvdUDbznWbtjQE30
Mm5FYKvvRcNVbzfQOLUMtZo1zpqo+LtWeJJdYmVqmxlv69grOrALC9lVm5IC4H+6qGPLIj4WQttM
KmF2lB9IvF52hB1Iq9jkcGsFR03XgnbvgoUjPx0eaNgmJGwqBJEFGi6dk83KiIMCSLYJ04LRUpas
QORoS2yfHDHmamCSY4DRs1MSqg1cIFG3CoZkbbnIAex2HSD7mr91+G/JtwZigLYx1rU1rUhx3SWR
XKU4bnoWfkZJ7O1fvs7m5+GsgjxKZDo/tsuISuTocTtqQXg9Gt/i7GG+BNia/zbdefCpHdPI8S8m
jru9nmgfpsKp6BY8a47u7Hw/uMffcvHHZjPm6jmL+q+S/B6tE6uqKt9VmtMlCbVK8U6MiDGClt2U
jBmZFTOSD23WKjfZCyTO0nN8QBXDE+Egv0TNSZFnaOlc7OthmTxPXOxaLdVy0N1vJq0AoPLuwyri
dmOOQ/cHBBQ2p/+dX/7wMv1b1qaXPMya+j/+fXYw/b3DydItXTd13cBJ5f4jJlIbhh7lG7uJyOu6
nV5Y0z7j2TgnZTLygRjuycfPsv3TZud/84sKVjX/+KuCs2IRirPLZEgBIfPPvioEGq3rmfyqK4aj
Cy6ulbbMFqe79fL5J1n+zzqNrB3b/T/67m7h53c2/cM+7S9f9Re5l/iNHRpzQjHvx6Rp/pUnI8Rv
gu9RrtItVllC/9M+zSLPRxm6QzqP4vvmL6oJhw7+49+V+Rs/CdYjl/xNdGL2v7RPs+Q/yL10iezT
1m2LVYEtDCVmwOmf5F4NkYjkjFnMjm0ya7ggSqMj5CTS98RllvdQih8G0PQsfHwf71G1UuH0NHgY
5iKwG1sSMHfsSejrJRBUVhrnzi4+DSd4zhGk0yLJb1OPAzQogGjCCe+CL+m3YRQXWf/WYstLxKw3
oC3BaZNSEbVZsY/1In5Iyox0cK0FP9IKig4Q7QsYiAwwspIhghk91CyYKezBV6IaqxKkWyNTSJyQ
n2EZnJu8fhyJhFnEGpqIcBg5KOFD1fEHETfHttRuLTlzutEefaLVnY6S3bTWpUjHk4UkGqLGe8Qf
M3bh++e0IqwWLjncDzOVj7kDhWCkJ7FVFmxGVgRu6UzLJGxJ1crxg8fiByAl2nW9eAVhx2CpkU9l
G0LP4g7yoEEhqgqwCNvnLqurJUyidSPKG0AifIkYnCdN7KypD/ej+CriiTi7rLvz1GiykizBriXh
HTaT+7aPt1qNFqSgrwlltfZUvkQQ8lR14dmDf9q0EzoyBylVecJwsjQT/bMR3r1pGFvBlNBKoms3
axn67pzgDRgIPdDK6bsNUk5aKoBA25ucqgm6EFI2ynVv109GJ+x1EsD91NulM2DrzlOCGEn3s0Oq
JdNlfFQR1J2uZebeD4OHs9JjDqbFzwxwNl0fMf0ymqM5DOTPY0rIXYPmxz00PuBMvz+qiYy9VKPT
T8KV7k/GKsd1gfloznl6YVyIrD+zsT75izIqDgPcay9lOGWPpz6AfQh7EstzrBP5hFU/ltNXUGQw
qcHL5INp7x2K6kwGp8rAzWTIWG6BY4RLkoC2hW9B/0jE1UohartprW8SDSVCJrJ6Hbd6S3MlHjWE
jBnqPf9i69Yvw3eQIyb5ClnyW+95uPMLoDVLxPw0kb0F+8cVy14IjV0KyaHg2d2uORQM2CLEQLjU
qdOygY8AAKUm7wrqEQcVNSZGutU4WjsZQdME3MlaB5LTFkuzUARbWs5zgrldUtQGZJ72hfXote9p
9Jwzl0sgziG3K5tmL1Arx7PDRJbA/x2odaN1TnoH2c8kYMhGqzQKj8JMjjZTHSeltLTJIdHC7tpp
dsdAHhS91jLf7DL7dWjmP1WF+suIkrd49PfxQKBt6ZLjxbpxR8L1t08QJ/dsyljJo8asmhYiVZEb
L6psv5rE3FbSk1ARkvt5+03sQ/1d99mHP2mX0SnttZi6L4UCni0QDzd1+ZSpJ0cTTNRb8m3delgS
R1sBjOTM8Bu/RrFoYx7I79O6vim9v0uH+Fnvx+sku2Lbk7i8RlBGVFBQkiI8wkWct6sOxb0yknVq
aSsTe9ZxkOh0sI5ARAIDu1ezmY/Ms4RgUQa5Rk9riANIH/AhhaHctEwrh5g5qBzUvabV5UoMQ/ve
aBoGitb5qQVpQkHX75wWZoyaDlFEpgiRAZXB9FcJW1vCrr31GQIZ0HzXyc0e2X4AxUPeT2DAfcaM
3WqxaWBYAanYXlLBkp9H4rGFC+da0T7pmGEbUn1MIgdb0bQ/ZjUGe5ulKHi6nWXDpC4znK064hFK
ag5Gw54Fnsl3Zap7v+o2mi0T/MXFxoEbukjCqZ5RQ0+QJoA4OB5SsY5Gu8ATvEzGCnyQ3qzDXgHa
l1gVjPpSUq41bgoaM9sGtobi4Yc4Uf6eNI+nYLi6E28iwyqJlIwOhA6fRwgIpUbaFE9kA85IBvVp
9AJ3y0KaqJoBg4cHisNM7+xYPjR93i9zrdoWXsY0pRPPtq9nYASyaG0W1MgsQju3IvgzZ7zvjskv
s8kOAHD9bQDLIhDa3m+Hu8morpljVWfH8yfCSJznuEavVJvscNvKJIEd4yTg+utgOW9EMhYs4ngy
cHV8OnCRSoeoHTPoQED6BJXZGBHamrzjqHDfumm6OZP5bKj4JSq6wzT5DBi1XddE2NAcG8REymjc
I4daZQa0kAryTCcFXJl539BUl0aMK9uU3roazAPcx9dB+0liztUaWtDAYaCzi14WsJNSIYCFGTcP
y48WTGc5Gj+CNONVUySvochIIekwY+Q1to1Mq9ktzqcyQoTBC3aD5nSLmvlSZDHNbmoAIkHmr+yW
Xgq2FQQ5fciXACxfRnIJFgS/vMRU+NKkndFxadObDst0sDZ5PeuuR1a/dY6FgxH6OM5EWqt6Gwr7
zhnImLKGvW56c4THsvH1Wdr5GvjTY5AVZ5q9dTmWX1k4Hcpa7nozesepxJbGLGGFQwR34STOWwYU
zdCtF06KWlN2ELi4shvlHb0siTZ8z0eXxA+CSxS/NHkEMyF4VBcLesuyDssvFzniigz3DbUwQlJ7
G+rpdQwUue24TsYID1gD+VXm26Ftj1MWnGOrWYMrWmsN692iylG6SGSEEBeW+GI4NlqWynmglhkc
pjgq72BlrCON1igg54+vZik0bn2HNQEb90g5R7dXZ78f9+SKLKNcvpW9y0/sIgiFQ5s3yIXTwfVY
WgVvJCyvq7pgcpFCnk7M+maRyqPpGTH2Bni8zGxu0JywfnroYSc2UDROOcqM7uYZ5o5sT9bJPuvl
JnliUrXPpfVd4uglNLtAd/ylWqCVriA9GMHeomUFj+fs2LKsjcPhLkFcKuNmJSVWedY63ehfwDb0
a2XnNrSWtHhWpJ3GovlJ3ESj7aTpt8PV5MCOihmKMnirO4KHvEavHuNa1kRCOHwAnY3YmDoLtSix
K0xk8szGWE2iffvtA7tMyxK/y5Cdcq2DjO6wL+O02ImxerGbkQocT8b/7UyG/7fgl1Cp5kTQf+5N
uX1X/+BNIeTvjy/6a69CHaIEciopOGpmb8hfAkb132gdBOwQHSSIi/Dub9o/kwZHkn9AXS1JLtb/
rlfRTUM3HQsu4O/4y3+FE0KM6N/3s7/3KoZC9CcV6Q38hH/fq5RF1wqRauAmNTZCQVF/Q3e+CWBB
Bn3CJk/7V6T9b4mdHZn23DNfY6jqmmunjd56QRZLHOxUgiMr8IhUKDhmqnqEQYbObkfSN7hInnxQ
gBU4CIzxep5WyI94QzrmXEihMXIyw/D0IVwPzBubNHzF3nO1pH0RlXccQmCRUfAp6TEWLdLCkHtg
CLVbUNYsw8d25Q3iwUOno5vQC4S9MDWSiEbTsFZND4CvlvrrELjFWg/0i0ILwwjV/CoLCdwIi6Bo
qi8iku3XJph+mLgB/o6sp2CI3hHo4kJOzb3EyrYVccoIKyC7B231LhtcVMe8ftP8HibzGwnrqXps
5rfU5XUdeW2zwf9UvMbQd2l4eK+dtv8x5ljjtno2f3/1zfkU6DkObIJdDY6HNKtXrIioF4Y7OaCb
5hjp+LAEU7gZi77IA/KZIv3LrCLG0xxBBUcRWLY9GuGnYT6jsPvuZWzvCH28ufMpZs/nWZLp23A+
4aqov5W9ieBlPv3gSGxSjsNxPhfr+YQE3bvOVfTGHxGH/XyKjj0U6Ibt5JhCI+agFVG0DDh4TUOe
tdpj5lqC7ySRWjGS56AeIyLIaBDXeGjXCUd5hcWCZlQtIw55XYEGsTn2NQLbFuV8E0wTfsXIr5Hn
A8Tnshi5NAYPf8p8i1iIEZhewsdQbxHXTJZbW49rx6h7Ir64hxouJHu+mfJJXvA3IQzizioQ5/Rc
YgOXmTbfai3Xm8U1B2pw5c733jDfgMhOMVyDREwPTLjH+Z7M5htTFel7xRVqT6hSuVKhQhKhUZ5D
rtoMJ3DL1etxBQuuYr/u9y5Xc5K4d5KrOvTwPjhc3rXFXTvf5nk6cq9zwZcSQf584xvz3R8zFswo
BkhPLBe87y9OxSY5CQyTIoDwpZAiAhtAxv031xUUGONcaVDT7TJKDz+gBskpRoq5KiGSj+2yqKlU
KFmGCeKgQRGDm4e6wEZ+TnEzgU2l2HFKthr9XP8MFEKFkR1LZnnENfqrZMYgNL55DluUJA6BgGU4
3llErFHNVc9Kyx/9UR10q3sobb/aFE15JWswXqN83rh+xFXXx5cGWIMrvexU4POioaDorVzpr4As
wg3K16Lr66WbiR+7Zd0m0IXUMSytmn1JE53bRtxUKLm/YhIexpcu9S1U6+Ix7i3xoJJgFxBVEGh4
DgqnxUreg84rVbPWHWh1SYAPHt89APgALqGJ6QoMx82vww9eo8cgxykdivIRyiVRqWI4eHlW7Ucm
zisPm4wFys8Nm10Qv8TqhXH4SBYKW1JiYzZ1o92MvPI3EiAGbb1AO1JEjzymu171p2bQTl7iPjgD
QFt/Mu+tOWk9GQfUTzYqF8M/Z7p5BwQwWXSx9WhF4lIASqBVeSC5Y+8WyCnQ3r2Dv+O5jw0PgBiN
CCCOLkAt47gWD2oGCj0xwLIohfRZlT0ZVKGj7hOvO2uGWYzE6pnI5PKCyCfw6YliWcew+JzO/Frz
d5RtwnzthTB1kLW/o26HmXobg+QzU+09AIcbmfm0Spt66wLKDawMzUNKmA4SYXprv7efdCP/NnQY
94Vkdw5ytwa9m/JpasimOlWjIRy+RqRVNajewQuPZovfS1QkXLrTnTWlDL2g+0599eFoxU6ExKyM
/fgVegAhLP/ONDWmVxFC6LrC1k21ppCLtFp3wIrIazth5vbz4+gY5wAx9nr0O5ZFvbMfKnUwi5q3
OkWUU6Dk0pzws6W30GyXAycQt2moD2w8F71hfVia9qvJ/GmNQ/GlIctiZQeCEjE8TjryNLOXcFIs
Ml5dBj24PzgF/OySGERkO2PISUbwW0G07zKNVLryILrzcA1on3qIB1AfPuPmJyxJQXHNES4NUm3d
ieGSh7WPlMuqc4mAIbwlyuPm0qG9SA035DejvYOuUVe7DN55I5UHtKXJy8fJmj4G9KFrjHbw7YX3
7KUeAstB+3L76i2rup9oGs7pNN8saBrrsb6fGEqEzIu04VAQzdDFc9CqHfCbj5JzMFEbYmD6pY3O
irHZNbNnXc7QnkqXoKFZQh3E+VqV7n0h5KnTIcLK4TQWhK6g/dPobksgWEtIme+lSVod7kbk7u6y
qHRCOueWLnoupHGKvOwrQvM8xvF9SQIsSHfzmRuVE1Ad61heYyJHPX6NRRKjGVZFH+5oTbm6EHm4
CbyO2NTPHlEjWwFwcJHUyl+b9bjSdHIeBEqbgEe0nbZsnejMRyChCqL8YipZi0itvBckNv8wzhiY
LJhyB1+w5SgtvqnFHcztRMzaQwD4tpMeRjhtqfN34KBrWUSNj6oyfobNtQTytCx7jyeYEin1fx/Y
TAgQq9Ba53l658z4X+hqu6EkAsrw/b0xVih7p31paVj8DV4519uODalQWnHpoY1uLHb1pgOQ05uD
laQZPk5Q9/Gnb5shwnMU7uISPaSNggJaCzPEwDv26E38kQiGbEQ93lpnWLKsEztGIppx8UuAlYZt
io0W0fIZlCAQR0hyYwRiOY3aaviLOBU6BKGTma7+pxVg5WNbLHv+eSuwT4vv6r9x8P/4qj96AYfl
BIQcXQhqesOwZzP6H72A/RsrC4dcNQvTOaBGE8PR34iBQun4fFhzAPXDLfe3vQUOdhzetAkKUr6h
K/tf6QWU/O82IEmDopQFDh9kkzt//5/3FqHTF6UBhIUTxacN1XZ4gVqwFM3PYCLD6tuRNW5wMSzs
vTWMGE9vrirRiKYyGGppN78dqRk2VuGsCjg3iOwSHycm4bZbRIFY4CTCYiTgMV67hV0xiXBT1BSI
oKiOvO65UqRGYn/fiYQ6OQ09eFFULs5wFyIMyXWx1ltK7WR6sCrGMGimQo9ANiwMQUdyGyuBVqe+
8qpl1eGURFIZTgOzn2BZwdCaAJIJrcQww6YaVKtQtBQmkvzopwmBJZNtzWIVrbSWIR0QIZ2OLly8
JLCkZNK/lz7xXiKqYM9F5Kz1DRM6s8MaVE58HPhDA9KUHM/47JibCCbmVYNijxR5jCMfbo4MxZI1
sr74q8fk4DSzv7fakEW+YWKwybDjlrJem3Ja0v5tLJLazCTeeJxjXasD/xrWmMFwELJwiTi+GtjJ
Y7EmuJTW3tg3ppDnnHPwGlrBubeTTY01eTUZ7mfV2Q8DYWpAqhLjWlJ2q8zCaDuuLablaRm8Buyi
TVQoXYykNkAB2lZApOwWI4sH9qVBfKAjFach3RX2sG6htYV28pCxWsDkescu6V2iCimddh/gs+GM
QShZospIR7HrO5bdTbsNRrz5hb9jvrWJXJxXxBARFpAtphHSe5+EoFuRCw0YJnIYSEdNK+na7BkD
cDYBrlLPSUBTyAUsnPN7WpvS3rBZa9o7DZOZfC4qDNwLi1VOSdxVVOrrdqBVERV2iwYLMFawHUDa
cycpPAIuXpO5n20vGTd5AHAADsYwAlYK/UHo8ldp+eOylNGvRBnHqULOWfVsfXolro0jrW2m5/bF
cNurWeTpqWt4prVaN5ZTmr17YzzuMxmuIg+ObixxbqjIh8DVk1Vbv3agsvQOh4B9qo0OOGKDnENm
PJwAdXT47Bl4rFq/S1lSoM3Loq1pcqnlVb/zGutdS+wv20ufwZTQAqlHs03fQpDueVDOg2z5rQ/t
0kr1d0WM8Doymp+U8FJJ/c4VuAPLxrBMoemK03qh5S6bj/G5cCKNSGrCX2Yypt/CyDRnWmZjxPbC
kv4nGTyQNKHw7QrgmsFM2YRTeecVFkhzQYU/jDTwI1BOOPC8HmA6xczr9E3InWIsriEoTyn9t2Rm
e5Zd8wh39NroxPt44D8FGFAx80AjwKCtA1Wnn1mhwUwNJeL9V2cC1iWu/Gi7sb2eBQ3NyN6r7CEe
Ah9NCEynKy0eSH7ZG4PYdh74SlCMz65pHXWM/z4g07jJT3ETXicApyagU38mnuL998gOPNZojRBJ
zBKe/L2TE71ZHZ3s0HXQPpgrS1mP9Qx1qedYJL0lfchKEYCNBXTuGP6Zy5Zr30j12Bm01hLGpD6T
yOq5FjXbo1WGh9QOr4avLo6D9rxpXvrK/emQ9eu4QxCP+a/FkNHtaaCtrFY/tNVsMAGSkRioeQZ1
pogMEcglciXieWLSjOjXpkNCOAPetmCr4yVcwO54D/QIVbZlnNm9PtMZbJBco2zT8o2eIPwq2OkQ
FswTAI6kM7a6PdPo7PhaG0xc4+hFV6hSZOJjhGEMAhHkEV/KW1thIDJTPA1TE99CszoMqTXCjCvf
rCr8aV0kS+wwDpkTPpZM3Wsc0GyDG9hno/VLRtNl6NNtMqDoFzXNwwQIiCkOiq+OIChXD1lJJ917
7hTaES7eAnbsR9hvgmE0doNhHsMSShJJE4vRqvYdio+lJqylJ5ynOb2hi+Q2i5JDodt7TaMdcElW
5705W73xIlhS7ZvWutORktoIy4jfWE1wONwEt34M7Duoye4Q14kloFZ52BownjgJW2699+/LLu/P
/99XSUL/nebDDPGfl0n/WX/mSfhvl1nl8Xd45b998V8mp8ZvbAEdgb6HGocg2L+6poXxGxWUDdRH
AfuRts1Q87+qJeM3oHFUQgxPFX7reZ75XyoP+RsQMoKGbL5G4py2/pVqyVCz0ufP+iOgPpjDXdQm
pjCVrijm/lwtSb9LOr/mZqx97CMkoUZLdGJYoiaju9fSwMXn5199S3sWg0nWaWWcJze9RhkLdk+v
UDrG35Pszc2Utx2hfMajzLjTYJdu67I+Z516HoqpBP3YkV1AGmfg0DEO5niZOf9EYPKghz85KwOW
bd6GZJtflFTjxgzcla2TpJ1xPVV+Xu8iGV00VCgRwEs/geo56O+9sq6gMxi9KpPgShF/6G217Crr
adTM9y6kNhr9kvV9O3GdGoGzHYYKcWtIu28CKMQBqt2HmfcAp3U3ttDbhoJVTmmdzSg55qOFZqwr
z6ZhsnnXjHMy2dYOBTr4AWaFDGnqcIV10bOWDeqJOFVbFB2PJH0lKIs7hmCGQ9frNKdBZFdZBv6T
cpA5W1N0tb0Q8HPmqB2a7Xt2ov2O0SNxgB7WnyEfV2lP+aqPuovgcIy2egBJlE8b04Wvh8CeOQmx
/CNmQDsyTs6hl9lxtL0XB5E9RStjyO5Sut1Ssi3tK4+Z2AQcjvIMJ4THXGkOF0pVstcl7VpQApmc
9cAY8aZkdm9UEAMT2b7lxsilKPRPrHuIQ8rho0zwZLk2lGOM4ZDdyUfnS69ppr+NRfEIT4a0QR+H
Zqe6nvQK+mIAHYveye6cDCu1j3G5r8yj1Y9n2SNG7YxecOizHlvi2sswgXh7J+geKiXkqlal80Ap
gQe11AmpST7CePiKLLRBZRCQ5+c68lROmXEC4R3tlGBc67bQ3kglOhda9T6QCpPBs2zD5EQSSwQX
FKENeZIUx6TFaj6zKeF89e1dYPHvocND51gJKWuToR2CbLirtOa+nsZ13vnfWaN5+yYFDchl+5SS
DLdQKYjGluahm4yNPXWPeRQyS478OZvEv/tf7J3JcuRYdm1/RVZjIQwX3QUGmnjf0Z2ks5/A2KLv
24uv10JWliqVJclMesN6g4hMyzQGPZxw4J599l67awZc/uJtropxXEUGMRjB8hg3aZCd4dvQqGrv
xy7ZBiiNRkivAZkxQNrUkCZXQ46nwQR/FMyqSacBj/XqpcO/RI6xHo1gz1PzMS3DT8ciwmBwDpUF
6JMiTC6Ir0eLct0k6++nJNvDm2Jqh3M56QPkvvHNjLlCp3qjcbSxiYFCkCleU4oiGShiJhevXpW6
fcnI1qimWc1Qxc432gUUXwb8QnxZOa3wdYqmk94NQYGbo5RqqZX1itzUnhaHk4FPCdfvKYiaW8ET
lgEJUdIb7sJRojKqY61zINJKG/puGYElJiVfZZwBvbLAn5oS8FDeLpn3FsKF2uUnoBqkT4FBFMUJ
eGT2ymHNXxjH1peXyzMdM2ucYjyMAf3x4ZcXB8RAOTpi49jmoWfZ400YfZ02IRbs27f2zPi0uUgW
1sSBRROutoYQzbYYpwfLG/qnAW5TKQrbDz1p68H28wY+ExAFITIlYIZcAIKxdTRS/ZajJ+pz172q
ZvigP6fFQU8enRTQLQ4WYleauFh8Wqg0Gh97w7T3Wu3dDjbL5tiV6ZIyEPeF23/NR9U5V1Z5Ruil
QjDIHmg4hFTkO+Ya/wHl0e4hmU82UxhCvtWYvVqc0UvlkHTrQV0dJBgs1FJOmY7zagwdI5N4i3Ac
Hv/pTwBYh2x33nH+9weA2/f+zyrJ71/z1+c+tBTboCnQAJln6YZpIUP8VSVxUUmkxFVpuI7gN8Ej
+W/PffuXiXuTvCxtC1S5/OdmBTays+sU7YVVJ0eC/0VdIPyvf+wLBAtoCs+1ZgKLlPP//4NMQjUM
tXwjY1qTDdioKVrvo7Bgg9TaM02YlB1QPsX+h/M/Lc1ZufKr+KvNS+IJIr0ZJy1d2gplk6roq1lS
puLwvGorEAsCPsJuZH8DXQs4QDZ0V8ss2lXiAkDpO0+9JBY7JTV2+xzompa23H/oVEXjBseU029G
Ws/plhFFzVvtmtjkgcx7JzAOKdCPQ136FOHUwlpLt70TfsxqtkDCrAOTeQA122wFv0nroenczzju
rqx47vMcMUZ0Goj5AtyrhfXeI3SRWd2mgRu1bP08Phsty8isLLZRTpYXJDOx8OE4ZeHrqNz7wCpX
Uy83Vlg+cxM/6na0byzvGuiARid1Y+NUMlr/NNdc6X4B9J0tBzeBR8P25t5dll06YbM69WnWbZks
Cs0uV1XNoix0etYjibqzRuu9gAK68WHNNulNw8Nk2bJ0XUXsnEXAj4iSYraQoRsrarVxolHgwfjW
5cvOVqs0znbxAMLKQYTizc38H0NzdpnAjeFUr4UV3HeF+5HV6bKLGEWj8s6FgD2M5ivX301SUKve
iVMUAWkq59QcBkIEi8FTOxGGM3rG3XvDq9Tqb89/aauGJphiZfflm8tbRwH5UrPyLUwOMrPkzkm/
hKdYoSl4HXoI0cIAAF9tozElduUuNGvYtUl6wBO8LbAnUY21gmLLGplwTGtGVyFH6i9C31w6laLW
qMypf5iMcu2KCdSp4Gko6EXYZC3dzEa0K+yAh7jdDq9Jp/AltaZF7xqLe1bjt3weP9LePKaZWGFS
/lRei3tR+Ds1A7/isbmA7KMuOm9SxcHT2soCcrmis7iGCulpxqps3n3SUR2nTJgGaN7JZtD0e5kV
lEwNW6pzj4MbvPZl/xHj+YP1eSzcrFgXLZshGYkrrIKAY5y5Vp13akIavoZiY+sNb2GI9y9aykD9
oC4uh9F2cHQaGL7aHdhl9lUl8PGQZNLPZOJODDub5r1SnRviSMYkH51hcCChlA80N+F/nH2ucO3K
avwO0/o7GOxdXRGFzoGVqfRSxaO5N0YWsVSXD0zrgSSKnl5Izb2Cg3mUEjmwpBtDG9emKJ5bycnJ
H640CwHACLfgLXcCF+NKTYLoq4Pm53FcS6HNZb680XvasCwBYylAEvRwM5CK9NcjUcIiQkmbXYuI
PthdY//WC/uvrMCt67Hrw2RwB2CfMyalBaVRHZIpuDQ6fj3QG1UYryM933XkM0yCV1Zorp2+WLcZ
2cNA3ulzgMctiZgbKjrW0rxF05iWQe69a5jSqsk6AKHfcA9aYiwtguAQmhMtgNSfttO+GMrdVDiH
ppErl9SXDvRzQXD0aGVQjgIWUrI44zZvSY0RCkf0PA6mRewb8HlXg3VLnu2suws6uZK1d5SVeDZ8
Pv61fE4j9aoGUkAgBuHbDEuQGdCKolnA3LSp2LYwozJZPeFrOmaJdoGiuSnYnI+6eogm4ArUEKxK
oda1lR6jvnvR0/GicuCWjhsdtCi6oldg5C6T3SD1G54IJ4aqahk41VMSkaLBYGpuqLdGE5/sB0Dq
K7ehvq0WPgQ8BD042tzckRRSCw4B/rUmU9ciDPIbMUtVXsqeiXZOon7mcgyqY8Smb1GW1Qcshq/I
1cgTIkdnnfiQZL6ZbJ5ygAGA6c5AmK8jIuYiyLqFk0aXGlCQh86hueLFHDnDsosnkUuQGffiHRYH
XgQNbvwzaPCOu0q7sS250oVG28JAuitb42tZWaD3NYXLr1MbFH/gB+bWdSVsSyptGrB07TQGiOUT
KL52SdRm5Svd30xqxMbtb0dpHBqzQJcuVmEWUr7nAmHOcQtLZQ7LQSXt1i7hMiUSxqdnPnmhizCb
mF+kgOczY9utNDN9/a0kb9CxEo7BNoXh4mA2WbSWfh9P3XQKTSQi15+YGlJy7emGG8WMgakvGmdv
gxNvA0UzzdjQa97NRHLv3oEAnbEDiN0JyYexDWdQaiRYN/K148GNcaO7XPQbkTVLljEbaJlrCeDT
o2NMt5mPKb1em6SruDMuJ4FdCMPRciJGD8lsDt6tEp0zq2Px4xoPhvRvhgF/YsimLQ4QxyP9kxVm
tDKb4kNTwWNgoviXhciPUqRYJgz4BGkMsY/uipG7xEifqV7dhqkzbaOg33QRNr4REywovxNrlYwB
NdtkAyYGuhzTpVGWDQwHdafq6SWS8rNU/kUDe7PKoFcEjQJjEhi3kbDGfZvTvU2Tyc6vU2MRJ9o1
CEh8VolxMSu8REZl1TvGKbLGeryTpPdVi3bQpcY3EqO2CunW4WZAxrTGomLEuzzTwjMtLE+qrm4a
numLKsXqmswZrME8tyRaCVIc8yY41pX9IXF8G5XHK4r5briCAWT3l3REFE88nlHuLX0ZO23MiyXc
0bWfB7vQ8E5SQuZ3AZB6NFSUecjuYBLMAcMF9uaTDACIOfEdNMpy4VfOMnMMfTEa2mMcA0kQ+iVL
maIDlsqQjcJxi4GHWyvXapjeZZOxpweLSx9vi/gxGUESdjnPXYaoQVLlJkmMh9iX91kCHKXMLtyT
KBlIo23Uj/vO5OiVdNZd1EYzXoqPU55eK1j7S4FtKC1pgkwn8e7R1QSVNV7W1rQrrBGmDMltbn2k
j455QejaZ2aJH2LxmqlzDV2TURq+XLUsyplUNG0Rtt4Kb3gUVnbpsxUKeIJkbvR0IGGjf41a7zU0
+hfp+J9lSgNXK/dcqovOexwddFCrAhM8LEY6jJEobgOvYvcPZbLyjirB2abpoFgBZi5Qexk6cRZU
NNxKUtsF12LpeV+VJq40EGyz1PhKAXmKDt0ZM+NNFhswV0rMRuKupmIan92PNzXlinUAJnaY+uk4
uVBpKwG/wnny47RfOxWLOEGnrGuDZwpZAjbMoLsxYjXYK+yDNpe7tdFn2xYrrTdtsh5lUT8Y/ZRi
hyOolNjeU9ybZK8JaAYDjdnYmeaAjbsVVBWvSH/grZUY2jGgPYy6HW7dktx5VLO8SM3k/FshdKLL
q+lmEZbDGWWCoGAFis4Y/jh2EwKXFqzQSnqP+eQ82NwvV1Zvzf0k9KiE9kQ8QhnDYgLvQRnxiinm
qOcRNjiL1iiYnudMo9KRM9dUCog1rbNwg1yf9fIvSRQ7xpkWNFDZ6ARoAZBUd70VE5Vo6T8t/J5t
wjg/Ho3uYJYlEerxsbS7tzR39qGet6t2cqu1gkTXF9ol0SC0jEV9Mo3xky3sx+CWdFc3E6ntPjkP
DTiHLqwfJPIWOVp9ZZI8JwzxXpfadtC7R91orXlIhyaEe2sDuXpVVPEm8JnfU6X9UOnMzbLG2YfH
HluRsap1+8a261v6da0NkmgHMg7YD2xEwBTDW1j333GgnlLN3xjkRtYQTOCWQJ5c6AmlLyKHmm85
BvED4AJTn13rLOHeEcSnLGiP3ZBdfRcFy8JXGgrniCSPdaoF1Og2ZGYr/TOPyp2KeyBjKeCPBFfm
sjZ17kGz5hDS9S1m9abqboZCPgRacuc41W5sbeqUXIoqKoN3JLgkU3I02vZMGhd2h+luh7S7uAO+
FC+KDkJX0PAEyxSjPtt40pepJxnd+gv9O5SblD99Fe4KI98VhQh3mh4RxvdEva2gLUcdyl6s4aQL
a2EvKaPCIqZx8oCvg7gKSlvnIjXcRyHUqZ7gBoysEynfQr2JtFNWoUmwgX8NZQ1PAGHZAYw21vUu
tZFQOmtiGSzhtaXN1qeUlPQ5KQw/fyrpo6xGqGEGHOHaA26bACVGBvzqqmSrONvPr2XVtMODKBJE
6OmdoPMnMyygorrS9pZvUvg1nMiM34eWvoEfz6VaOJt4xDHeRPd2YO1VP5vJlbHPVN0RcwMhafJj
UNPKMKqf0s2IefNBTiSr7W48ZkDRg7m9RePY1iazD46H6BAmN+BD7w1Z3Whzr4uyS6jnyYb8U0VI
qgdn3jfcq9tna8hvzByrF/DQzzHASaym4IkYCjMKnV+lNp0UHBynxgHEChu8SYdSZVrBti+bk+Qe
y+1BHLM+e/DmMxHyMmsogJGOW8Jg9BdxncMn72s+AeKW0x0TvEerkd6ZYIIja5uk3bqx46MZu4R8
7eTGAEUOJo5SlVLcCALii2S09iDJUNVF/cFtiVC4mWv7zE0+OK5su4lhw60KzM5GG2+NaDAWRp88
Ox4H6g4oe9em72ZDCXTKoq8HdqE3Gl4hXvpY+muFXXnht7BKOhWHyMHGuzP6O0Pk7z7sg8IjWGKP
7kZX9O10k4AUYO6dpKKvpp9JOT2Xjx+zLYsIByzMQV1iPZ5wKfnPFI2faYYJdu4wR9HigftGpOS5
NUMfGRF+se43RIxYEYahD49AVdgpTeO9b5unepr8dWqGX5K/uaiSBzlV2HlNPuD/qqzOsnonYGWZ
4tSsG5ZwalcFzeVfEwpjzNrmfyVNd59OGX1c1M+u/6Al3f5jKvy/yGcLmLp0QbAaooHzT1uZrLcC
35ogdcQWMrteDdRp02MUh0j3WffXNPg/d+bBnTMBf3jTV+/t+7+gzmOROL9n3//2l9P7v1zL7+nP
It7vX/f78k7/pUuBZcn7LaPv/j2i7f3CX8QOjjAEIWnqU5H3/ibiWb8si8C0pxPnt9gH8jL+tryz
fiEF4osy/i/Luz9LeLO06Ol8F89gcccL/VNCO4gHLWocHBPEZ+RCEjNlFozv7FLfBkP8yu2pIyFp
v9g+zAjixhD/SHuauADGmIEL2S9vB4QQpGJSz1vTjfbZ2K7+8K7+F5ey7c7hiz+uGH97mVLw+pDv
MKD96WJmb19oMo7EwrW4H8zjmFZhUnI0mKPUd6jRz1Y04WTbKXG9Z823TzFu33XWDacqLcHOC+qj
ipyILZu8ZmxdqMHZjWGrXTiAvegTa9mAaYbuTIpSmxWEyn3wggEangfxiK0AruCqt88s4rSjMWXa
xgkoyympndB8GDyp5a0rMTw2RK3AqEL5nLyA9veBdLhvEsAsO0VwwXDJ4qbDUh/B0WUUZW56Efx4
hN3XCDJUH2DjXDql5KHpO+lm8LA85D22HV9NrOCqrqPzNH6N6NqZ5qWcQCxLDf1gxvFKA22WKW0G
ZM68zjx9xHeZB8mTZr25ideTPHA+TIiI7HHVsuECY9qt7oiV+5tgchHGimnfGJiFZdcQ1J05fWGw
rcyo3ThWcEcq5er5zcLs6c9SnXEc4vhTltPb2HlMAeF3ZtezmT7MmP29RzOMn1tf/wjG4tXH/QYu
WnK+bgJnFbUmNFjtHRvpfeJkxJ81LFjZjP7qS+W+R2wmcF8xsWrMxMsyjKg+8mNKuth7rFSXvoZx
cirqaZ2J6aUjeBtpGpY1l3jtmNfYsAs5LHNUv9hmqGMMA8DBg3XRqurQ69Xa6k2KZvWXtEXKcGvR
Lv0wfW9iVpFVi/CV1+7aJC8BDlPbJAW6SJslcEYKZgFgaaLHx+N6t0YnzqSwDzpUlWcPZCwaZ7qX
I98z5Q1z4+TFaXJ3qTL52krA1tSeEVZAptXVzGQDbDRyQUQ5ALnmPZbqaTCDD38wzn1UHidb+mDJ
5LmygzMm8kvZdc9V4fyEo7nxGYKXFohoNy6eGQOIV86CQpLL1WSVxTp5hNl8ChymUg/I95xCWkSB
DTBxJoAXnZvT+4JmPNPBCeBCzYEXruvlnZgJ4qmBlCKd4qnUExDIYMaTpsbMDne8nwnkxcwiN2cq
eQWenHD5ZzXzyguQ24d8Zph3M80cV9ObAG9OJvzkUVcL6nXejEdZvDO8FqNa5rfwlQkpUk8Pi3Om
pod6dqAY5daeceoIpj14dSNO9ym4ddT3pQl+3YlIjYBjd2Yu+xQPbxOg9mL0uMJ6+wQ4YQT0hvCH
9/TFDBUfRcWbvmfpf1+Tg/FNPjzKvROWscFIcO8P9MB4pNOrDsx5RVxKVK9jrP9E+ggkWF9L0W40
KygXqc5w65bQ4eX7MDor0DBrZfTLAval1dN8AXllsOd8/uhs+9CG9KyvCJI/BZk497zlfYVgN7LQ
G6dDHaNTI3F+GyFWQK7GpQdrMbLTGu/Oi1G1j00IlUvv38Ks3fitdRIdU0PdBcRaZk/iaO681ni2
7XKRM2lO0tvMHmjHJA490t1Wjt63TS00i/nynOrhbmKSaSPj3bVh7wK9aTZpELHfrpZm+BwOUwOJ
Jz9Y0G34WB3MsTkq8hyem505sEEsJwvHUkW/KaSEzKVvwfFtHb04m1JbO5JZu+vsfVq9yB7Krpa/
D6b2ZfMipgAz5SCMV4PPFDc8b7hoYBmHkhPzEBOwBe2Ymi9+8QbwY6GTOM+RNtrvgBPupL97XX7L
rwfP0nYaSRhgrhrsr/rKsuk0BeaLwZk+73usCJRLxOl020LDsyuOXB3k5cYkaUPEyGAdIaxySxwI
3R0/Bwc5iNrsYJGJWZ+krUvpWr6s1cxu0tBmQRDyEde+Q3518bhHpd7qU7W22Rp09L4Yjb0U9Zvp
dOvWFKCuOmb0flmSLVLguiceI7MFNPG+rB4xryMdC/2v+8r4j6pPlpEqjkWEIM2raUj+tPMlFs75
3gZXmIvijd7vIo7JaFvS1An2/SnzCDj71ARjmO116GR2v28tY6nr3s6zOyAUr5YNlbWT/iZMwkeD
WREZfitHteNuAAd/lBt+AQv1XiYohpanyANwCeA7GxHW0MkMaxFGYCCMIj+0/kQBYc0yRW1kFW15
mmJbc1Z0xBwJ77s8kONd0aP/Jv2e4Ppah+fYlYzMLQbfTvJoFeuSbXzZ8lbzTzfkbUd/hKoK80un
7ddauOhFNmeQ+esi2KexXi0lJpW5t5Foyt5kzzH0XPfYiLjsqecGzRKPxWNKiGw00uswGdQbiksC
wSmfJ/ehzeDg8XQX4kFz282kf1vVPIFaF9yt+7Q1zjF3ICkB5YXQDOHB2pQZJNLFtwGAE9GG5oKV
wzRFMBW+GA4T0eO3hXWEL7GkEExzKC8LzNduaO9trso6aA5DVh9yLh8SHzRaOUs3LPc5LhaSLlfu
GyuDais1N4KbRo8hESoyrBEqKJcpf/usHle6Xe+yEswi6uct+ttH1NNk4PUXv+ywMFkg3ehSrNRN
XYHB5Dw/YrIwg+RYFz2nMdwBVq/2JWwTrCpPBibgdNRuo1HsubAeTb16MMrkU7eSlWNHdx0O6rEc
zKWIzXWmzMNkQVCI2lcFbcQ1wlVt2Hun97c+YDG/QAeuir3lMUqX2Q8o7IU2WkRdnKWJE3RhdL11
m5h0YZQaMl5tcnb5n8+B/zjSzIFi2CSmOy+c50DyH/fNBl6LIO54q2zQzUCmHeM51YHmxrf/b9/n
T6dNPwMymsHbWoR8MOKK/gRHknIrhjvPH/a/fa9/5slpdgp4tv0/xsVP35+ffzI9/u2L/sP8wODD
5PqHEeiv5gfvFwlt5inkJAd7A4aGv89Nzi86oMmTACtgVYjZ4e9zk/1rxlDhjMCZyT6baet/YX5g
6vjPEwkjGS/CxIRhEBLhW/7pWhSJX6ZyzEyeu+9jDV5fv1bqVafPl4TigOsBa12mrWPlrqfYHzeO
sYk8+ar8cZ/h1o65sgK4yxaEkDQy7xsojxO5215OD8K4LxAURk7TTW0RD8Zj1fXqhnUz4c5mVVm3
ZgbOyLY2eNg2YigHFHX4QSS/M3bslbxTFE6EoGniutxyM+M2HVj41PAf9TpMBj6jAcC+IARXD8g6
utq1+9i20ybWHhPXfKYkZ+n6T9GUQXEGnzJ6lw6ysp9xwmwkVWaca0rsfqQnb1KdGEY+fdVhdzNp
Z72BKo99XwucU+8fgqziKZtuQnmT4xFU6ZmBh0FmM6uOswFQ1JQW6ic3vHhmtZzMZ1dUa5kd8R9t
nKYl57v1WNiiCd6mNH5pzmuUOCfGANlHZ80CypInO7PZpYT3VFQvO/bFKHUrPKsQLOOtXwJGkXTN
YxZRN3hJcF8xIoESjA0JmbNZ+CZ7e1N89R2cJd3dBDbJRS+EL0IBurcFbXHIeYLiuNrPT27QMasE
cGWFWQ/XdOdw41X2tm2oSMHoN+O/08w41cq/yxSyGP1mX4D4N60cWR5jqoI1taFYeJ2l6tIRNRg7
GuM8bVe4mAtbf4c/mxYICqAL+1AhQuYGBVoc+UNFObaTjucsce5oCuVS68LwUCoOFZWzcMRTksIv
q+tLXrf7aixYAvXgW5IfWnsuvd6d8noIeECMoEWyb1qrOedxrEuAso5DjeEC3ixBkLiT9xZNj7nD
D6yLFGg/KjZYrC5ycbaiat0an1lw7SnmHFX3mgTsMen7xiK4ov2JdcJnwyDuxk+iiB6z9pvYwaKq
qnkWw1Hj3k92s6mcZhmS4hPhkVATYqBeLvWCDIZNS8P00KT6KWJfImvQImGHsjzLWGCGFD3tKXUi
QoR7Eu/kfzh3AY4do2Y3ZADpVUsBWr8uXQDvrSAWqcUYWET2mbDr7Md+n5EHkqr7jlkAipysv0NL
vdltvHHY2aCzsqLZO7o4WGG/z/tmZZIBymviNUiWcT8SnBrtWcYFrwNi3B62vZNx6MWnyUGmcvxN
JOxDb87AautedY9B0J4URiR3DJ7qBhpP5Rg/0FeYTuC1+c5j5dCXGbvbUEz0pzAjDPbVSL0dZ4U7
bXDhS6Rv6AOgS+pXA8lBb9kMawl8mwCuJC3Q61p3iSr4OPzr+0GYm9F7lDgRRFK+gQxuqYQmUMwi
N4q3EzTaEUk0kfBGKbtxgkdNqouL9ZDjx6GlAtNE6Ul5TSQWtmRbBFRJ/6bRfxScl+1Y6Mm2s7UV
+2ee+EFa0fPNrmrstVVbOR+joCV1cEb8k/gzK8jAThIcKs5wtQeu3PegVPPMjq9drk330eR5C8fp
4fbVEcTOnKW28jxaL8OMapQmz+4bA8sJ7aa7NIu/O5l62yJQxjUK1Mo0CuJtdJM8E+JvN0YX4LJi
vztF/AaNG70kG69paqqdjqt+YdckhLuJFbV2bquI43D1GgAsb6e7UCdL3OQ7Xbuo/lnLaTCIALxr
m8AgdZULiMjFJg2zq4MXLWUDOBMDXFK3jurXY9Au++LR1M5j8pHI8trRaKMcTkCJtdMmd2XicJ3c
ZhkPzdpr+WnX9ptLZyonJJDj1SOVjU95fopGHzHGXLeifcic9BGPFyGoFoa8vh4xf5UuMLLwqGGT
mvJDYoJ3YA9Z4DcDRlfeKBBzWd+DO7ToGTSVQ4Aw0HDUhBCV0rcAAz2e2yUu9cdUJ4Blo6k7dnjn
Azqzxts675dsk7Fq80ZZkO9prH2yh3u4bXuE8lnXAcww7LvaZ4SipC8odvHMSi3yO4I51Jy3X55e
rqiH5B4k7nuKs5ykuXCiXZg0EMV2c0fIAcx0+ZPMKqOD7QQtYbaVbeJ4bqw+0n8O/uDJ70Oi3nOd
pH1O+VPHZJem1k7vp3XPZz33fwImTK/fOVXKjLFS3pl8Pf7DO1KasMeeY23e+gmg7aXtMHJww+ky
kA4jSAg7gsaVolDAv1D7djpguGvsd58fWwfSXp0h7hWEAbXk1pMkuKL7IsAJJHdcfMyMHK6Hn2z8
0EL/RISHhOTsEr92oPOU8g4WQItEUAhc5luAfCxnn4qMyg78A2CUuwBkRfpjdxjkqTMcxS6zbnu4
DVrznTXcMg2GSPZv8OfoOXC02zz6dKmH4J0i7bDQTAoaGIO07jS59l6NyZJOWojfef5hOysLu6FZ
xKuBBgmFuMcPFXPpOiQd78lwnXK3GNP7Bl+jU2J2hhA2gj3OvQwXHyNV8pgb4hiHwb5PprWv9Ys6
fPC7EsChs1ZILo0TrbHU1SEkFZ/INw96fGXbGh5IVczH/wnbxKXL6lWgQKP0yxgbs0bg/CFgQO3N
a9mC2E82RXQJWXJrOgmB4piHIf1nHizLhkOTuQnaXaYmkBivTuStyM2xJ13n2qdjnLBINg5MjvKH
+riNcvie0dEyf0q93HUujqebNklYI8+fpEWjJBlYlmGWs2ek3bipjvuLl62HwK3bZWLxSNz1+X5O
4GILXHeZxdtK50u4blngdD5+mKQ5uuQ/evM+SOxFRBh/4m7X1DufnmqDyo3YV9ewP0GXRIwjb7uL
Q7owuC2nt56g0zr6GMZiNRs+2AC6nNUwlI/NVyFLetR9Yq0eRaQY9thqKw5oFD1YrndA/9xGJALy
5hHYxjarvZWFON3JufaJQ8RwK8sbHg/YGDjvkiJgeHuoeebiOuCZlxKYLYbnXk0vDWlKy8i5/byn
0zOoSh6IWNfG+a0LlsX8cw+GPeG/pQfqUO8vRsjhyH5M610cwdJGM7W8T3xglpQ7+uRdmjBGZ0fc
YFGRvkg/C+cFAw+ng+tQ46AANVw+BOHBDR/1mFWju+2hNGJnXBoud04MLpjZyEcepK42yP3cRGHr
xc7G8YJtTH/h1LyFAH3Q1ne4i/HEqyXbgH1U8AGTGXHiIdLOPlUtEyVQksa2Eqm86ndSaevBKZa+
8UDjMNE4BWlseHcIq0gyIRaBlr4/uUGxmlUwdo+gPh+Yh+fbFt1xC4pE63xv4kvplFw21tFs0XYw
52vUzIiLzkZT4QVNNaADWcsG894anqZ01zo7XFo7alJuTE5BeCL4rOo6bA74SoMLB4OakVBd2KAv
yhL1ngu6R0G0MU7qBfbh+yh8KcWTRX83EP6lcL5SKvp4jTwNLKC0wg4388kJc8opyjm9eskqYZ/g
N9BOeLKH/Qt+KwQ0EJjuaxDeJbzUsUJErD4l5XdFudH4VMDUxeBbESUPts30mY4lt0W+2usOvI5L
NnHXxhLtGc8CCSvtHzIAcz3nSVVdRlxaqf5mQJ+nvmyTldoStnpoEiCnTKkfUCicZz59k/uheI6B
omcnE6JnxLBArk2xNuyEJMzj/x+cfxucHUbN/z40sKyLtsi///L7InL/9W9/+eu8PX/Z7ytH+cvQ
bXhpLCLnFaL5H7kB4fxyhGE6HpMr0+uc/PvbytFkHekaLAJd3SIdyALu94Wj6f6CFG2S8DOt/0Na
8LfB+I+rPIOMoKmTtGF4n/+8OU34h9BAGegIXkMA8r3oHjrhvbRJ9GyFzcFMtavlM7BmSYv2KHYy
647lEFpf1L2vMxsAqT5Hn2JcSjKYj4piOCcdFT+xeuljcu6Ei6oM0qKW3WQi/IyTYGvMu7BE0mcW
ig5Wib517PJ76KsdgEnySYFTs8DLnigcCDesIdYmsFoOodbBnOw99vYHe4yfh6o/9rVzzqqBCtKE
51HwlZOPWvSFcwkCPjFemZ08vNebAbX1fQDXguE3zreAca/jZFAVXVMLo1ivYMWfxCoqCnYu9TEs
2VkOANstbCt1w7HBjskwmtUELbH8ILEH/zY/Glr+nOf2LpTNrQqxXKV4s2zKuF1/76f10SjREpo0
bnDjU+RVOgWlWyxiv0xddhx6ioClBE7kcJGE3nTQU2g6Qyw5pwagu1hFpA9a5t9aQlnLLtd5aNMt
EqUNlcyx5nibtpePEp0+BHe2ICrOObDMgyMuy3UiXKILiZUepmy2goc4w7FIkMI7YfMrv0hp3Rut
xo1XJz3BOwM9gF7Lm0gXNGj63LtqQ7brOGUzW5rJTdXJ99A1NjVVtGpKD/5ILiOWw7BJenq+qCBd
a1lJxUPmYjLsA0JP+Cj70lh2iOhkGtFvM7r1YCRgl/Px9OYxEf9irB5zOT+A+mFR65GFeYkDQBzE
r5Nuv7T1gCkHglgFw8aTRwLZb+FAWgz5iTJONX7q3sh9T+uGQ6A38ASMa94Bmmlkf/Fwhg2VmLdT
zRyyUOfc8mmxy8jQtQXnU+ezEGRX2t6l2ASed6kLDClqWA1t9ao1Hn5l0gyWxhpvgACcGq1JGo2B
3sy+wRHcVeMATjCA7GbG1hO+2nLVYCvAqjKySsMYT+cVGDEX86Xvw6cKC4eyXlMNFxXbP5HjvTv0
dncOpE0XQhHuaErD2nH17+ydx5LkSJYtvwglIGYgW+c8mAfLDSSIBzhg4OTrR5H1qqd6nkyL9Hp6
04vqyqzMCA/A7N5zVNMq5RDXumRqLEFhkuLjMm0hjMQTNOlu4L8X4lVyJrk1hEYQp4fLMMUfg+ku
KjxXGj8Im14OJyjuD40lv5wBfO3M7qEbdHIS99DG+U7FhJ9FPq5lTpnTaQZ4cWI7KHOXY3pJqvFD
TuY6AFs25dklHv2vsDB+VWQ5awNlpurd56JQYM4G8BaEe7TjAF2bo+5RL13ubNq41sviQHZVHv1u
OLM3+s774KepJsYd+Fr40zD+miT4KD9zzWWCoJRSFZqviRpnVnBgMBy/OA1N8hBboLxjrwH023b3
XjBQMHGddUcwnAtdt0kddesqt8Nnlf8aBpbSBVnORGg4gyzr0vlxvPETMH45/qBtnrEm171XZTID
swTDKw+BR164RIh52+e+i93KR0llKxVx0mZIIwh48TRqVwV4NztmCR343odpdICIY77LlQzfbS9C
MO9Nm0CXT0iG3mVDIbZSDZ5Pu7wB/FX8HWqgRz27IFTvJ57vH01LrzjwPmKfE0ZK899LPJjG8D9C
+BOTWZ3t0QnBJ7TYojPUVCF3dnqtch1aw3JscsAQ+vvU6DccFsxyUv/saO6xAg1D7reKzoWUq5Fr
R2NCoE2FuWs14+Z2PoIegqgkylvJQrf06HslJ54EV7vKZMylwjD3RmuFR8vJvyPIyIvBZRebcMIm
nJaybB+CjeMxYuBqQ13ngX7QujFJ8gf+Mbe79W83E9G8JoiYW2obwLGLpMvePPY6aaYP+2JUvB/s
lr9Uku+zifuhV3kGS/PQ5T1Su6sExN5/Dii/DyjyX4eiiu/o/z+dzL/mr8E+gSMSRZxNBDyn3wXF
vwb7FvN+Ams8svgfoj7/OJ0I+YcgKUWWzRVYCjyL/+uvQJT8Y+4zGp5h2CaAWP6vf2OwbxiC3+rv
WaN5sm/z2wl+Uw5LdCz/+YDSllblBlQeF/M2mkL/U2kx3iCky8NkGh5LxzlktB4XrhGdrLx6J0xy
5QmfalyCK9Xvp1qurIGIjEPWEz+pi5HBvkOR6sHTZoQpxwyCQfitG+1L5EU7VcqdOcQs32BRira8
o0J9cgtw8VPyhMhloeKAzSOtw3Bkoep6P17L+M8X9Se4w2yh5hWhI0igF842KaNTX37U+By8UOOR
w+C0rd+YTv8qyjcqKh92593XIQWPmc3YB7eIu2uZOF8UqI/2hFRP7w6a5W7AgazKwLgL8nFHimXR
B9wiRAT+0b7rwEOy57yh8gBn2+e7GHBbq0XboEW3bjYri9euwnqv1f0Lr1hMfvpOdl8Y4ZmXudnG
UOWrsLv7JErfMj35hdv35EzZcQBOVJQGJeeaCFXpY3YvJK2PR0ULJ2u+2vCmSDA51qfPrnhkgKZN
xcvYk+EuFGO2rAkhRF5NLk2pmjZe125JJ7zq5Q3IIhQbyeSUZujY3jURBdDizgCbn3WvUKmZrTXY
k5qtF2dLQ0sOygv3qSCcXPE5UFZ8H7jqNaD4kmXFHYendYdw3Q74fPiQ+QkKc8zgRImKSp+sw9jG
1wBLlOcQyiciR7JnWXFhTahe5gE6pShapwrUfSOphMGLb+iZZPqHCVIhZcLLgXE2yP+aGoaRvHNZ
iju70I8IOidbEin4c/1XXHYXImvLyudokn4L5gf1lN6lHRdDYDC4PSz20MYyV0+S557VRgf8C680
K5ZFjITPzm8RGi9l0JjEQDBokCTyhNkDypGxfCt7c+t46XYAdNBB2aE0tY29do8+5uBOJsuA4S4N
O8YnMZuLo8+QuYiiEyE7vJ647FTyWmMwCR3ofF3ybSu5oYjCdj2+Nn3MxFzbFmO9ArZLKoBphnkB
KnvJWbREuvNtsdFptXKDp/igZWSB2io5ewwBe637qozxODW8E2vSPm5L0YItTiBixtcNp5lS7QVN
fEtkW+wLMEkxy0vz2scSKwo9FEoDei0PlQ2qix1/a/ECwkMjdKxbHsk/y1hHqLnmBVUc2N/5EN+h
4UAgwwnN67o1iCvgj8WBXT2fwHDfOu4deNoHbeDjNf9xzM6/FCMjnIDf1rAIUbHV4RkAJiMlsSzS
J/ZXj/BDFil5/Aw5teY8ifDJQWdTumgZwotRP7NHsWKLsvDFpIbkO5cQZWqoOe80yA5O9ySaJxUQ
6m1Jzlyd4lcaAjdpsMMySwqvOn2VlMzyENzKWlsJrd+k48qN6Zw6NSXNfE5y5g+Q+o5Ny7AGnYJr
aswmtOf5E5DHj9J7lyXUoHNMM8EAQFRzps2r59juVwZQl8WEpqyv0pWT2Q+1Md4r0e4oGbOgH/dm
R/6/8beZewTCdBzAUgGkW1kIXUB4lJywYr6ZU5ztGw3vYnMc+a50/bh1w/RNMuOm3uV+wwA+1Bz1
nXo69zCyMSL4rG6K9rWOPvzgdcwnPj1MOydtLSI4lco9jUlxoaDNZL7bZvytOjdZT5qxrjhkR42z
nkIgH2y46glmMnyIlsfHVF2p9eIcK49ZVJ1z5xaVzOyjEgkeJBC9PAHZ2obm89Rcw2TYaX1IUIzT
qVuxdQKVxcPbosVitjQGpmefmQscuU1kv1NXuW99f1mYI/K/DGZ+viPRlXjZuhixrBmfvXyYdWOa
FW9SGkIJXOYqoG71O3XCMpJYY1HdOp5LA+RMXSpaTc9G0OwjVpUOC8ewxvhTDqQ9p8UkPrhH7Mew
XFf1p6+bF32GpCbVlr3LOpgHyGVATclmUHZLi7N0qn1rj2eb+nTMQagcCZk1N3esuUGma6uhT0rr
ImfQLbX3Cs+t3j5q7nmy1yLbzeKcJKgXISNEPyw28Ap5xDbroGbiv8usr4LsGb+8TIlqsWiI71ko
rOxI0cTgJqxrx9Y8O6l2Kt1zJ94M7Wrnz2H6TaFsaRu45HxQ6KRuoo6ApUl3wrOY8VE+EnSAxvsJ
RWiSrUrffhD1timxQtWU5aMA4p2b4pPkNVzkexVfkizGX2yuCpp+g7+OrJeyTpZKXBsTYevEfF5+
Wuox1JDv1eNDhQd0bOEDojRh+Ed7+qaMfqVFJ+m7y16BDEnXhnsmQQuQkCc4agsWlVlW0gLhrkYw
YICjlbLwsHqSSz1yJOcpmUzyQ/yoTd060n41bN3QLVYZI2XOomm0CVls9EwWaR+c9Gil0MVWNdPV
6t5gs+Myfu9znfUiaL506ahxW7frboxfTKQSmf3L6+F18+qd9PdI/aJm4qs1aV9E6R8aTcvK31sF
6aVGW7fxdzmX+JCttB552HKpa9x08suoTqnByj8oCEzvXbf+Ebx8bK6eOq3M+YubOdzbqk0DaY32
CE3Vq+f6YB7djRHs0RESwdPgyVGNA3OXkigze0gineB1wEqI2w0VESoPU8plN8JiyvdIp4LvxEZy
TKQ4RC7hXyYZbQ/pteejA4FQyqfUO/sMeEVcALIt1qEX7KLSeaPSuYisZw+J6TjxKbBOY3ckcQ2q
IIayzYsUBLkocSKSOeBaNq/McvfWa9cmXbXji+OgyBBbXTaHatoP6d4GO9kUyXXuU+dYkIlJYmPi
i/dW8/TCagXAij/yxMmqMJxzSTY+bZc5218vH7cV7lHhqfNEHi+CFOopeTHg+phV9TQ43Moh6e3D
EGSLc7UdrpMSTHEPtNtCgjttJwYfdQBhvn71yZH5ku+YyaXOuOS+xWr9XY7g8/1bHHtLpzA4gvCj
RwlsiswtjRQGPW+KBn/aehcFyaWeV+OVf+cGz0Pivrtt/ulHjECCdqMFJ5/veoFdZSK95vDUNG8d
hxRpAT8S1tYouV469v0kwDxk4MQHG/9wfuHOvxX1rhTPgv5dSbO9COMTHees8R8dGu9uBUSYz8xQ
8yPqsByMN8oNeU0C+lVMuMW4yinNO/Wt8cZl4m5Hi0om8WaK9XFBOXxQSGPu7LA8ugP7Wi7kxB/R
S1Uufi2EPgUHSf9kzDV9A8vpgPk20L9Kfq5qKvw2/TSLSr8DEL+j4h+pjJ1VTPucdzsIgKSL7sAb
HQiJ4K2uPiZNA3HuPViNfUUKvazTk91/O/JKtoY3S/ftQhcwyiEgJPKZN9bJgqANJInlHPDBwQce
1jxpUw0CyqU7zlTBD1qNxzobs0xbJU5FeJ/E9/DE2gLvb6Ul7BF/Sg+5PUHPOHaYzDGjBHoQJD58
QHIlUc5Jqop+tVHJMV2tuCfft4aEMpLtlchfopzYMPgNIc6G86mDUuAHZV2AVpBjsuQPvKpVtxPh
tG7AL+TzXRocg+8E7yUkqXZk10nU3iK56V2rvqR8Og8G841w0TqoHtT4vHmYp3lC6F8zaDvjRFHk
K2vKiGXP7nJuLDwcEYIHD063i8BNkUHRG3vTu+NX5YUbT0H4+BEuC5LSPI/gmRzb3kE6HY2fmf3A
D0xtfMbU4aU7LtWMGR26VSC6V6VX1zKI8dWWh6yiXG1ptJzzQxF89MVZZLeMERe61lWedRv8IDxG
WD+XAFhoPO1IfCysvD4U1i2aURdcaSDPMCKABuC3y9Go8KWbB3i+Kz5Vi37oT9z2OCqyaRpvGllx
l1c6jU9gb/QFYdzboDU0/BBulN9rpb7S+tcs6uGO0ILzjh2+JDIaINUc67Wb1z6GfgpH81KW1pov
7sJgK6drX1x8yZdunHlLlOTuxYGb5ta3tKKZ4rePmRZjkwJ7wlq0m6HA0vxsozM7vFYpYPMLwJ3o
ifAadfLRqONHj23S2D7VFie658aNV1HKu8awcWS3i5inFgW4haPb+z6RrNPnck+z5zS5F6SQbSO4
RmEJV/5DK6zdSKmBTDglAM5kZ6p9S7/VSKuWD7glkN8BswQh4MbeEd7+gl0mWiDn3bNxHHswdoJq
79XJRRq8xAqX5ytPDFIJ5IcgjdArmZoniqM2EA2jZu0qCVtTRyGBPGtctyC1kpAVnJbGnPeTvew/
05EahUM6x2elOvwmrGBW9ZJ460bjcmoo0MYbadNdr/mKEgHo+LUqGu6nWkeY1dwlJb5FlmaAhXjB
FLQH3VdWJR7r9waoju6vu6jg1ZLsSjt+0qLgMQuA/wZGvgmi1mQ3NrGVD+33Aqp9XuTPtsPyDMEd
4Tt91bfqqkztvZycX1xakHBhv65BvSacsCapHoHaHdrIO81C+6jP752ObUYrP1SjXjpgf33vk6vn
xiUUcROnrtalwNoyn6jbIj+1ITvgoYZi7kKdyTLrJ+qSd1iOX3oxcSkJ3422/sbeRF7YOg+u/qho
5ld1eRaleGKwFfKNB23EbT3S2VJganjBinluVLyuJPnpNkJ21qGXZ7opxuosHB4bo1euzYqttZPl
V6t5C9vq1JXpnVPQ//EFYcQ2PPi0eHiMV1cjLbRFlxlHs0LQXZgEBIbWurNBvIAU24SyeqAzZi3o
ynKFvINjtQfoyJK+fRvZf/rY31uutrU3vf6fH7vBErOhpP+rteD9x3fRIar6s544bwX/8Yv+HLsZ
5h8GkzOmZ2wEhU1/8C+YGKpYi48+LUMexiYtRXZ/f/UQCc26DlO12RdC8nrmjP1t7EZyDw6ZwXaQ
PLbx74zdoEr+j6kbVUvTEEwoMDCBLpsHfH9fC/aFZhh9R1TQTcp0V/uGOvg8qVhYiHrjJYTUzYCa
gMsTjYE2R+psLJ0r7b3fDB1v2wVsWiojYrw+Dc+90HWmxSWz/jR8jRimrCzWGbiZKCemWnhIKzs8
eMj4SsRCCdtDdtZgYkguvjgJs790qF6aprpLzXI5WN0rPBryBQyhAuoksiKLtQ7GQKeXpsjVmKEU
LBR7DIzf9GeeBcOIEuKvqM3+lZYbvx3POqPiyfNTAuux9H47e0WKOoUGNi3alpISv7mtUhZOwc5s
kyvlrntCiScdpw+FO0lQIuiHT0MjFeHs/bzf+gmfiRojUfFoQuChvL4taWDUyfjuW8RNEF+A8lnX
oKpnkelRJCP31biggyPtJ3tQdzDa37TYpuIUAddUbE/2Vek0VP2mX7SuUOlM6iy1wKQmOfSfXEoz
DjOCOULd8l1ph/rA2J4oKFQwt3hMai/EJsGe0OTeW6jkQkUFj8RU0G/KynXgclAes7ue/rFb68cY
gFAjGeRoc0stO/KyjThb0vqO0KR2ekT1zWZ8lNLco9a0Er3PVYBAZhqUK90bD4PDf9w1Vlz0IZUU
G0Qu3Oozt1ikHQEsSmpdP5usTL7PITdQn1uMPOgv3lB9V81w5nW4qqx8XRF4EFH76IUKZ0zx7vkB
61WfvREwzF5q93XW75POwQrldcytiM4OkpRWo7OhYMVarxwjueX6sPXoqZkiPvB2/wjVbO2zvAfT
IOIjaQx5ltZgFyz3Xio2sxGIFzCYKGPcyT5kwsSYMFMwY2DUsuGfdhM7uinxjzIYb54edhTK1LEM
6/WU5Bx0qYPpJKF1PY8Xjae/JJU8A735mYR9k3PHPiNKLixt708GpT6P9z1G9yjnD03tEiYOnVda
OKDtqORYDw3m0b3KNJbtY8RlmvlymoPa90+q9pm5duZOq2ndsEtcx7ycTRBDlvR/bADA64rLgOf8
DCKmwMSfX3BDcTllsnhhpc2WhcE91G6TnV62bvKv0ppfdj0Hz4rZX1MN3/poHjOr/VaMT5Q8Nb5M
5wEefC5Q26G+KqyKlVWYIfBkI8s/rPrkTvCJc8swX0Dk2fWcIiJirgsB04UuJnoDlDKMB/p4ZKZB
Q0327rWsUmudtj12GYiAQL1za3jsuOLZBVVN+FGqsleBXz9lHWrW2ujuctIvPmf0CTgVn/cdJLbg
lEmM90V16CbuDrHxMLoTn4XQPRagTpgQiTU05PcUdgqm5G2F8q0xmXrUcLAG8vcAIC6mxDDt2TXQ
l2mfSK4HRfpmo21f62N50dR4kCb0i0HI+TzYtnuzskCdZ6uWxV3WMQ0NGK/55c52eqZ0bNdTo91m
BLEVbEOcODLYpJQRgPicTOUMK8ev91Yig++SFJiW0efTZhjT1Jdw52PMw2mrtwcgTfV6SDDXuBmC
4oicxUbiLPYsTlpBbW0DKrFLcxYb01NlOR8GJ/YTeCMGZx9hQeagxllI678H2c7/lBPIrEwWAYUl
tiInD5uyV8VrhV3ZoeSHdpWPm8NhYXwNVMAdmanSNIuZBYbmXo/4wk6UfIP+WCNaGGr3UMxS5xC7
sxiGi4xrAmHMfiKaFa0VPeOlAdrlukdfOXe95NMZq2fgISfa21CleNDDeT7ydH3SHeZt/NSbncFA
H/t0h4WasCXHdlmssoG796yLwH8dVNON+ep9Zin4uMO5xWsdFemjzmC3CeW2xntN//WrbxBS4cOu
HXdR48f2PXdRdtEZhvyzxv1ytOp1pvgNnchl3JlsUy+5M7T4Imf1djuacgFm5VLMWu4ovcnfmm58
3cUs7nYxeNdG+eJh9J7cvFqy8zl3KthoAzEsrWOdXZbsPhrzmreMyyadyj5bYzYJxs84y8PZLOMI
DgC7kEOwmjDc1DRmOWk2H2z/n4THxnR2kfNU5A/mLhIs5dxH2dB4vF7Rl8emXDsdNmXJtBSLXNbx
9y+1Fw3ADMDAzzFFV4oPXfcHvtsZMca6qJ9CnOkmW6YSNV4uNC5RDhnUmBOsBxeqxLeOgqngCwkR
351l7GSKOVS3BOFUFzgbvfDjB1tpjKRmkXs3K92TWe7ezJZ30bzTqt8KUIslBykeAnO1ZlbDZzji
A5MDccxoscUen2OR132T6vyIy1XnZasBB9ymVurwfuqv5KJX8ETYIc9i+kp4D66Nql5vkNbbgEm6
qAJDBeofbyim2VcoTrvEs9q1mtWiOY7RfJaNhlhHhVm0N/XbRMpXnKWYMPAnmtZ+yDUoi0H4y0ax
KOdYzJD3P+NsXwyt4rurekLFiBmBJH1bs6lxCvV7dtq4G4vxDe0XUx2J11HMhkecaQ6xVNCSRFJ7
suwSFyTC2tU4yyGRRGZIB42En7+48z97NJK8Do8sP+8huj7WaCZTkhyMyaP1hIBS87RNOxsp+9lN
SdC23HKOH/malBF00kSQa2mtZQLx+7OVJM2r0UbNVIOXMu1QHpBMBUsePO0x9LqHgp4US9HC5kM1
/6Bb/cHW2m9/sB4HS5nrIqB1G3AL2uiBfLWthmuIInWDYBkwjE9FV1PkTpTuuRuNJyBeDgbBnkO/
SK/Hy39uDjPeY87//e+BwvNHzsTsf14d/vxV/+/qYPwhsCGxsrdAyYAk5oLw58be0P9gZS/p1TFY
YKdv0ZT876uDoKRJLti0LNe1nb9dHQQ+A50Uojurmn6HDf+NjT3n8H++OswME0mSnZuLYRgUAvnj
/f3qEDTjlNs1TVqiPoweclXlKy0Z5n7yF8fN5oBqWVt6otd3+ZyYSjP2oK1TAFsabJpmevBKBDlc
0ucDXRVdWykPzPHsRTwoY5OmDjoWXghNFu2TMe0PY+TcNXb1Vfkd7N+JEzyGo8Jfw5S9dKn1bHUM
3/S+addDGTzIVPGubeWjEopeSt1YT2Hbf8mqncAaGwT/jQffrs2V6ADtyzmA0zPRVbr27kqxn5wU
/pUyHxwfsIUx0h2AILfDn3J29PqC6mM/OhBKtBaycfbiZ4KxRuYqil+C41lqHnNVHFuIXyyNeH5N
fhrec0bixwuFGv9RcVSd3BcxXN24jDiyd2a5rn1WvECPQAswVShZkJ1HnRZ41HxkLONy1+fXy/iu
URm9ZB4SKL4ZR0OA5NjBODe1KMzqLaO2KSf55zsJ1SHK2mFJmGDQ0FQJg9P3pNY08GxmnQnpfDN2
eHOyp277MTo5XDG4GEUGIUvrKWnxqhoFpZKkEptaM38w3x1i6GBPiAdp11vWIXXqrRzDEzP1U2vp
+0wGj2yzqAESpytIGm7jGMoF0Gof11MZb7t6ghVi9ePOKhm0QCHrt7kOx68S8hA42jZ0ObvEbfTM
9DDfFpIbUdZ3472TNbynhtJMT3wj5l5IkC0T1gSH2IPG1riQAQaUt9vYVs3GQ77DSZaWoZEg6bPD
WRTD221silfX5/oZ1O4udSd6hV7OXCyGWmNHMeKj0o520HdIOoD0A+pg/r6SfFh9V2xASG6chPxj
l0EtwK/n3QSSPfieZOvQ7nmzfw8f06WrMPKJmFxjHnAqjFqZLhXivqmka4fIT0+iZ7RLt3puseth
dRhTH1Ij7j93wAKoZh9gkFuAV7L8lsyuQGu2BvZ6MtCBwCRooRTUS9yCcrYMuoamA+Aj8megIIwB
81goCTkxHW0AZTL0g7U5Wwt9FY9beu9nfzYaDoqeYQHPI5AowWg40rmZBu7hqBCTUH+Ea3j0bObD
pfNsayOvROSJmoqWMEC+00aeXOSKbkX9B9liyl+g1er3arYwRugYq9nLOPncHg1+XNX0DhHsVAHt
LxE5Bo1zFyF2bHRiEBWqR4nysZjdj15ZPk6jtxqQQqYBJA3LAQHosNrtZ3MkQefHGpVkTAhtAObV
tXSmtBnG0a87uzsXKCj9HmE9SkrStSEXPf+ZfClVodlbabVMeIvySc5GS70vSOyhuOS6lM3fg+TW
df7Gnk2YqIUXpgbxc3Zkxr91mTUxDaAXvy2aHJQ3hOpe0uZnQrNJQhevUckPTxbBEWpTL1vRlNaX
LqNMbzZ1ZrOzU4bpfZBg8aRQEC5jxJ5Nwb+el0xawjo52vwkS0HqwEUHCngBLyiC0KD2PjuqKFbU
HuzKeokbPswdCxFnSL9MsMILXKaEf9kCjuhHbc0DCkHgNioxk060hUtUpcRHFvbsLs3a9hBIvtA6
rCPKHWeFo4GzFzN0xKejTDc8Cr9VOI/DUaNqLijZsPkGqXobktaGftTcQcd0Sx9xmFEevI5Y+TRR
Z4711yZn868l2cWxAsofTjRsex4Sg93TUQ6Gtcf5PXDwQU7kIvSCMKA5uvTZBm8de5pzD1+PR3Gs
6/uOJ/g6sUW17lstf8HI9Y7bdRcY/nSXsrFcTMSgKxGFd61TxmsDehDk7wEJqsLzFrFmjXOiIG6B
BEuACjV85gehQqvlQzLx8gkEa3irBL6LgiE4/9HcJPKoWEIwQNeMj9JX5a6oISxNNKpBx/FjWp+s
tD4asbg0zU/Tgs+t++k4FcGL0qfvqA/OaQwbH+tZGHdQP+1jA8a817ARsnzuqyTa2DZP2VI9xrUk
pkQatYFb3lYmjOARkcekcqZF/PVijn/CgxZkEuVa9J3VHvreDQ9GG31T7ysfsfWuqMa9MOWqSbBF
S7v39+2gH/XCojZk6MifA+/Akc1c1GXTrLy0vw96YgFGzoomjLwnvF7MDLrwQPd/PbTjAv3rWa8A
K/q1+6IHcI8LaRwmpa5Dyz2O7e6SyNKxGsH6JYD8DCMlQzCwba5Rynmduc0N8LfkBen5Ft0D2P91
kA3dEiz/lS0Cy7/BaRd+bENln6qXCjzI4Ho3/NTc1L3Gum/NnrTd5NlXpqMuuy3w1FEe7idr1Dc6
cYO+lGx+vIwCPX/DBMGPL3kVOZSERRPCRo6fZEsrrHVdajoUt9JqOjYBaeJIqCerfk8s/RFBAIL5
4jLxFybmhBF4jk/XZcXlcIS5y1szArY4Xg1+Prmux5c8Fbw/dQvxSQvOsVbmuc1NqFAkurwSjgCT
H8YWlMBQj/dcgfkNeM7DAUjf2gJJg0tae4H2Z4aMjCuS3pzzhUU0LSVl3vf5YSw6hHFECUqBjRHs
qmb8TDjZ4obUgBewrW2Dmvki7EUiPAytnImv74SCrWO2WZk8pQB1sWYDIhob7PpbprtgVV2+6Kkl
tqIvy0VPVpJ1X/oL5/mJ4PfNJGDPl6g99xNLhCRjglt50y+oCHThxV3bPYvOKDZ9Oa1UVL2YVW0s
ixAjjlONoBghSc5YtlQZWzpiRyvSkDcKjGuSy5Fu0jOYMoBDOlLNjkzIkmXgxjB9JHLktCPp90e3
lFfXHW5OMGePon4l/YLLOLi2ADvcZFEJU3aUHi0Z9gc/qsh0JoSv0qnd4kmzVlkIxTTrLbn7z73E
dWa/67+8l0Tpxz970bgv/PmL/goSS2lwIXGhXDqoz8Q/ak7uH87cf/IcVoC2gBzEMuG/ryW/wR0e
lxPnz7Tw3zYaBusH6XBnsq3fN5Z/41rCcuSfryVzjtik6CZIJtO3QmX7z9cSkxex1vnUSkQytEt8
ms9VUH36BWLNAjq6xqEvgJaOISxcWvDTTW08WBpOehOzAzFTQlnsbXmXR/ACZwA7VwdYpjEHtnBt
zIj2YWp3ACcXEvWPA8OdjR3b524Tu8FDNHK9gPWOAH1tMxqAZodia3rNYcJLBrf6DIm3hHZOoMbX
jcCjmJIprTcCqrzo6QMyjKQ2jaAdK9c+tVBBT6DolTE+yhlOH/JyqqHVCxgc7vS7fhC/ixloD1rR
XmOb/x4UQKLKs16AMDCUJSMiLBrD7ggan2MM7Ej0XBD94eYP0PZNwMLw9KNe247w9f0OhpU/DKtk
dsWCfJQtIZ8GJn80w/n5tOwqaP0VeadKnzY8bT57BKsxVP+qYW4N5b/uwktDNVqvw4uGJoozmsae
GV46CY26etSZ9ubxIRtJnmjh3sclQAl7y4OKgWd0p+Er6FuCDjzkn2IhLxk2Ah0rgYudoI0EYPeK
lhQZ6AZ/QaHKz1CSn+wxG+iz4WBWHbSz9IDJ11rNGoS60p/iFGWChiFhwm22GHEmpLgTGB+C2idF
YrMUEbZzJb4dLKNZuBDP6gVgDy8ho6UlvqBTr5vnfNY0TENyCmIOPPgbxhiI3oTRIezat67KOVWM
a79TK9rWRO0c/ZqDtMqJeQDxvDdnR0TavLRzDbk1CV0izEOarWr7pVcZNg9wxUPvPA2D/m5gn+Ad
82z546uNlaJv3JXAUqGp/DXFWqHoxXVYLGSucyQBnTYapK4oJgXLkfgQM4B7Pm+bIZLb0pTnNLEI
TaU7ObA7a3T/vXTVC1M44t/OJa1oofcV4Y7iko7jL16FOyd3DpzKLxp5KF8loALdQ+REe9sqHhLS
U+E0/kjSVG3eSXL3xKwyIs86uSt20pC+uIPgcMagc4Zawrh5JOnIBDCrf/IG19Cc52r7dl8KQFrT
sFKS+ZfUsqMiGVYO/FwoitCKGngKtcYmWAYwDhxCz49a6byhU99SQFoLXkGZre9CzPAN4bVwnpYS
aMMclxxny4zjcdEh8oar42xyfaPvQIC9YIVpj0zSSlAnlA76jYjsrW52P7zqtqKyLroi/5p4p6ZR
l74Q76mBVB5xhROPT8wKXmp9jcRlGxTuizdLb2xsM8OAOxBRxiby3ftuPvJJxeUBCmCNSIBYoieb
s9YWT2Ks9w0pxth2V8AY7z3jxoENGo12sr16axGGzFSHk0Hd+7wusyxAHktoiTkvwVoylpGxbn4L
ilQOYtJ7YFiy1nzIHkBGUAS6HXH1bkXFkB+Vb8Md6CSDVysS9xnY48Jkql3bHuNz/b0vgqPhu9ay
bG4VMVSL4rtFwJmMdLO3g2GDOmFahbZ4LBvuab3Ppds50VxdUYu/i6fmp+OY2WUNKxbFBkPbVab9
4HXVYTBwSOLVWNgsEukVtMemFt4q5WeJ4tdb7rP7RLRU1Pz7wge1hEN2WevWxo3VyWkImjIR9jNm
zk3C9L58i+eJTaVZB8pcr2nT2HumEA+mrC9VPmBWjLpgM5SxTULa3ky9fGErlFCDsHLihjz+9Nj7
UOFUsYhrnkKTH3nZLbPB/jWW+r7seL6aQ0HWurHULm6pctcaj716VRBhClyeidn4YHYk4ARnr5jn
Pu24XQlqQpL0mfqfppgRLp5xNUr/PGrqHuPkpuOSyXNkbSV8xbxyW3ti58YZm6CGP7F1MRPWndIH
TZpjVXbJpMUnJAX72u/kBrENdRE4ut4YAtEmumezK1kaQcdYCpRjMRstO/hBE1mxXoWnPPoB88mq
kypI4EDQSWi4GdFDXA00JLoXOaHSZHBe8Btw/lrW/bCCMsKHyb+kIK/48lWkX4uNaXHoltkhjAW4
7aIBgMBgidOfxv53yaTubgqdFyWna6b9F3tn0hu7kW3rv/Jw5zRIBhkkH3An2aeaVKZ6aUJIOjrs
uwj2v/59tKvKx8ZDATW+d1A27LJ0pMzkjh17r/UtCpET9E8eWv3C7bdRCZAjTMpbxzJuUmgPVTYi
mSOFqSJST7kFqrPA3BKg160CIz/4hcmQy0Ojph4jtKfoeBekbLDx3fBs6vpuztjuVMVO2c3G6ewX
X8glJT4bb1pVTVTpCik6j0mPCSgVxmci1SGr8Ft0dvnJVORjqsJ7CT2RPTaa4YqK0yMzXq5T9kRS
4XJFhBOlZdTs/aw6R2S2YFXjLhRokHsdS20Eq5W71RFRxlV124b+Xtscv2PbHBWj86md3idzWEyk
6Vmb6pMJwI3Vster2fMEA36U0CWptBo+K3vEX4Otsw4PUd0f3UI/hS1lo8QmQFpXKeoj654DuOe1
57FSa1mlja0Jvtj56jKGPVEhgGL96O32xDDio9XWR+2R25DHN8a8OCa5pXhYP9eDBWJycE6DsCER
VRnK8ZjHjGFNhbuphuRDkjjP40+jYxuSWV/axWJUhQftwS4EtSiMMF+S5fgMsuKHZt4jlLTNaKcK
VsTJZ+ukz4EivH7gmpYNpCcV/aPts6kRbrMnyeliCA6PKXwJAzRj1sA/5wdhpAddi/dGwKPq3G2R
tkd8pFeikJtsUuC0Gk7vZji6gbUNTZcQ59zbNxK6cFv0F9013D76T67a4CJY1mOjZWqMgTGd+X29
5t5Ylm/GyHhQ6hHiWkC8pwPvFyUCiTs4sYtwNaCiQmngbvO5eZqR7hG7zGYLSBQz5wBhB4uSEDaM
S0qr4eRPcSfvZxa2g4geGIPR5hUfoea5kCXj79RGNVOF07sJVWU0yGYZTPS09dFlGxx7gCkbwsqq
8UCkyxHK5oGR0I7L+jM6RQwdaWJ8+Aia2Xs/B+V45yVwVFsxLk4KNuHgmHu5kDQbSKoeLhBO8EHG
n2QoHJhiHyufHq1xQeBECn+JXaQBbkw9bvHEnjSpHDjDcK1XxwypS4K8lT59UyEcM1X31XbZHYDj
lRrjPVpvphzWkxDNVRgk4KBktB8qxrSM969ibP5dBPHWq6XLbwTeIzT0qtEdNt+xPAeDcpAkoNkj
PpXgYBiYmUDEwhiGjAB37ZaIJc2xOfUTzOe6EW92yRAnbqJ4h+ChvAJFuu3t7oMpKtzN8clpMJZZ
wX3noDTEbsrGlN2wtL332Q2clQm6hiST2t65DUPzDEDKMa/tFwbny+6Vx3MOg3ulPK7iDuEBKQ9R
V48wf70wvDIWD4dnyZOkDuzxDV+8CHNCG+HEttNpa/U58YpVpHYRabvUlmJZC9zZS3ZRUpp3hmHT
poc+0j/QV0olB70kHoFTGo9kaZzRwETrvJk+wyUfqSIoKfa8L6Cnr9ozL1ZNkpJhMcbu3IiOiZgl
+IoFMbT6ZiCACdcSSlOQSdGSzVSYzdk3WoJiltymusKzUy9ZTnIREpAFUv4RDfo1/t/ou/r/sN/l
AlL8hRexXKNcdki+4zkSbIX5N0K9xDbjJgarEwI90AnPEW9AmzMmy3qq3ah44Senf+Db7OcRIEsv
b52weJub8cGyLbV15okBi3stULOapXGaWnU0anEjcSgob/5ykMT6SGOTzLjuM/84hITIguXfukhz
MC3dzy3i0C1+NXyMNFY5mdMtj+Eqxw1H6uNeot4dmedOBpsaZtbNqobu7WJTnxU5J5zeUNAS68FZ
RMLlkuSH9f3a6OpNR8RfpNI3o3NQjfT7cixueqIA2ajukmrYhRTNjjlMoz98jizBpjxckgQZQ78W
lbP/3zGDL332k/9uzPD8ob7191+Fk//4on+OGUwpHSSQ0pH4/aSLk/mP7ae/5LMGPN7kqy/zAuuX
7ScgUtvGG29LZhZoG/miP4WTpEF4psc3ZWPpSvs/EU46iyn678+HCdLUc012qgEiyr+OGRoWiUaL
RoesZRFt4bK+DUtNy7Qm2IQqNy71Lvq98g3OoaQUol7iUNDNiuWEszWkX56Zz28CCmg9C47/paaG
EOp2CWW2otz2S92NvAj6EJXYpiTPlOYQ70hDqZaTy0c+udO2+nKUe8fQd0N8NXNjvECqOdqU/IyY
pIAjYEhw+FrLqRAtz0W9nBSOIAfd4PDI2MT1HCa4cTm1R3o0CKb9YGwqjp3CG++65RzqW3YbIUeT
aYzPHkeVcAfjw1xOr9Czn0eOM9EXB8nxxgASdVh4ABpLg40YymqOA8dhO9OzcjxWvfVeajPeojVn
i7ecocVYf5jLhsdLHkwOWVwQ9yGHbjClS97getBiq5dTmbEfVCXOaR5LTTpg80QiGT5ZDnMN/kAv
pzsoMHaDxGZz7De2dpg50wkolyOVZI17Iet1snQLWcIRQvvAAdWuJQ2FJtavWDoMOY9ri5ajCEPk
pDQhnQvNgKbEz9CNOrQpoZiuStoWqNzbmjbGlO57aiUHXJIHw54uqCV2thG9hr+3P9nFoR0iaZLw
DBoks4cls3RMo863HS2USD6NBJ8HjdWMdL+l0XIYqnOnWqskIYiXVqylJStozfiIAcmYviKEL3X2
s/YwG0ekqdPQZTR2mZxve5qBGNZOa21znJu+M+0mIltFJOgWgm1SRy9Bnp6sdrgPM+caf/xrhrS2
NT51wsjID14VVlPfT3egf+B1y/DKTBXMO4F+hmkrR8MOes0OKMU1dr11AFYxayxWpQO2eRDZnXGl
gneil+5JxqVnnLM1jgtWLPE6nDO1jXtz06tuWQAdEGUejMo/iWBAbQNKu7SPRtRdyIV4t7m02JHx
LvthNxvRJpjKszlH54ZNUl+qh0RNd5l2HhijfBZFHePKGuDy8S+d+Lrx5S2pZbthdrbgMBgH9ZfS
wN1mJHjR5+Hg4NFTRvBFrh+tY5Wd6zo/g/OEaxNsBvQ8rVEvNutpW0ve/p6Pjd2cQlXcVyI5MUZ6
wdp4KWSHjzQ8Jqn7PIfRc8W2YjOBSwV2V6wxEe4hzdM6GTfxEJ8GE0veGDg9gY60LAHjAbSjvCXy
Fm866Lr8jN9wm0vZ7+zcZ/cQTTexkXJp8es7mb+5CpNlnV7JPI42KG+3A0jGJrSzNd6mc6TlwRQV
IVvjLd0Rq+IW01DnbQc+cjN3Zdk1D34BW5xITCyD7aYiiXg1TMMNjTnRk4n7FuOrLWfyKpFqTAD0
ClO99fX4oyKomIXzroSpqA1v5zfeZqrmh0ZXBMbW0bvH9AvWJ43CZG5k5R18rQ9jiC5ZVCB0TXPZ
W+yLKt4Wnv6MWFhbNYOhzNI/gFbYuLbRzjV8Ljaxo4+9dHau0y2DDbHpQdBGK1+WcEt0+mH5eGbC
0HhjpbgxC5Ky0N2RtukUR4RQj70GGIoYk/TpWJx8TBGNGNXdUGPDKWArJg6ITqmcdBu6BMZqk8Tb
WWbfIugc1l/64vvBbkJy3kAD0q18nrHorrXmDetYO8etHR01u1uCxgjiignf4N7hzJFmQDxVJ7NP
sn3RY/cLekwXjXaOeZs8oW1BlReBkB9MRkl5TLRpYZHlExu6oFCVJxPJEH7GwkXVkHibnIcQSdel
XCq9l5HBVi6h0+OwESMBNwNmbdR4xUefRcGRGC8CFUN1EV4QPFXSTO8zx0uvB7xVHERDs7dmDN7Z
CLuHmGFYfXiG85ayoOG8bJokHw51trz17nwq4kFg5eSG4vGkKqtXD4PvoqtOzck8WaYDtBGDzJ1V
2HfltIhM/W4++ZWzDcbU2Iae/FHj/L/xnLnbYI57gi7YHSUZDc+Vmk5CCRQgEUoJtAPN2jBL9DKq
t1+wW85EaUQ/uwR9ipvh0kpN+juvxUo4lvqrLJt8bwvzGg4eoAENId8rB2KsZ40axVa3OYAigL7A
Ga0cR2RppZeeGQvh129DGAIsjHkmRHdQeLAzjxwaewps1tPhu5PNF0ZBX0OGazhln96xXw19dHUw
n9Hpm/kPEXnHOvSu3QkTmhHNm2Go7sa8vkXZSPq4G3yozEMpBEAJ5FGzq9F17AezZe6fyHPH2n4t
LEqZF9lPrlWTURR33R+pTf+TyfaLpwan0r/rJ09o6dTHX/vJf3zRH/0kOD3HIklX+haXGSnNfxlx
/N+EBcqG3tDHiIM0jqvQn2sr1Jh8Ae2it3Bz+Bn+7CcXXg54Ps8G+Mce7D/qJx0607/3kxbfxBT8
FBiClj/pVzXdPFkm3A/i5XOderf2NOD3G3HPERHbINuJZixfJMey/jh6cXmpUaX2k7Xpx2rcs792
9h0+c7Tn5p3Q7j4w4ueuA8JrNKRUNnAKGJ9f/Eh8qaF4TuRwV7gd02BOKjwrFw3v2F9ibxPybw1y
cFPycKMJbFsRVAfZ+mRxB4e6JaaCdjAFrNqkXIJtFTMIxHnQNO5nQepuhTai4xTrlXvysaZJDfur
RWi6kqm+Jd3wuVgifJM4PyTKfLGmiv066Ui+YLbRk/s7RcvQryHbM8wOXcDkrIsifTC5dgMNOcbL
PRypOuHLy908zOdtt9zWy3zI1hYXeBpykle50quxhFiw3PI5ucw1aaj8RbkfepkFmAwF9DIdQOaG
XoeBQb5MDuQyQ2CvZO+sZa7ArpNegVGDipMrc5k99MsUYmAc4TKW4OR54lp4RmL1YZOJZS/zi2SZ
ZBjLQy2XxxvNypNqbLY0y6NvUQPGpRg0S1kgU2eXLoVCWIJmoPA+jKWIWEFzG7XNnTJIHV3KTEO9
UQPhtqr64QQdLcNSkvBDMIzGCrgUq6IMvqICLwRVTCzlLF8Km6bCdelwMJIcoIICEhCEbwO1kBP/
Us85yjILw36xFMyOymmNqCh6ZVUb9kAVhw/Ll1DZXJEpuRO1V9i8dtlSjuVSmPulRKPy+VktRRvV
lf2CkdPGYkBJT3NgebOPg4pIj9PUR+I5b8buaAyB+d3I7rXDPMzlgXkMLrPVwB5uhyDvLq/lJhDt
8xSnZLvHj3Xawgyrre8qDtHNJVF2lzIfrKzx07FiAqkGgDdei6HL7FG/101q4KhCeWTgpyHF3N8Y
ToOVuQXejFLSM1I4bEMNkyLN9qKy+WTGrneb2cmHNEL2o9bElAcTxevQWY8T+ka0cOLgNEIx+3Xf
zIBNQOWB45gT4lV98ap8Dby/NlbZOJ3cMv0egvSRwKsP1x+nXYfwfz1X6j3r4k/OcjgTdv2jmLJx
HWf6q8kLAmRZMoei/67b9qgL4O3+AgAO1IB2K5IQgZNTYvZvLB5fLVfF+9QO74c836dO/egWrMWK
GD4MC4QPyEy4tCx+mIRwOCROJJbTFRATW6/s2n1s0xmWR10deOm2Azwg7Xg7ht/hyo3ZKVFAoRm7
NUZ7m+bAGVzSMjyLdXjw4pELQk53PW5lWgFecjHmW86w6iz9ajJNPCAXc14sM06OuVtz4IHF7q25
2KRmV61iPaFtcfEXVyrfDnoatvPUNtdN0AFo9JYAXT/lTqSwJziRAjkvryOJSIw9LvsGVhiDybCy
Dvk9FXSO0MeKiMXlVVWE6sE1xEWN/uuKZJNV3Ooj8GIm4hX+duNmUXhaXfWzo0VZdWM97notjgzf
+VhE026w+m3W0OvbTkxTlB7ptOhCQy7So/k+B1yLvJEZ3YKt6G5rJa6nPAZXzqaBWfxrJYJyWzf6
JnLU52Tm7zY2dsNIzvXMhcsFP5/0t2nOf210Bfgm9yXv85vIHa4h+yfrpIvJYZusqyRLflo6Ozow
sYMwIWU5uq358qjDSScCMFB4d7f1NLp7Y+pOjVi86Sil6OnFqmNqnxiMqII2vrHt9ChzGrQIrruS
0ARG3d/OKV1s0ltrt0VVZWjc8VHCZH7JzpZC/tQo5LxBXDLCtUtCti2IHTXJVOsMnFHnOz9G4rin
DJ+zGX3XTCNFCABrILY74O+CHG/5e6L3ku0tl5cBSrYA6D4M+hoZ0AXnF77vAa4TyyuYhl3zbOJC
G5bo8Ky+SKLErXRC6xS8BVP/FtrQyFJCx9kGzWoTwwwrg+GpKI33kYDySrivISRHjEVcdVk0+Kcy
fU/SRyMgtISIc2cyrhPirKe+J16YvYGeDu2Sic4C/CsjJJ3TdWaEyv+W/HQFCl9a/IhJDfe5c6Bq
MgiPCV3vw2hvpbBimH3fhVN3lZCemBLT/r9TQEzBDAL/Xdf28NFX5d+7tj++6J9dm+SbmAv/0HSW
SNZ/dW3ebyBg8Uf4Ui7pVJjq/uzanN/w0jC+/nPU96+uTfyG4dFiZIeGaWEg/gdSo0VI9MuE3DZR
RdmM/+AfCuwWNrKqXzs2+F2pT9DwyL6Mj7XHNc0Lv5KxefrlFTn/8Q3/T9kVZ+YCrf7v//pbY7j8
Mb5AN8UI0V6Sj/7WGBaDlEZV9US7hRB1osukhq21fG713b//g1yx/MR//Y2kA41aoNESy194sX/9
jVCjD6Fr14jJVY6EUNncjiriGlFdHP0l5sAKX3pcm8oBnI+ohdBz/KULUY5K25SbGOjKPCzcUKg8
JFq0Xb43qobzOaSTNJKvjB0/UUzTTT3y3Ka6xLjxDULsJLUFbY50k3WLMNTwCG4hD3ZTx6zVFUGN
yFX03SSb2yK0MRkg/zF9bAVuBcXEWSJCG/UC//I5SttTUj6JgOAQII1y5yVkjpYFAg8U2PBdqOrk
ZldSuEdkyTd+WEBctJBF8aelLnJTiwCkPos3iZ/tktJ7Vkb/FlfzS5gXsCP0TpiCpGzmiqF10xPr
Uri8FwUotYnYUGlwUffnq8gvD4TYsa+LSnxrLEyyoWqPGflH37VtvcROMf3ILXGlO/c0ZcvCtgGr
yAaVvbkfjBAf2Z+jTWE0y/tOUiIQ+IXIyk57nRAy5YdltDMNztN+bk5MpyDOwb4tk+eK+8XexF+G
qR67qNEa6Fq0Jq4nPwYSrK3NvRzuD3q0KbcNyErJDZskemHc0o6fbksAwX2FDKQLZkRQceisMywj
q4jVltLNsx6b65Tv2jAdyBeoSdMvGVHxkQsAaS9OejfE4GriwVjnclo1UFwgNjIzLOyAdrWlDU2J
Remea6N+DnrnXhXBazN3r3YMOGOowhZ6VflmzdmbHQVwkpsaY+1MUI0LSfeKTFvFDDW/4gNyLSA6
r+joOUEFku46vhjaYycWXHghcY13/TZAAMx2dB947Xu8QF7QSpMth/BC8zsZBvHu/hZ3og9Mg5nS
YEhvF3YVO7bU6bZd1u1sjV2SVM4k4DJT5qPezRG23dK42LX5oBPvDLAaprOxmVK8TelPaTJmzSpg
YayfW5eFcbW3ana1wXrECipHa1ezXko875T09tPolt2VVU4TzMwZOZKURwhb6RrJ4GdeTQ++9q/T
1JiZCKe3VYCoDP7o7WAQKlXaNp9sN9g6aPXqPLsxQujqRoJPz7CY9wQ7AMkoYpIlkCe8HuPE3Jid
/xgqMnIE2QcVmjQiDzLnAyzNJszCmzCuL5ZZ3hZyyM/hyMLN7LN7zb2GfMGQ2N6Mq2khiyudNzQt
xFM6ksg1xRK/QxnQ+1/VHD6LEqW3Y3ebsDB+GrBfSmlewFghjnb6dWPj52iTs925Vxrk2NDpmzAr
GkR47ktdLSYpzDV0myYXMNM5KQZHsA2qk6vDc+awMhW4F4rcuXRFVIKT/lDd9NgiCemb7LmIp50e
4Hki+md6bMekqzDoLwf/1A3lkfWzTa4LwTaMK2Fvj191ggW2zwHFerZ57/Ugmkv8EfuY+U+VkkAy
M8ufNAgcz213bpI9VKMERmteRobIUzZs8DIQadUTFmpnzr0LEae1Q2xUE0Q+31LQnovTJNVN1C+Q
8OmtycarIBXPoGIAnSZ401VwbpDVsHvPb6bY+U6C4VEaBPY4hsdbNhxHJzMBLLXMDevwzp4VgIjp
0rbNj9EajZvB8E/GPL+lY3wbFl65EoSwFIN/GSM8z0qRdRkhh/XSItsPsm3YjrN+mNDyb13wE2OD
bj2sivkqaMpsBxX/kRy0jXLbr7oJDmIG+akkidKSgGRvxGtlOPLoDqQ3QyIqxvgrd8wLeWukXAzs
XcpPRIi7mtK9nvyYBAHgdlxcQTLOtvs6KfbIaUynaWtP7WNDIbYxmGKTT7A1h/IapU8ve3stk/Jz
VtaDP5HDxI9g6E/suB/OJHdcEB/nmcratkyOVcmehgkmAIfCrqCo8gp0NWeubQcIpsAZZEiRVrG3
MJRqwnVAYeO5AJozxeI6cb1PTLVkRONCwF1eSHK6MUXkibefRXK2BLPXuM+RjZb2ja4RhCQzobco
RL6Umm/QSJIiwD2bzjb4GEBatzYU+cZEcgRzztYk5qG2mi16Wtb77b41wLJ3jvUSqOTbnLiUWQMe
enw4SzKzeBi84gkS1YuZTgoRfvMc07WSuYvSMr1OCZhaBRrkb2uS3ZfJChRuXKJAabtD4HB69Lq7
J8yG3TreBT/tSazLO1BslntOc9O6soeiP5lu1+6cEXow17vpRE+8ZMBF11GKypfosBeglwG4eEjr
jntOuhl5Al70MT1iMf2h5PThufOdTMMHw0xfMDmuZVZoen+CBsNwehsN8xDO7VOeZ4c+aH6KAVOM
W5jv3PqRw9nfZdyAN+dTnUeU+oB3eTZ2hp09zZ3zg57ovVbDIZe8xaaK0n3J2GNvc8fuVGTsuzow
sbHggIzbSHABQWHseTdzb715Ln4GMLqO2Z1EGiGlKrtNEloEVSP4Cz09HbHUvXsJojmPvFbexqq4
sQNgYGblnTXL5X3vWPfNsGy61IwCKLWvUXHRyOL3/R8+qHWp0b/0nZuP9uMfdKTTR/H93/91/kb1
kvy95//jq/7o+S3xm434hAgll34Xs8C/DAYgkwKL9hRHoGfaaPvplf85qRVErHAfYHGCXIX/hN72
n5Na+7dl8S/QHQcSbtF/RioPFg3BX7rkxfyAskA4rk/F+t3m/WuXnMK5YTkPeHqyqk/8PiuyftcM
w4KdqIx2W5IfjhY8gmESuw39Yf+QEl3lxUARoxxlDIKCej1PPXOk5fiu8xgBPl5D6JcwzqBloJjn
cG73ScAqDRogSYrItPYSSk9P8/eUthW8HBdV6eB48CzSeVuZ3gUb6nc/Tx8MIF6thl1d66OUBlG0
UFrM96pEf+DVBJ8Cr3lmm/EY5bO5J+iIzLza5weP2UzKCEPo3MIhlmzzV6KJbidvZoWpk2sxew9J
Gg/Ea8x3iqZhnev+FLdmg5KweDZ6MV9Zprx2KjraoUSXXASFdRgHJpkWriOUgATQaXvaIliiG/eL
bd9WYt8LguIQFEgX6hOqjv7TloVcGZgS+hyjI7qOt24Mz2k2PpQjMTQw2NNnX/gdu8C8ZoLNya2M
cwozGqv4+OQSGoqtU9w5Ej1EJK2z2XcFrmzBQCCaP7Oue7NhlWys3DwbHaogz8Y50YN+H+xNiBpg
Fdv+jQkJa+9M+OWMhjNsAB+3rvkWCeMqKlK0Y+mExmgE5iPx5m5F6J69NsMTMfskaFv9SSr3qhml
tUuz/AXT9KkleawpuvcSpP2GKJtbYrHJlYoPjSJEBeTTYgWeEbWS1sA48JDb/AKI7eiRVHfFnqLe
V8Z0VgJjLea8p3gSty66ebb/5bwNmHw/jbTEIdTWyfITpP7BS584BRk70KjY891pVlwrfLgwk7gw
od7ua/TdUIaHERtm78J19Qv/gqV8AKA/fWMth4Cly+08k9kTp0qvm3oO6KuJssnde6eezpO7H/0j
GrYo2jbe+DClTrwJoK+HBvGFwm3urNF+CkRF5Bt0C0j1LPFTzLCduOCYO2kVwhXjklZKLImV8dDr
+Ghzheni6boGsBzwDJQ+qoYhmmh0SRbv+voa+dqVSjkMQyN7NaJBM7DSH2HlbRHi7qbKvwsL88GZ
QdZ7sXkIgJ3i5BgZJ0OFThcwZSHl2mzD635ifa7QO1y1yCh2CaVpNQR4qT1SzTeJBA009/PTXDs3
cTtI1Crp3iFIBsubBAEfRjw4eXvGG8JUtdzNHomtog92PY7Kghdi7eQorZVNi+t64C1reFR9Uoi9
8Am6rI1il3XutWHSCDTINtdT2N+g8a1vB0I1N0MEAQvSgL9FgYbINBZPRVqP59pZMpMERptcxE8Z
TpeV7bbftmceEzjoruyfG3t6dmMagGK8qNJzINUW3F2mGFl3Zd06fOq2qUPcEKHmV1zh9xiFtpPw
aOnFRBhQQpeDy+gc9+BmgrLGvEqv5qr0mAzZLstaeSP79k3UTsCOOS13gGlxjBspEXOt85ISfzOm
Kt54k3U70yFt6xY1oSmtaV+QqtYnVsDqWGwGu8DYDyyAB6y+FkSnoGFV77nmBkDbwf/nPOP44u/9
N2kJcEsCctmG7qdRDB8x+Sd8Yphsu8V9hvGhb8aDJqoR+/lD2HrvTavSnY6NVxMr+LYygJyENj5k
WEMzJBweVqJmnyE0Xpf0kLiUNBSX/BqIFI9GfAjwxWNrpc3PekRMmZ0fS3D8+E0eDWvacC3S94Bx
2KClZBzBfFgyfBHkxAg4haUeUiCXeytxrS1KXHMbsWcr3fRVZuWVMllOhZO4DrjuZmFxVfVDfDVo
UgraUmYQRVtCtRQgK5OozciLuVUU9XAbKZZNHs6Tw2gA2ImXUEgy7Lukuh0hsq2sSZ8oPC9qLg8j
Mcor2fSQhUaHiXBhmceQUgISm8l8Eke7QLJooRNeGwiqQb+QhRH4Ly21fjX7o3mbdN3ZbPo37RsE
zLhUI2QfEyOVRRMUdclmzNm+w5AYV7EbI7qv8h9VYt8Oo5eswt7Bk+KMCHVldUwgnu1qr30VEudF
V/Sf5EVl65EN63rkeR4xqwpDt5jAxheMwwmu8Arap3Xso+Jkh8AhTGhLomasAU8sGrNdT1ywm47j
bu4KyAZETbe8O/hwVgghtoKiPYCYFjVI1qgEYQrhBwDIc9GPS6Hegsh7YJ0EPitydjOamVVlhOfu
h8yWT3z3iSIHpHDMuak6GKJdjjfPnyQcNsZS8egDF5vTq75rrmq96AZAYVWPfXnoV2ueZbK7OEiv
hqnZdxM3dtU1P1Pz1k3Km9oD+ru2Qn1I9d6uNAeBPZrbGfDyrmoL4ATxfeimB4raeUQATTI1T1mS
zKjRiOxde6a+7WRGqvME2WIhBrVTdj8o0R5aTCOGjyYEfTFTdH4uHG2MvZS7N3P/C9MKWtuCMN2B
kR3rJpZtCGHRmTT39FdHBvls8Fij1BXRQY2DhqU0CEAUrvPMyuwWNt6e5R9GaJuDyYqvpjH/QFLD
wCe8DhrWLHNHtEI92S8VBXTVes51awY8j/1HlFLnJxi36zzj/KsQlKx1aL/LNrsmafOcj/4Vwqj9
HGURF8k8vUOey6CBV6vhe639qdlUmeuyEIL/R8AkgFQA4+u+qCO8R58xjiTXuB249wl3M0uWp5P7
poaXdgy7fZTTDY2uufRWztExRqa3aUIY1QLDzlvri4jpHtK9enBtQqNll0Odp4hlmAJtHQXPxDux
nsm3dR3MxynKXqM+fjMduHSNc98NVbqzRyH3tlfs0t93dQaXSeHyTeOGPcacR9aB1o9XSOaSISe0
MmNeAm2618CNsV/w8R1j+dg3dHa52HuWPiVkra85ql6EifjQSsV0X3t+CpmTa1E7hWQY2yTF+Cid
TxOjXQj96pnQbcqA4tNv6Qj/0rzvlhDMuBrcTesxacitjGCJUaDCzM38aGfqJeIVa0qGujA1zj1U
+jQ1s4VPsMsa9SWH5NGcNO6uIf2MI/02AjRseiQLotLPBAj5/MEAowiXgQRgs59yRTLsM4VdqXRs
dy0LxSKGUdVuYvftOaa5S83wNa0VJcOpHgzo+KamLMx16+0lSzOYof6HTmxrz0NYb6vRW44Dio6E
uQDBi7SrykebyXNJpgfY7EQuDraLyPIHy1H3+DCqAwmz2Q5hHp1Y8dPWPnZJ5tMy9CFI0GV3E/NV
tzbPA8IH4gEqZ4fST97xmq6K3roxBSCWjJV7XTAF6AusZHXNxRVfjKU1T6VrdYcMKycWr6W3aJ8t
2zxYaXETma1/MPIYe2LBm2GaM37S8Mw0/YGcHexfTNJ8wQtccLCxeN/Oi7XOiAvkcfCGCGWizgmG
XeyqiKPGldQ1MXy1NN0AdUZrwKW6chCTDVexTwiyqL6oY90uddLX0XJZvYfuGn8YSj4OrzF065Pr
zebRL+nsabgJ9QKYCKecjb9dsepMiRRO4ouiTGKcACPkTqSlzxY3Fxrxec+/BwXTZd+Tqlgvo2u7
lmBuVklqRSeeeLEuiR3ndaIR6YDPMGDbidZ76Iz5wUq6d6ccVl6HLbCEBc8KfZgHPpE9gjo9fatW
JKjQ4BRoo8d7Ei2zduPnhPaD70YfokzwUS4etMIj96ar3HU4ODd6ao7pUF3XVvSAZYHNdOd0K5W6
mJv7a6AN0yKK08gotMXSor4iMnFjEnedJ92ldWzawvAxWXwbCpQD3Bbcb2mjizVjq8eqcU6ei0i7
iplf2WW+i6WHFInqn3aoTX3IUpCK0m9Z3zWIc2+TfCoZbzKDccqzK28C77n197rJkDrfOCXBeA1C
wNyOngjyIQ3IzUDomqwbY/utinH8zna1NTlOtym9dDVaLzUAVwznL3Ee7qAnESDAGCRQfrmxDfHe
FexRmKMQNVygIjFB6LRMyFbYvQik93P7IRvB62QZD3VYa9oTXzMBm+Z0i+zeWreq/YiryuAW0wd3
NYg/0IW7dDb9HR+X88CYaqyq5TmbLhDibsAS3o6cOatK6PswZfHaWceI/M68FJ9CCzi1It36fvfV
N+YyiGIaOVCJC7hLNNUhrKuCiX1WY1+JSqLp6wB5R4+XPIzlW1+awFPj8KqQmPFarapbXrIfvDg7
syzEIf9/7J3JcuNIlkW/CGkYHcCWBDhTlERR0wYmhRSY5xlf3wdZlZUKpSxkZb3sXuUiUgYShMOf
v3fvubW5K4T8FJOet9DBm25AeokjUUK5W5eklRawThBJohRNO/WabOWVCGCZ1ITG+HnjH4pKP4FN
hYBZHfH3rxgOreRKLEF7ReiHwmpbCmuC8tcQrdCTkSf4kFuycAgM4DdoicZbiZwEAw1CC+4SmIvo
zbaIjg51YqiuaZJfgv5FX5MZiFh2qE+6Ed5Nho7B2zgODZboqSSxUpnIVAaqRGzJIO9GNlIH3ey+
REGYqu07yMgYKbN3paVUM/L0WKkdhIKo2kuxsWJz9+X2R0J3fjNpUOoTmXZ9ueoJ2V7UmK+KTKBX
FHrs0op2pUJsqFndOmOPQ7e7aS3el1ZrAf+l++/r9hWjwFM9hxwpSfKNkUj5ZJQAW0c3x2bqhIJO
5W7M//4heLbxJBtWYQjRI9CuNQsmZCi991pyiOXmjkELas0e0v1gqffCpM3fhusQg+FCV5KXsXzQ
ukhmYGODJxkOqtD+f+4+N6Xog/2uCXd4acLPc/d//9F/enCWjenFtjRwWqot8Nj8mz1IN40ZpwUs
3DDFv3SUf/XglD9Mhd+YBhbqEEsz+KO/enDyHyayRnDloFL/nL3/N5N3hQ7gry04oagYfATRBrLM
SWFGE354plQpF1HLeGgRHBiMBk8kdDnlkfSOaCet7fW47dbD9Ycb9MUY/ttrfhqOWxUY7B7I2qJa
ifUrw1/H/gG305W30720w4i7/OaCn/UFUFF++ZKf9AUpiBNVlfmSqPglCTEgsISlcROv/Rte2MC5
UD7JG3Nr3Spvv7/0d7d3/vcPt1duijhXG65MxeRK+jO70v/2y832ww+XqDIJwigV4ILp0YJDpRNf
hn15JGR+Va3zlb3NykX5zavoH2+iTzf005vIgyk3xDG6VW5oAZ58UzvemX09/0ZIMYM+v3g8BYBM
ODSAQeYO8ocv55mKJtcRhXHuxhv1WnLVy+O9wOC1yDb0DzUHzpFruxfc18+ouLbSltnEeXQepOOP
0LEdODOncsNp8fc/69ff/++P9en72zEKOS1ibsJ06tB1XDVKrhtwMIPqFJ6MlWDa/f6KKiv+d3dC
+7RQe8Uk/LGaOD9uo2vjsdhiCFvqLvFQm+wcnWmXHWqHGA4H3jx3q1phyz5QHNAhWQJyc+vX33+g
r28BMFVk3rTurU+/zFAanQjnNTXGC3+tHftTv6l3wv39VdTvLvPp6Z54qQ6WTxNMbW+L9obmgavL
JswrcgKD7tlsjB+2p19rInwDzQCiDr8O+A0itAsS0KUfmnKT5tu0YgKKPaSSwVzLOBbQvZYngtCX
Q7tTG3Ip7W8++D9GG3+ukL9vz6cnxKKDbsglt6euD0b8kpFnZt0U+s3vb8/Xy+Pvq8wPzYflkceq
Ck2PdRgXay+7KKzF31/gnzXHr9/DZjP8eIU+6uuuCLiCAON+GBxlJZbk0G38IzKFLTmSawBtLrSF
VbT55tJfv7X/8+XsT2/tgbqvbgVrv3HShbKaWOkckJbmkjOucxXtiqXp/P6Sf75OPsq2/two4G4Z
RIwoQHnnj/ThfgZRM4w9KroFWPaCYfyS8ImX4NpeqCw176kCjfEEYXELUHcLgeUGaPUaf/VNGToU
x7//MF9ukxYxJxzoVR2F3qcVlo99i2laY8Xn2NQX2oO1BVTl4JZ/bn4Se7TFLvndVjkvp8834OM1
Py23VqDHZCBNhCbFYz3US7MGg9TfGB3RfN/8wF89vHhR8BfT0OAxU3+92ZMJh7Hx5hQ6zH1mVKxy
BiXf3MOvXh8frzF/hg8/aEnXouA8IS/MZJmcogPqpUV1x4D7ViNC8dA+xncICQ432Y0ef3fteWn8
414KC3qbrgtUlJ8WpyD3PjNt7mWHcinFMZtaDFj8w6BuQ5RusgHuYT5mVFtlevz99xZf/o5/X9v4
tGy9DqeCMu8WOmOynEYEnfk87ddTVx0azvu+/HNQ7luOd4nyI8Wc3EJjw3KCqppm44HEKqeVn03D
cyVcDDYzRq9/ZcbAYIpcgPiSVxcbUizKBLRvpD8Om6B8N4MDOTQ72l7YNcBseMdAfzDSYdGECM2Y
tOIORduvIML2l152K5SfVnrntyqdmh9B/Ba1/sqrRxCuK8nDMXrOM+FG6bWPTVshN458e5FtElAZ
UkAhl700c0il/qQWa3AT3/x8X7190Nz+9esZn54cuI5Yy4iIZOndtWBKqkPVfVPdfLkATA4FDOAB
OHzeQuk8VpNt8yOV0sM0pg4JQN/sQl9+CVBBBhQf04Rz/uvjn+RtoBUGj2BAVnJsERoBz+m7rW7W
B//zQf9wlU8vKpm03liULOSuvCNEfKnauSMrG0u7VVRX9o8BIAhxG6RrEd8B7F1mWbBAZPL7R/7r
1+WHTzG/Cj4sdVFG3SCPfArzTFTpoTlDQ3HSR/u5PdWv9t1Z/aYG/mqH585CgJ8PdsL6tLwJxfW7
UeIBCb0Hc9wE0YtMn0aKvrnM13f37+vYnwo/iAGTWvo8JRgDpAeEoRERhyf9uniQLsSlr8Y9erUI
6f43r2dN/epn/XDhT/tvksadZNBbXmgLgsgX0sa7eDtvmy9P1rJyepdOqhMu5OvhllYQh4A1cx3k
xctqHa6SZb4nhmHZbrxvHmmchv/8XMD6geVbKBh0ZUb2f/yhmxpEnMG5faFaDy0pOgGzLyRqxV7S
3mpB/1ehr6y+TfgyguYqpzDtvLfWR3FqTGt50h3ZuCJvYwSeo/kRJCVsPxL51m3ijMG6gr6sSj+D
dluZN4CXF1NGQlX3oJvxKlD3XQDoYNhgnk80/BMkN0naxW6GDZHoi0qRyDuko10RN8Fy6yNxkJN8
iaJvFwbKCh2DPLhhf6pyclCPIYdBE3ttNBabBANQFL7U5cHExoKZjp2XUCbM0BFIwkHZx8MlI+4m
JGaIiFdpOkghZQGu8Bbg5LTT8Z9bxUNprvS6WPnqqVPQa4zaZhjShQ66LjOsFRGtdQtAfcjvajgC
EsPePCHdFepG/jNJmL8rDMNmrDGqnE2X3mdWv1WTk4cQLUwOdnVC0KUBk7dnXvt4Is7RCl4oXSC7
VMsyPNQNdaj5gwjQXQBlysCzlB7ltFpHTBis6plYjmVMwlcJFy8k99IU+R5rPhXGIenvcoJlBQI/
H5kqKjp7IfTwxqr5NYdwQ+DiBoCT06kmxKz7vIvcEH2iV1ib1JhcI3kiuahIrJUvk9ZjvUJooKm8
Bu8VImWx1mb7bFuXggDAEKjROdak/cD4E2ASc8yHIGzWNLeXUmrAwCv3dpuePMN+qCCHljija5NF
0CprK//mXPdFgQL3VdUM8ib/VFb9+jALK4E7TXYd28wzohcvvDTaOpH3BIxq/fr3r0jji6rg48WU
T68S0/C9JplXNNoYLP4r8uHPSJkYvQBgv9afzJvruqf/vQC2sPdZz5YTnMVJufcP/rA311f4s5bq
Q7Gm+l2P7zhJD8MjWlh9HbhvMpEES9vJHzpjqY9Oe6ev5JV/Tc922W7bO/nw3dnwq/fAh1unfKpx
DBHmNpGlMpN94IubsD6F8uH3d0zI88vkUxEHtQm/iMD0rFOL//r7wIbss05Fw++3xUyyDR4mcAQL
6JBOXxqbKsSE2hbSPkgBKAbJnRbYPCwosFrUbKTYJwjnWxCdhUVcuwasP680FGfTug9KJl6Vt9Jb
bHeoSwOB9irJLlBHDpLkP4RRcl+p/dbOvW08gyRSAn65Tv6sTkTi6mjtxYx0w9Y3x08FEoYHog4u
uZrfBgMciVBOHbVJ15KNZ6QhH+WKXOvyGKCkyXUGjrpeXGcwYGydqAtLeq0KZvpWlxNk2pKU7DGD
wTvhZy2vwGBvtgLm+2SFT144Uxb7yht3eDzu2onBA7R4oNZRigqia8Hr5dHaVFMH5AGEHYPo4bJT
gaqix14xXIupBkt47+bwQ2qCc2NnAXy95p7ZqMHIsic5PsdkbKLu01rMZUMAMVYr7kD6XyEriJeG
mfwg4PYiBwU0yRpzZSl35zrxiE8rMBx7ifxmF+Ts6X5zH4VicHyNDGEVnXuYDRc/zABp51bm2iHt
TvYZN4s0f8+YuEWkD5UgFnu1mQH/lfoS+aRih+0qHpVVxyNmxxVQv/YpGFrSFcVdUcdANAfcwQWp
9x4QHE1ukDJycCVxxPZTtAfKD5Hk4LQYKQSEZ2tlTVxBVq8qJUBiaxpoPhgiYz+W9r4lnZskhYlp
8nYlWNAyZ64i+fFSbzV7WZoD0xl/WR7NvupGlZpbRAi3Rb4rs72VasdKV16CkRQzgMKXwZw/UNZD
qExogpSBBI6yBRhkNKPpIiZaC5XcNVMPrgqZQXMvmfkMX9u1qowYUfOiVVlZ8dpimUsCR5GW9Puh
sDDToFMe4yS693x4NP2Qyxu5IvuM8FRqMJXswxZ+HpFNkD6C1OnjMd4HZiPBOrS2IvOxfg8cxBoI
YwqBb0rfnzszZdVotbdmI7Kx6FTrKig1IuOHd4Ohyr6mzHSUrGG6mGO7QaCxbqbuXFjWWTSgVbqY
yHll+lEW/TucjGqhNyVpmzJv70h0JC2G+E8lkJOYiqroKlSkeeajvTZZ5ZIMeLAzhqJG2r3JWSOv
mrI+Yrpc++b4MyywstYjhZY9gzIi9dEYxlkCxHdQveGN3hwqOP5nr8HpOVaBtMQweleIZp7YIzqo
xUENe5LnLfMCEuYxy5PSiRBPwdHEdCQKYCrCYGQqMKIfYS4PToj7C2nC+EbsyRVbq++oyEyrjqjI
LNn0DWnuBhNtrKr5jlt/KEjYHFN7XCVa1K4SXEIYMDPCPcHJw19q8YlNZrUNipoh0cSHGhMKAyXw
zx2zObkqT3GHQEpJiP9iMH+d4zpbTDnPmqRRekzt4BYcLBHi0m4dhU7mL4HIghACKSrVw1TxZTz4
WIge4juMb63DtCq9S/z+Kh2Scg1JBcCAWu4qwydsHL1ZprH3yHo/ukZmqiS6Ra953GDEGb2zqVf6
oizofHQK6Y1ZNutF/Fd/VIwlHg0GeHDSt2at34eBTJJbDi2hR6nYt5q2mwbZdIfKePCAp2w1GdqA
3GlPSlAdWlmq3CZNr0VIYGlqppxx1ewgxXWyDlMYLSg5Nn5ZnJUm3cepuODuwUxnzzYxBHhwycJ3
0Dywt5jQm3a39vv0OSqMh5yIj4VfNC/mkD1Gih1tLJ/tM7MQ04AbVoMZky5jy8aOeTXhaVv5Csbs
JMt0zPIGdImsfSgaKXAMBcavblUHPVa3bdthqp2A7rV0DeIR8lYnCL3MtGPcSz9EKJ7qNHpUZfBE
UmZdzIzGAk+8jVxU/+F77VNnxRRqflpgGlMbFF6TOKmBP6AlI1s5mMSjsHFr2K2arb2uxxVv98tW
4BKZ0ABlVoDtPdjCzXhKS2N0mC2fE0l+NAw93/q59tTIhAkOirycVLpgQVvbW7UxQGsSmQJ8KXZb
L9kCpXWGoXjyAyjmI2rH0DIKxx94O5DohIAhlgl0x1Dd3t7103oMH0NLdSZI1IEdncrYfOonZtqF
ary3iXxnlRLqixI0jbVjSnwAGlYta7U45XZx28eZ4iSGfxgVQe05soVZcoXcpuEYZZD1x/0xJSfJ
xFqCDroUVuXONk6G0dW5y0G6x1DTllol7cWIUCQwQtzbAb95YCD6BD51rQ1koLYtFWPUy3s/KLGR
DTcDW0KBknGR6sFNoHhXlaxuklbfxNUcgSOXzJCtd1mxFDft23sIya89b05HhYyEprjYUprcCDJN
LwGSZTnq3jILL4zso64SY3hr8ex3egaRfxpHVLBqu/fzRN0aebZJA+NS6Z60xUb1IuyYPQPShJfV
P8GMXtrRugIoRIxgEd2b4OOWaAGaZS6r8DRD/8HXm3EDP81aC97NC6PvioUVENA5VXT3W1EfYwkH
TVTymgN3BPCClnAgOYg38l2a4PGP21q/i8tAPpYjMS8L+k9oC7SK913BUr0uEpneQEbuXr2skVdA
go120L7ue7u8C1ojXCIZfazLcEI7WN2ZVtksikBmz2og/1cmBiLwYfIc5YkZ3jYidGD6uqCnFhNW
hVtskxPFAr//2pii5y7rWydO7Mxakq4anMLKh/klmdG5ND1OTuAN3hOMPaSBw0Lx1r6uLSUPp5od
LqOYw+0IXrDQBwAg9l1Dvw7zS22dmNFPgMRG3l2wJqadwRHHFCW5UwVenyJut2VSujY6CoSwWnqt
NuNNGgW3YZPc2xC5AS3/nGRJXQLayi6ebh1Q4THcyHLXgvK8yAu0FbEs70OT2cFA5MuYdqvEJIdK
6ajxFGdCzw/l+94D1AB05s6uMnttdsm1Kec/f1/9ftGfwpCNvkw2LZ5J41NHRQ0sq+71TlkA1EM/
hTyn+Ka+/uJA8vEK4tOBJPdK4U0TV0isjSevvG2qsmUvSDL9/Tf5oooX1O7CxFKj43f51KGalH7k
iSbJgm7kWsI5ooyz8FC7BZmym4idxr+xyikKf39Z8cURhc4vHCQCy4WqWvO/f+hJQR9JbEml/Be5
tPOIPIsVpF9nryiI+CrOiflQgaHJzRmR/NCX/VWfkUGnh6vGYgEJnVzRq1Dl5jcveHuhPpxze5dj
NkUkPFanCBmIuO0wxOHPRGbFcqzekM1JVHQ1wqu4vM19z62AiERRtzSCO8UmDxYfMpB2MO4AU7Sf
ou03cVHtJmSzESs2pT1MEFhezYvBLcm+aE/quE3l24F3fa9RS9NvgeNwQl3mTgzQdeSPJOnE8c2f
t+//uK1LZn704TH6h62LrvZbFeafAFz/+qt/S0rkP4RGnL1tQ9uyNN3mcf6XpMT+gwfNEDb/jNYf
CBcL7i9JieCPOMfCV8AHZv4CdBV/wF7QbBk02H8vKcEb8uuZGSYYl9ZpwdFOFpqpf3rq4xgMOyY/
fdHmkBL78olY627NOzFdyEr7kuiR06Xqtm8iMFkt0dC+oQLKT1vgb9RCDd5V4Af6rdeiuR1tf9ra
PRif3htZo+wmckbCs3boQgvRmJ+4sB2lpaSHW88jh9Xz0jXOVj8vVnh/htne+qYm4THQsFlBp5N5
aZdbiVJpGcBhJKZggL1Q9LhYDU551TjmVLiytdCFpyzMuvgZIJllT2KAEY0RzhmrfGTsqjgCCbTL
9GlYDiMWnArT5ZhzGIZ082iX3Wk0x6dIi56p1uVlppmkBXnkmOSQGPJOu5QhMvkO3aTlFa8dMg76
VXQX+6FftX1BIysyVQzy+JsDmaRHMhmYmVgh1UmjSePGroG05n3TLC0LGKqW2EAtBoYxIPX2OM1w
cEZOKduvVZzv6wrHPdlsWAes5H4kmoTg5aZw6Uz91PzwKENPQvgN/DSQR25mgmHCy/B64zGLlgDf
qR0TrpdO4lYL/XBXqvQJzKh91LQs2qDgvO4K6WBHHkkI9ZsI4ldFiw5JG7xMnnXP93m0huaFEdSz
pyO5IfGiVYwbKrBdGPKpAk712NTsiwG4kk8jUzRW5eiWluFamUSdrUSrRgdVUeRN9WIMEzrm9i1J
x2cQsrorEqlZKRz9t0MTZM4g14BMEwgPmBWW5ejj0x+fxppIQB+r0kIygvVg59lVSgaLUms3TZs6
YDzf+sh+1XWQ51mtvpSaBZwM3N0iicMXA5wsFPv8HJN7vUyS8Yy0S9lVAPhVu5tuCTjaWz0gYAM2
3bbqOMCacn832DJRHRgcskFbJnhxpaa8kjJ5U2vteyjGS1018BTtm9zq7a0UNW+98C/1hBNNTtvJ
rYY4m//OyWTlAaE/awhHp9NJ0mZU62t2vXvR9yvOYy+92fxI8US3fnzvZ114lRqFvpTs9kAnv900
ONUanVNgblh7uo7XSs+QG8zP0Rj4fEOQbKF53shW7bah9BxV2eNY60gjpKUfTY9jjrA7DKjXPYif
EMAsGy2VpuKGIG1OwU4RBnCJMwIOqCp3Wk/sUJ9rveurwc9sjF8tSSFqcph2kpAqUkvNbetpBCOl
7GyY7WPX80V+Ai2Fk5NpITU0j3ujg4/L0ZiEbRZf9ckQbrPGv5KGxtrVpfZaNUQ6gdjVEcCSpAYJ
w1hHvXLKSLzURo8DQgr6KCawnsJfAbbCTZ7zDVxfl54KHT0IkR+3ql3CXoGfXgv1Mmj2Pgnjec9M
Lxqg/a0qZe+s+nstqRU38lCmlqXxnGtK7RYe+iNqtEXaEB3tTatYjc3NPHJ+SAWQpglQwi4cPZIY
c3Jb5FJltE5cZjVUg2Opw13ts9TsXNbO+XzAMDlPOzA9n/QGNVOAeyTphLEdJh3sgXaTj/mOwes+
A08FqKS5NYV9YzUNrcShO2FD7J2sxASpeuLUjj5gOEMApu2I6zDhzjutZT5yqsfw5icr0Q8vk0jd
UPaCFfb1c9/EuM2ACCybdoYzj8V6qOjs5332OEnxQ5ckLySU3NUyuKwyMo56Ygk3LNt9b7b3cWM9
1mRWLscumu31dAxk4xQTx6NDs3OZNBFTku/jJPsZC0khzbepXEsNH+HvHvRIMtxstN/tqlvhVYMy
IVo6y4pYExZkrZKoczTioESrdo6JbjjoOUkDWcwdH0H/Mpa8g49f2tEIDg9JJmuV7Fpl2K70nPZi
44J16y6SoQ028xqts0LeiUk+RnZ31BmnLBFhOrT/aIzx6CzGwjpFiXckKICIKulKt6UjSuNlYfP2
8CRoiiX5ZZwY1G2WsU0YdSUcMyBFsgYqJLrpFCmF7hRad83xQF74ZXbdxYpE36q/4MLD8WBbHhng
nY5bipDWwa/f8iDpnbxnkqcG+X5IpPcoDR6snMyuaGDJxGVYUxtPHTtP0e6MOrzq6AGlXr8tEa4w
ftLzDaEVwlX04KIaygn/4VXomxcOJRbJsd028SzXKocQmJiGPdFTqf0EjkIt6Ft8JJrhqoW4LbK+
WUx65tYagz1t6l9VI4V/3b5aZUoeSs8xneyMH/R5LprSXuVz4vlkaD8TWzlMOmIwHLGLJNecZMiD
2zyr1HVI+vQCjOAP+lDxqWrrY0lQch/JHXKA+ow6/eD15V6dAmNj2tiXA9wSG9Fh9IzULl+zvm6L
GJhLWjFLqky7WtBbJ1XCIGgylWghaVbJr94SZRWZM1phwvclWfMWTk5wjyQPg1KkOSLACy4b3nkY
JzfV6/HQd6j1E159qY24yWxeFT+52DYOPbuec9IyIusk9CuOXXSkd5EOVEeauTS6/Bh4NAHVcmQA
YZMyIgEaarN2LzXF0a8lRPBAFEcg0as65QHhEP5MFK/sgni2kGXMyMxkOgQQRZcKCWjLkmndKlS1
TWUMT7aC7xtMdrTpe9N/oeJ+qYdqA0J37RvGWrd4/abZuG2C4Sqfs3emDiF6BpjImLSjVFpEB0uI
F/Q+ojMTQhpJqidtCK8lW183RWAuirK8ZEb2klg9KXTuVNtkHscg92n50gq29PdAS3AFVd0Rng45
IIp3U7XS2ZMJItb14HmazXxEsx6NMRwdYZAl3pjmsasprowybN1RqMxms/G+kZOHSCteSKSLrgda
GBvk7JvBMuYT/00kaeauTPutYvTCwV2xbwxc1rKBed7iW5bhqUtapm/mkk4VT0xiYCseiKDhmMN4
M91NvTizU8GRKd6iKSVwOrMjxyjN26AB4qMk0UZua/ka7CmyFZthbEfe7SIhHJ1oYnlnxbjhh4xQ
NE1X6eQa+rGp6VKSdnHOQsS0gplH0lWaMyh16cQKzMIC9vHQNG5oEyntRwlgwry/kQaskLZSbyDo
HNs5xRAqNx7o2fgZXnulsSZ3F10gbncAKjhMiwqOtWV2TikZV4ns7wYAU7li3iDa2Y2mDRyAzOlV
JIFarXOMI7ykacHMaJGJaF9ySuPOvB1NjGt24d9XeLhpfjGtMnzl5MFuWQ5FjNG2YtTZVESmj0V6
abziVvEp8OROvI1GGi59Dc+0PzWPkEXw4+E1ITBCdmEXvKOD2ZrCYIBigVmw6aJf8YjtUjPoHKi+
M94PjqKn7zWmrP4EfCoZ4NVEYX4vwZmMW3PdSNCDsli6r3ItWMncUVOHwhZqGH9is7n2GqWFaBBR
0uJohIvGTjvITX00vSx5Bk/2BibtDqbUTaWpsVu0PQVTZ6w7LBHbLBySU852RyBKPVNFNZ/+iNY4
EB3Iewnnlc9kGycZgH6a1KVsuX6EhyOLq2Y3qjPLK5CuGWZMoNSa2ynorv7/KIs+UvweSnj9Xr9U
uXSpXsN/BKH+62//45FQTFWRbY6fFsaGuT/zH48EjScBH1jmP7Y2/8tfB1oAhKYsbFtTIJKo5qwd
/8sjof1BYUC1A1qE5/K/pRN+xSmRLQ7VNMGgVJO4/GsbB9QRyjUDn1LNAMYdUklxuzhDK0L0nd1K
LRQvmpoShdfCNHGuY8d1sD7Xt8R6OiHmdrPqt0U2d8G1icYLHsJiqsRaVuFKVANUsWTf1o1TDfAP
dczzdODvOUUmC0yIoNHtfJXnDF5aa/zRTUrmcEZrHCLqJrfppgjJOcnphanA7/IesdNSojMVzoDt
LS29efNLJVrHlvFSy2q/gxWqcDLBYV6Tcb8CMbwaavnik6ph+9F1kZGhPpVPOJ8I1dBAklWgEuAQ
+WsToHIt6n1XBlvbkw5AAtbDCBy6SPeqic1AI3iCTmyNAdJ/hcd/bYzVa+YJ0GTGOefMT101EXKW
nyoiDZlx1HKDCyyG2icp+nVax+9Jp0puFvYEyZvtWRhzp7mwHSmUL6NenrRGv1W8wnaZbbiFHiAe
lerrviPFpBqVq8HovYOV0+UXGknLyuT9NFNQaT09ZjyOAp8hYTiYZkGlRTrRaiUDX7NLLwohAFnc
7mo686rG+a6mK1bV4UMjh5BhPWbreg/yTmRrk9iNG1474exRI726KTs3sHRmY5hUGU2lHbVWBU8O
jJZURsTEDOOdMarbnKJzIcGsB3NAwzN9Eh7+4Dw+JoSil311JZTiOChknlfAymAx9k1xozGeatk/
6lTc0QxajC3lgGL4EcRxq243CrFOWeLZy1TOAH5g6WSy7Jfh0o56N2X6yAFg1RMDo1b9rlb7k0bQ
U2RpvJWzoP2pexqDLg9+zVIts8bxx3Gb+2ifmCFBN66OfQoyvS+T08huWbbpTWW0RxRx2ywnTRpQ
tDuoIP60IWE4aWzIt8ZD2qw7NWpcw8TRKmLrLdXRlPhSchkHVDu1vY+64C5OONOqKnqEiNkTP7Ti
GxrzYHNh9fJDZpCuW5NYW9bm2ku1d0Z47pQZpUsQwqPaRqshCVGRmv4Tkpb+YDQEfJTZVLvDYC5H
GTsr4GMJgdSyaLXXHrK0MmlvTDmWfVHjB6Xtgn/SorqIPbwjA/1TO9vz74oT+d1Lr0UmBVPXHgzF
2KUpQ6uyqF/LfK588gByMMs16Ld+bO00dTyUdvKsIVUajYGzKoMw9GQcEJTE7xihdszhuo0k64QA
pZzgrdkRXXvHZrZUWtXZDwpHgbvYWNICx/U6L4nnUSGIlZCuhyMRO9PCHin3izZbeVQA6DUIBmfg
Wx8hP0msH33fpbTC+OWnBLhQ7B89Alf9OHwygvTeSApjFYAzZNoqn6w49Df4+k/EArcoJspxpSG1
betpa0YKOI7urJQA4XEY0mZEBYHPGUKSim6jzbaNlNKuRsqWw5JLJvM2x/Y8CPGOn/wOdme3tnu4
XxGRNwPz8EA5Jq1/mzcqJ5RUeqxHcY7iQl6Rez1P3JIbklCSZVHOgESf87hJb1ptiTZpcwgFlS6/
txm40ta+SkP1LHNIVrsOhNqhCAWGTxzEwWR4i4BSzBk5XC9hodOgBoyCSwlXjKVvNZB4YYGahTWT
bAyJ8B0jpqNI0rKJ2GrCiMv4uuccnjBzjuJ6U6smop6prtfAtaulRS4A/EwkHdqwgYmEGqczqb4Z
wgCWeCbbKHZF6cMLgngE0uR2lDlgwH6vSbAWmN2YFucPqaIBvjMCG1kar44miG9SjZ928EuobHZ3
N5TMCrLepzi2bgVsyUUWBIc4e+uMiEQU3WhhW8nHoJuN9Nr4nMyG/9HIiPgkAoaYbV6BjLoN/yGd
9qlks9fUYqULIqbMbENUI2gP2TwknY1JW0KXS4ckZAjL9CAOeaAmhYDSOm43gTYRIhOF09KrQOEN
ZrzDYtO4kgZ9pyEQ28x5ClTDcjrZPjEAWMhRdmUpFKwQMIB1x4taQ9UC5PM27tVT08fXQY8UfDQ0
3/FUsLfRjOhQZlhHWK+LkiDwcKMD88i8o5Q1P5uZ8dEB+/AF1I8xIKyXDm3GmOhOgiw9kzjamRQS
JzsEjNCujJ/mzBLxIhoP5cwXiVMmJ71Mn9Iw+1cTCElK70vyb3BpWQuL5qtO5h8AzOIsUbJ7MsIJ
aCYaVJO+qGa8CZwTIW9xKy67QHKxEkNf77exAVlihJCitOWwgivoSBB8QGJxdmamP0NVWtmjC5de
WdBWtDp9zvH2u5FoH6I8bE49Jz0lVncjVc2SoWxM57V7NcmGWdpN9RjMYJcAwks0o17gugJ7nfEv
GRwYz8ve7BKiiY/iatFE5AyYPtiYaAbIcNbiJs1QmWrGy1icIXkJXXeeKR8HL2H2OwvN0/rkRcBp
7FQlcgJeTQC3JpsBNpRbxgJXubw1CpAOuPUzd5yRN51HdAUcm6Jpr/oZitNAx2kT6CgzLifJwouY
ATpSCUoHNdFREjNdp5QB7ZAcMx/9j/WfDJ5uxvFkM5hHbuDOQuppM2OPv13+H/bOZEluJOvO76K1
QIMDDgew0CYCMWdE5MgcNjAymYl5nvFMegu9mD6wil1Dq3+p1y2zNmsrVjGZzIiAXz/3nO9g4EqP
dRO+gI7w/vsfUWeTnPJIXjkht0x1PB6D6tla8swjKk5mYDMj6ZzmFk0c2H3aJQQdk4buSUWH2sfM
d7IKI3H7p4XM7W/2vz+DpMU/WaMt9jF/Ggj/5qsPdL20ZIeZ3h3lRjIhMAW40I6W10tM29Yd94Gh
1m7n7zkk8lWAGllZ5//Ld/FPARPweS4/ADLhlK4Yf88PoOVQhd0bCs6meLNTcZos42sJkks4w6ZL
DT4TyZWpE0TFYv4wmuzz37/VnKP3umiKz/YnrvG9KKc6CsL2Jw38j396LDL+9/f/ZNkE/uO/af4B
fFxWYn/5h03eRizKO4gj9x8Nb6xfrPHlv/x//Ze/sxMfpxJ24rcfGSVwUdPW0XvLq/vx8084/Pgf
/43Mt2EsLzgAyt86Pv9pQ7elWeF//U9tTe3iP0W/f/u9v19rjC+g0x1K0IlH0pezXJZ+v9aIL4qH
C5s70zL5v6Wj5te1Rn4xTcLY1D6aLNB+djL+ca3BtoN0ZpjSxBb/6xv8/R3LD/BflpKSQPrrks4Q
comlswZc6iZ0LEd/vdOUw6hYiQuJcWE4IXd8b1L9gzPyR29C/YjbetV3rkZRfTjeRMXUsWmuGEK6
yjNVDikqJVxRhd2Kh1ZiT7TMjM/zHMkdqM9X0C60X09sa9LYcdaQ67VjYRmsqQeckQaTlZ6Wl6KF
EAYcJUIOKNZEwfA1xO/FhPGOvm9iy81LUlS72TFnLw15oFlO95SHkb9Up12jproGtjxgQpkZdmPm
e7cAfcJkHDrBIV/OtDGsnLWW5I816wTqU1mHBeWmjpuvFUt0ZXWHRrPwntVccFyDLvdAjS3nLs5A
v7w0LDKpYqDBFMjPmjrUAicdMGYQwBx9CqYdaNsbE9htHrtez6gHIKiCyAqqJx/tA4V5FowtS/dk
yTjt2y5pq9qniCFmUV/UNogr23Mj+dZx9yJPzWCRUW8V7uSc3qaz+O7a+aNNTdga1cqTrPelH++g
XH4GYXxyRILlrGbhMN1FrXtOGDCQXrA6UUYxlXSKp9yKHMfXvMFOL7JsOT99dRZ9fwgLsN1YjqIo
AXQTPflJ/N3uZsrhio5sZ5ZtTLd90yFvj4h4dS+ZZyZvrN1VYMwXSux/FBaYLz1mSJiMeptbRrhp
ethsJZe2GowsV5AXp4X2oXXzIYjVk9Mb3BDgWtvhCZzmc6zMre+094U0b6sUpyYWELOun7gqw3LH
/sZOoqadeuqzNUyprV0Ve7xIT71fPdpEBhIzvVomtMXUDABhRJpBUqGlLpiK5S2SNVL7kOGZy+FN
dxNNosxSGVfoQOhPBl42ijCWaYR7di5vBi5Uj1lbhNvKdW7KIPAxN+AAkxWhdttIAvrFjEL+mA3N
eWnxFuEizY9VkH8WcYyD2K73WpJt8sHdhywnEOmZwoy0PtVBu05aeY2sdjeOM7llcSgG8UqA/uj0
at52HdXklo5J1qh0MEIjWOVBdA+ZjvzuB+OhK2eatEPz3mU0FSYpE6cNNnUo8DppGUtop11q8Oo0
PBYkdrb4iDcl++rWIUNisAaEzx55TY4dRJP9oTBhNivU94Vyww64OgS57lVZe9dO36sG61dO0fUO
0sl9VLEFiKf5EqTKuQdt4XWdmDdV16iHUS6o1F5CjwRu2DfOc1Aikofhy1yVTwyI+h63K4yiElbQ
rCAKzlp6SfP4xhBiG0zq2e1qngyS9Y5TX+KA+VIutnaNffZo8ENomPHb+a1e7nVDAu4qcc1zrNuf
MbNvTvB815o1e7Gm2xES3oaLSgBjpqIfm4HTc63Wkz2vpZMfJmr+kppw1lgH0zntR2qoHbmNLLhM
Ztn368kgzAyEfLbqax5I+4YLl+fy2VImDlgT/vZQAkej6IuuonptTGl/CpfPtEqqkxoQgPK4P9RA
PlfRFL2lvu7NrWLvIQFWDVq2K+wGVJD51DWBSQeg4gsOsgGlDM2/1t1NXc3P5jjeFwkos8Ji5zGq
5ugU2jnQgx/oZjCbKg26p9lcNUDjjB9UjnEHXfeztrNmTHD5SL594G4dIOiUKZ1XYim7ZxdnrEtR
+F7tRtdJc/zdqMpHA2Mw8EpaA9uRTWu8Tdtpa+iapCkwu7oT1DDNIMIwBs4M9IfsAgZP15vceFxD
IEbqsfjj1FTi/A6qi+q4g2ZNsR3DGKSS+xjZQ3Q1xtrYZFZqrse0laANk42DTRtCkvqGU/J7kNtv
QcW4zGd9WbQXBgCozhNzCc/QoVWhp9sx0ndgqB+CRG4TLcsfjcgt1jgwUV7obGwSGkiJJrg0QzXs
nLuHpBlfjF7/PvXJTSVMtW94+qyTybyRarzNpvYrnVlY9J2NgUW+7+JzaqTdqnN5dDTlmVzQSO1V
fU1t46XxtXu/dnCis57agStCNbEyGGcGvE0ZIe3BONSzPqWbVMItd0exDkbzg7/zU9bSrq2F+m2A
CLa2otb2DEV30RT7G7tEKeQ8fGehlINph3M5qF4RxGFxUSOH4AfcJ0F/YJgEp+8fmxnvTGEW+AZz
9R4YoFczMK+/ueT+s/1WyMCK6epfT3OPONn+rk7//pt+G+OcL0IypyEMmgqaNtafX2MclqoFX+06
PPwglCgdp9OvMc76QjGiSR5VWsusJf+kTkvgPqaNMYpGRGADEIH+Nrn9V5Mcc8jfJjlQq5Zt2WjT
On+YKf6mTrdBUHV4friC9yipcwDochKIkr0oKR0LxjfbGTi/MhHsOfcB9tYNUeyUbmuYX+96ZrCB
qXTh2SaqlB5Qok13TrTK+JyQeDLNr1gqba+qZlQn3no71/LVBr/1bTc4mdeWIHXlZBOyq63wwnyz
1Vmg+1YOW89u6bUT/rfRLI/L8v0Y1RYEXakSaj2oD1OGfx2Xx7VKgEjY6ZtIKU8wYI7O/QpI9H1R
pWLbLMVZrQ9YtEn8O+4H26pS95XJmi4Gd0mftGQhuqpdecQ6uyrxunmamVtbd0arDJAVhLjlYUMG
M9ypWn3TnADBuvX8uccp1aTYLNHdG7UTxbRJyo4+nPh2cni+B8NbUdHD44hhr1BDmoAAoVHuDcPG
OzWz/03u5WBUZOfFN5UF5HjC6JybPLD1pHkpmJgmzXzAG3NVNS6G0D0OYUsyMdbAguJtMjKOUAMr
erinp+WotGYfZcmhhS0Z9iGoVtgyOXYki0Qzmfo2kUdhcQCiGlU0WGSas+VpsEHrYWFrqifaN48m
TMo4ng+ire4kAA+mow4SI8pOh97BYoJFRsVTuU1K4GZDzu43vsMMcjfq1YDNrnnNzfRAZey7bk2v
lUlQTXDzry2yJKFiKJiq9BzPyQ03lecwTI8hhToUCRqeWReHxrCeMV+jxAhLsJGoXwaEC62INmLw
9wFvFOoAhlUz6p+B9LdYHVjJ408R+bDTdf/AMUDFdYOykRaCISmFzsuBI/Thh4r6S19Ut1mGH18K
7C01kltUcIRhdsOwHuj7sU1fHMGYZIv2mBgNVZ3TIbTmu4AqC6907MGj2RRLVaYh7JPEWakW9gHF
eV8hnXh1id6tx/rPEzy9yezyPpgIE+XBu6lZ783ch3djM92h0+PFWPYCRYwE34MRZslOBd+otQfG
cwz+Pr8uKca9J+VD7LU2bp2ueSP3sUMWeut0o/ZUZpzmrD5HfnV2/PlRlY27LhsgfvnSkslL8KPO
uUs1aIGbyS2+Eyl0OSDhZhtYZCwa1HC8hw9hXl1CfaYzKq9fRdw/Qb343pfGXZuJ15b1kgeKGNp7
Ou7IYqyJgRoHPZ2utQ06MUxHKookSE5r0gglU8aYm5ReQvNz0uqTFTvHurbRLHeb9QSuLP0IPJ9q
9aH1wlDQl9eK6OQn4zdoSJkX6KO5NcPiOUpQ6d2gr6/OMElA751OLDgP/YOWhORoQpLJVeJ71URs
T++DG76YczNP49bqIcYuHpDB169ZxODfZh+2OZ9qg67WoruFNk/4rXM/sZ8+MCZ4ccl2xp3cfeXg
hVLt8ExHy6lfOrEVW3uiEtgCaOa2MY6i4S57CTO5b3Xm3dEN7uKBO3Aas1LKgolboLztxgg9OyKc
17T+2o95g5IY2xUA//jJFFydSvjpOszEAgfoQqLmMRkeWiptKs28lHOVr5kicypYncXhDcfSx65X
C+Trxs02kxEfdZUl21LH+ej4DGh5hbmDpVlfNdeqt6nWCImXBMO71VhbLbGf62YJGHVcuiMjeMS1
xeckoXucxb7uaX10Y6f9IXKTTV5kxz5sr/SBLrq4dE9wux8qBv5BxR+R0VHr3R7SSdobcC+n3sXV
KqriwRjJ/HRC27g5xWJ5f3bw2uBEIz5kzcOH0hUxnvjSzhWk4UrbmRh1uU8xDWbDPfN8toqGaQ/x
bO0LdaMZ9ddeVfeTHx9ZojyMifOEgfbVLX9iH7UXx85uBpGjMbfgiGdpUGzQ8HCDRPwU4L9haE8o
d4FcL4byAug/oCgiu5YNWY2MLkhey01caNt4jIkdxdMpFXd69CMqmvYuoDae7hL56ojyrcV+eJFV
cRer4qYT5r6SOWxgcedX3SFt6u8l2RUG8YQmTEqtELlTVpPWD7tvscIFOR3ufXJKgqrxaIPfcCYd
SB4jL2W7UieDWxprXPrkHWFV9ykdLeFOz7AxTlaN2qA9BgDz10rrX0ktMrNG8pacTLGOrWALoQOZ
29K+9/RDNIny16HLjcmNKCQu/QPKxFVgjPHSlIvM4GCucwcOw6Jvt5oGO78XbFclSwd3AObSFg6t
WH66c2wGZG6Ul2JkJm0CcUyGZKki6GmjgMIyRjxV8tL8ZNrZpyq/r/rpaOc85Gv6LRzxUuoFHhXd
ms9tom1qm89vNEQxUaTqUa/q7eQwyuJoLLvgnen44nSGuyuph9Sr7mtuDe3nMPvLX813HwyXXHFc
bSpLeq5mj2j/2qhtM1kLpDZNP+tddRmrBUYjVcUeALaXYWinwo+f1Eyop5r6T3jPZxpj+awgtrep
9lD2U7ZKVXwipVx7dXRNk2AvxDEn0OKpkqqAJul7KnHoWRLtzhmyr1lLAJHLHj1Fbc17MT21hXHk
Tb71awEHoJOPTtR8xFZOHV6V84TP0ia9iklcZ06SEVunJ0hy4taJR2/S0oXQi/iQLwXITsPapnMH
INDstRaTzIowCrcn9Jmh4dshffU2dcJflZb7Xmv4qtPBf0YgpzesCbLFnhVwNXa/wtJurpZVdAcj
pKhaj6Nsq+u9zYM2ix6yjPW3sJd2iZpBrONxPBZkxwU0VA4DfeN0486p1He/GbSt22IIFn32WDb2
xYlpiNazcp8QDcNRFz3LUdu3wZgfXTMkyBrGTxiEPolnPQ51iG5dk7LV0sHx4iZ+taU4DiNrvIBA
5aboupe0YTIze07+eaSjwA15UzQc6BN8PDxSo8UdkB8lkPeHkrQfHyUM/Yb40SvSAb4+cIlPcbe6
i8lcurnhsRKhnKRJ1nKAhNCZF5TSMwvlY9vBc6dlmbVqzCW1DZ8s6g3os3ykvslb9qCxGAzAD+K2
ycW4G2Z2IeZArsC2ym9jX14GMLJI5s/sUCeulnj6shr/QJrbT0ZV3w1Z8EG+iqO8Vo95AjPHd9nu
SZ7oq16fzE3UxTFciApChgzCTW6k+c009dcxmp60qvyo5+Y2Z0m7zuaI81QlV8aUHfVUuReoFtD8
VGGInV+sBeFcA8NRbGWK8qTiptsIH2cZ2WtKW8az05QbVwUXYJGPpkN2oGEDso2r4jvndrMelh/p
GLs/GHQZ+noevWPzpmNvW89a9HWUOn2vECGx8jmYGvDRpaJlconeUCdJ05r5eUj57mQj12Hj7vvZ
4egfpyuJ+HeZ2w8YwB7CzGYUTPD5oqS+t9hVdmJEXOmbOD4Y/gCDZNQ2MelCs29xYUQxjVONdcLL
deYQvZZ5eunscmM7ZkFIiM+2U/TzmiDprpTG/azGmrj0Ellw6nyTc39adZN9j+56pvjlIg1OBF2i
P0I0GOpxP6L1raPKubYT9hW/hYILrB//+RRV+6CQL1apfyh70vdUQ7/X5Okmawo21F6GG9q4MSKO
4aZNmDTMEA8PyfxPKyX6OdaTfUo758ns7Pc+0lo6CIpsXcwmKYUpZ+tp7ooyyTBWAgFu6egmgVOt
io6jHfpA4im9DDeAatoVYtabrGlTRrufeF2M58mAK9PLOj4OuR+cI3cMvLI3YWDRCEdOHtNsH7lo
PTnNhslLxqJui3sPvETm+vx4iC1iSB6gOqzrpR/EVTu30h6lE07cHIK9YbkoF37YrmVWIX/ZlN5Q
CcPrwh+8/tmoMhsT4WVnei5x4usdoVdtQNLqpm9JVLwMUvsxVe3XZvbveWvdz8RdDjxzEC15/TjI
9UtcMxD7w7ibY1tsrUGQbrTWVMN5RFHGTe2oyzgDt8YGmK8quwj2eUd6w1aae4zdYOek2ZZFeLbN
Tfl1jvV7qy3uNcl4mqpdVuBx0ubUm/OA1zJMX9LCsfGvIOqVRr0j2vFt6E1UNMrL15Nyz4U2v5pI
OizPp+1YUYnQmf45D5mdibwupp7O6zu6MU0ad7hJvo7R6K59B1Q198N8G9TBZyUcMAzW+EPlySEj
Gbgfkv49tqxn1qU61gAecfjYd6FkWHOL0Hkwuy44xmVBGJn3ipcPOWbQxIhWblXdEJxkkepra51S
myRNaDY3lw5StfxrPn1WRoa9jUKQagz2JduV3qEoI0ofWtOlDTlSn8zUFtaBXmxSZT/70/gZWdZr
HJFbmQhscL+/pI5zp2mqZK3N+48Kvsxz7PwkrAKZXLe2tNtmOysu698yjP/JopDQicBZC9zxX6tC
Xz/q7+Sx2BI0UaFdMdam3/68Jvzja/wSiWxhS5vsG3qTjWv1HyKR/YUYHjEMBBqx/Ps/ORjVF6kk
PWu2bS3pO4Pv6Neqz/pis5qzbDrYgN+yovt3NCJIuX/ViHRBbxvBV/cnNNp1/q4RxYNf95XA8BTY
mIs7oX/IxOpXmnRvCp+K2ElOfECzb0OcPQot/Uga/ZKUPAJHUkvwiV70qMGTRqOZU5MkbQPr1arY
fGW2uY9Sm5IyYT6aNtprLabsYGlMghBvvuG0czi/rZJS+SrZ9Z1Zbh0t/kYiYGO03Q0pZuRn02fA
8OGalEGxLhbP/IyzjGtck3r1jIYyxD4fSTF+T2qINGaVXGUTNWunFB8FTwb8x1RYYjwJo+FrVirP
cXBZlI7PJn7J4GAIWvsNhcKqe/EHV/8QKnuihrnzqtkybjRb/bDskmtPITcsGedLMWFgCRN5BTRo
Xss6skgbuvoFl2pgbnKMbQ9ZIXQeptAwMsPc1Lq4uDx1V5Vqhr0+GYGXtT99gCgjIgrAzyajs6c6
+EXOJqaWUcI57Egysuco1zppKEJKbL0685tmy1snXQofohrSh6tvplInj4WbkMRd/OzkovKcrAP3
4MrtEODDGy1/ZwTWiezgxg2rfktaZ9cDwY1SRf4geQkdItysat6cKs03reCeTlILemJsX1tdHMBX
jofFUNfX4ZMsJK0xubGkc6r3JJYvjqExTrexvs+qumUXym6JUt09fjvaNSBZ2JHqb8aMjHjnslfU
wQ51Y0iJjxurzRjVzqnQyrdipLq24E46svSSWht7Y+jgNZ/2IcM7Lpfpto0mcBPpkqQJnG92175h
CHFWkeA+k9HatDaGHqdtex5TemzGrOaW1WQPlSORuPTEYAU7+juKUma8as0T5ocT3k/EggyGZebE
01qU0CNq/0ckw32Uiy3pjlNeTyiX5POrZHiIZ/e5sZemnPTUF5BUinTepDahLXea3sFUs/iT9T6p
yodQSgo6FInDTOn3eln/yH2TPznC4O8Mzfco9THSsmtyhHbn19QNOHN0h3D1MdnUhUbEZUbAr9AS
i8eS+CnI1eRArhbcWudAQMr1gsKzcPSqOkLjylLgUgz1Tla/NzrHYiwKApHqPOn1tUlzBLyZVVev
P1nTiAtojizPmIjqdfUINYCVbtWiQKngRRhIcOz37ykU2YmEtYOs9JMvMYPKBKVOy2J29zgw2/jW
hmaHQogRazrQCFF5sd6cNG064lI+01BJUwVpojWxuYfSVOTpRVBgADX7nawxBc+2e46ULjd9D0fJ
T6u1yIIbRZnT4sykc4NDi6LpqT/wK3qHzsU9v4qomxKf/uRseptDT9ejEQtzvtUDwpmBGo5dOr3F
GWDREVNroYMEUlNd7QTACRh+wbyBgXUq8i0gHVriRP5VKmhMdkgdDWGTVdHOn/hr25Wey7dqzktC
clmwLiSvXGVTmqBxoV65PkTDOKrzm5GAUYx7MQcXuIod+S3w52M3KRh9LKhn+GNaQOBoqIZHxx2C
rSTm4M2188lqL1lhOerXLAk+LbynMuc5PNGhTCEDk2TEQknIDOpB1V/8uNmbgS+8riqR24qG7hGd
Rhw1ZY+Vm7wCnYQs0bbGisuQWKs8bpGT8CPAREK2Q7tnRhAbGjy53uu+eSy6rNyEej6c7ZpwxTjw
urrmhZbLbzLlL2zXrMt5E2xTR0PU6cePiITazLN5pWVkAKdeu8lp6FkbPuy/qFXVXZzpyRMor9nD
opfhRMtJ22npndLGam8tCrWdOR95PrDrivuj5tf3YxrWG1urSABqIHRqvXtoFCvxyJyL57QZKP9s
P3KT1k4ngM7jUx24jsoOmloT3Q6OCzssavNq58iGUpeIG2YYDM0pd1SyK0Q7bqOEhJljST43aHOj
dNROSrv0DF2N2zAhiaZx4K1DU3dJOAdnrXHorOyp1iqUlSwUEwVGpNGg8fLk8LX6cbavouUELOit
Q37nhq/z6FpTxvJA6BFgbqBpx0l92vSd4z1DNPbDXWZPACNTnAUNJWBBaoMitAfUIXSAn9PIf/ZY
Jmg1cTAi/eux7PGj/pb9hY0g9F+/63fTlVzWdQxVLnWNOrnwX8s6ynBJg/Arhg1okbQpG7lfyzrj
C2YoC2sVFlpLx7L1xyCGh4sBjdgH2z3X4nf+O4MYuZS/DmLwYUyqJhyyKQYFrnzZv9quVF/bmgUQ
GseAvXT4IDuyL0linKSSew1GenqMDDPZzH78UAQuTVWShxUbplyfDtIg0Nz6x5DjxIydQ6gNOttq
4IDITTd6SKSMXrFu3+f4VuJsshkohhMhd+uoaq7YeJmPpuaCUI8QPImp7BDLDqMyOvKvdUJaJPgK
sGpLZeDsUWa3c6wq8EZnPpHCyElKlKjNeJE5wPO9yCDEtdH8YBjTPTlNDi1bkcNAzdlOv3GquvfB
JAfhRs63duomJKGcKWyMvBRLKUw0FlxRu8KcjycgpS8R4Hg3LturKNqWA6Zcq8Jek9gqx7yi+lWo
D48czddRhKziVRIT5yeNh2LOnqQ8GkTYm6ZCipmvWcxm3+f3tA5x6MLcWqOFFhQCWRs3Zjd8H634
M3ZJPGap9ewW0TErlCc04yXnNVhVksqpciHD4LnoV4UTsG2L+lY9wt1DhDHA5q2nNo22Pb59p8at
rjeQugJR4VxIAqTPFuRCq5WwF/vmRQC942dxUg2EuhibiZ7TLWipY0fxRcloHZOz7qzOALFtYiAu
p12l2ycx6RRaDBjxqMqdKNSlsYDQazwW8hbpt9/bUNvKWpfQWu1hb8dFfC/r+pgFQntI5/Tectqb
EWQUpKce5oPB+dxNwQMJhB2Gv3cCr2jdY5RH3uRw6sHdddcWC6Z9mgjz3DrmBfNYdQ5my6NGDgqt
PMuxNNdzVz8GY7SPc//OKtwrORTQMdM0rtIIe1RthhzDPmSayk9JG0fg1avOfBsQ1xIWO7ZIvmuS
u+tsBDRKCXlvj/rbkDeeinC92xkL3JBNSNDs58K61fIOjQO0JmytaSsrkrCTu81TqHSprX2kfnQs
8+DYqgEsL67vsljsXgPqbzhUpA6Mp2Si1SbvdmbuFGtVmA+mVpAod4hFJG344er1wawnFgxudq8T
iNbHhck4uE8LqTDIQ3KJdtNfTY0biiDkxWqMkSrWlcS+PL3hPLnvlHrlkNwMAZ29ZhGdrFzuLTml
HKLAbdFrAkmRRSS6JXm7IofYGSvQk1o53ucaAZrMT/fzTz+ZO4BGY1/DHcTpPfxExWriyiL16jbC
TXnMHAzc/HDw4nM4roz21GTTZ1GZ92bgHpyq+TYazamJUwSPtn5MGgyOssyfqmWFay8LgEmbgUbU
U/bSwhJ7FaZ14C7memlJjSG9Zyk7cBb78ZCxquOxamCZaV/9xCCcPYS09WY0l2mx7fktHKI0SldW
jBuwCaeFHsr5l/WnRGdDaw6MHHnKh19rfKL9mp7ygUBAlTGoFL+zPwi8ZDvHJyw9Iab30qjXoNdp
/0JH3NB7/DqxOlmD9648GBABc0TcHurZWbBUvTf7Iltx3bz//+frz5PS/S+tzZeuqP8Px+vym347
Xt0vSBsOp5cuiFiiKyBn/OZpdr4ojBVw7FFAXIFwAYTr1/lKZxUuHEzzdNHD7l7szr8LHab7hV/j
iJU67EP8zsa/c77y5/z9fNW5KwMgMmiVAI1k/c3WLJoMaFAQNshkhP7d6YgsD1xghpPqesAe8Dom
1XoaNNJsZAV1uoU8ysIJBrb6hV4QSBLN8OCC418l6XRwWETriT2vU1ECDNNeG1d2vD3ZupZy9FAN
tipA4be4DfOG5W5ncIOJteoZL91Dg0eVa2q9KibAAI5SB1LOWzVxk+yCk2vG+bofagCeTnmoOhTx
zOVxZSvaRJAumRrzXejYhzGKIAA7t2GzmOJ4YnITNpx9Q3GCCc8xAG3roc13b1UK0XccN7MAZ4M5
YeBDy2q3aEMe9vkrnZeXMemfDS6JMmHzMNUoEuKJ9eCnkQHkyK0n1VU7v+Hvi9/X8nGO4lPm22/2
Wud6M/bPvh5M9r0zycKUUmBG+ZsMKFknaNNzkkff0u/Ssb8kabAHC7i1qB4tOaiWux47NX++tEU8
cuEB+0pS/TbAFU6s9Tr7xaWnQtOJUy+H2VP69qszVLts2e2aPkn8uhtvrIiO4GEkY1rVXtwmmELd
e4042LrrfQMqTZoBgRz4rjPQLIaxp611kxogXI2mXwuTgHvfXoOa0H/sRLc9S9y8VqnX+OOT2Res
yMW+o3+cC51zP8TRJhLygT0jeJeqf1BacWn7YhsBdugjqBxzQJ4rSo1PFmznqjI2JtW7ueFgtiYm
LIE2BoFxIMKJ/DXYNwZ+cc8qXRudqoaNDywXowx2GsxArGb3BT93fLyYbCxWVbm2Hu2WZVvLW4I1
FJ4f91QqvijAYuW5fnVoCms7UhbrD8sWk06zrkE2i/0WGVlgsWlZUiRDma3mMLmp2YstupDPJoZA
VmndiGSiFBT60FSxB0nEBv+uZybgWcSERXagApN9/RmK/KtrR7uJtWbEjVl0umdId1Ok9ni0/ZY+
3zwPTvgouNkJlkoqtQ9Qw9g9aee5qr/6oF2qPtili4GWs4TrN9PowYaMkxrD95A//4fqO1oF5gyt
Qo8/kBtQa7LZ9RLdfJfBcCY5txMGF9i22rY6aakMVHBN3bqF3BSnDi3Vxo9WzF6GV2iWo/Tstr9Y
Ey7pQvvad6xQWfI/l67JJ3/pffcj/QE67Ubq3M/COTzUDVyutKAuV8eUHGnnUqkHvNq3ejJvZmgv
npjUiwqDQ8q8o9mzveOzSyNol70FIwyYOId41NoE2QrgB4Nt3U+uRMyS/RuRgnzPzTfakYGDPpPR
M5vmt5FO9Wf2w6aZtkr5+krfIOut7STZRUzroc843bc+KC4bzFA0FYqVcQBem9DiqsRBvDb7ZDer
XKGQtmvfsl8iTFNMWjSqDgMRKN15nnr9LnbFSbV8DTLKBCIXvGSMx6x+iEzrjCjmaVVIrIp51ZyB
nBI/yMEtr0refiCSaXlNnKsQ4sMBVQyThKjAV510wakJiO2A62h2Ik8iAAr5TNKmmbdNOg+Yp6ii
7zuQbtUYX4xM364eGm7bTslgU8nvjs2ED9Rn7Sq5d63mUhSQd+3iGXjEztIjNNP4E1MygVxYySIm
zBQOO7u0AQrZ76qu8X/plAPTAWH51dWt2pswUS9RbOzCcrwFkY5Aku962733y4WhlFzwaoGuMaur
LOONiVQwGMyEheGNMX/foqcjyC++Z1GzXVo9GxHwVuWBglstPCaufmwi67npba5a7r1U1MMCCuY0
EQ96bxzGPMACFzCqdtL41lqs43Gur5ny27UGmW/tj/pTEhmHaNSTfZ6FxU6G4C4z5VzqUoWXYCjt
nW4G6py2scU+ab4wp90lSfNInDXbMOPHvMpNhYLbGju7xekgg+6BBcIjMYDVPNB0lFFfEGXODU/h
s2jCXZiYjyE1CLNIUPrYXrmupEbhf7N3JsmxW9mWHRFkqC6KTpqlO7x20llXHRj5SKKugQtctHIa
Ob0/kr/wIkIh6Yd+mJpZdMIszPREPZIOnHP23mtrhnesJmxJU1T52M1mJ4j16hgDfj5Xnca7C7dz
OGH8RL0NEj15MjN1a1fJEw7HnSirz9KPb8YiITWT1nWAsXvCPQp6Tlknv/L3IY4/5sLxqjczbT+z
i2B4pBU7wm2mFdW+nm0Dqdu/pi99i3fhOpxwmHFgz09ArUtqhlN8W74qEYyt60ETz8NQepemoJPD
70xKh0p1ndj5dHYwPcSIb4THe0g7I1UYDhjsdVOqN2RSasr7lG7LZV2RBtYvgLLPebw4Ut/LUC++
BZ7uYzhxVWefv7ixeodCkJ5EkV3mqPZwvWNBM90M4oljRvcj2OTt4Nrx0pr8A6IfIvOSrmtZbbX6
WAIFzseRMKJaHLMF/zVVgiqpCIgoxcWvbYYg6uBmTqGzh1wSrrg/yo3ThmQVR+3a0QdjXRhTQZJR
chUEM+2hROu1pIFk9szbMA/xBvrOW67EVyfyS+LYycbn4roqyu7JsSDdpi4Mxajzd6rMsdvkNUuy
FLDG2ZnrJmVFcmbo+ln9CBziRDpmCmjiJVod0W5QYq3AJmqvvSq6lgZP2L6or4ivI8Fn/bNTJ/d9
NJxc6lLwTIPZtcjDTmtDZdUuaUDrOd2h6p17atL3nTfv6in/Dgnv0H3dii1NQcBcvJNIxF1Pd4Pt
ZSB2zMB2SIy7zlbvy/fYEt9aMxaBM8TnwRp+CCfe+5p9qDBFgBLL1mnkHXppqyM/V/iNvgpXXcWz
0bQtFbh87kBxl81a2BCfRuIotdYOmx5eP88KZWHJIOXS4XXsF49IV1sNIO46f01j+1KnMLt7n7Mz
oMtnT69xN7XfJI2nZ2+ObuF/cH/ky1wwzuHETFxAqpYUwzEfyfIUFJyXVYk1eEa7L/VnYB3ePYyh
OCiN6BkZ3d30dsixlRbxEF/LyqhZPOFMRMcY+d0ujLPV+1tjWojzwgrMxSzjReVDRSxBwEhb2wox
a1p0p4qs1So3k+ZIAS2TDipJrE1YwZHtrLZUp8FpJSpPne6YveYNsQ9zCzPkvfCaQwP0cj335CQ5
bR7qZKQnW9UvVY/dAUQkaX/a6zchXA27nuurcYDiYMTapz7KIUiljiEpN3c9Nm2vrOp1ksbvQolN
ZIBdw+FKuBC7zoxGwPMqdQ8lzdwiTr6ctHmKh8TkZatToBfn9zmGA6xdH3wWUrwPIz/cDgTGTFFE
ORsYO538OCPrZV2bQLsARm7m1Z3Rp5dOw29j95vQ0T/6vD4kXXW/nNcCb3ZFIMzqNrdURKVJeT86
cCcK4zYhdMeh/DLjagc5HYVIH3xaJy0MN9BBbyFXmEGGLnnwapQ06YHrEh0kh2ITVz4OQNehnIfY
bRDP0YscOv0QDfMnGUCuWNI2GM6zQ5QPH2WLkzLKo0uDq5ojjx2UU9hRxgDEwjcXbrnPk9zRQlx0
cno1pwSmmAc+YfLKiXeFDCYJD0YzGk5TrQ8TITcBiyyDiN4ITMooTaObPka80FfEci9ta26n2tyH
0rjlpQepUQgTo7P1XfYVdyp5h/sM6+QUfiULCmI2nWntw2Bc4bJ68kaO1JYvN1o6R9QXcbLQ0/NY
4hF3/f5gw5ZaV/lCbiynk6hiSfK8P/oTTpXB79K1pTiCQ7Q/E1170s36ro5Z8iUBbETAb4j+dwgV
741LG3ujrDvZ4VvjWr8SDv72yDRYMzBbJ1R8jAZGQ15upzzylmiNKtYSsJTDsIJTbqFUAVGxHf7W
sT+9hBPGk8h0QR7PGqtF6MSLI9JYWRRFrQAZvss+OnSG1+LS1k7SmzmBhHjafa4Zm8H25KqRzQ+z
dozA8zHeaQ5IsBloVJHKrdUt0VFJ2NPEibElmYbrl/HHzm7D2soJNfkvbm3fhAX3IiDz+OAjRjet
64Ea+O2rSJs31cpbwmPoZOm0hUV4tqvqxqndTzF3GNA0/9qtCnyuwBMYMyiGiVZO3G6BbfmbOTJu
0sEHUyvBCTga6aV4V03Os6dFRZCPtDzxxH3Ua56Gwt2GgLgwgtzxm3aeWuOUMjUkk/si4E8Tkv2y
sKc2Zk09eRU99iI19qhvJzyZD36ZnFWLnsON8HXWG7BDQ+githik3IeelqWhVzyrNesotbnZxRNA
OZ9XlldzSgzzm2myt1blKyJyiz+N6BNZeE694dgtUErvOFR8JHOZvYncPQs7vJu8EaQfv6cMYh04
teI24dcDIAP8MlziDuGtwkBt7niqofJXgZyH6KmuGJn6csqKvzld/jQT/V8S0RCVPQQgywaailMC
N8ZvYd2SJlVzlqQ+kj7bNC4k4c7lPpkzK1n/5kst/6q/YQWWiPmCuiK5b1rwFITlCMPkHvLbL6Xl
pcUsxJdaOICy/hDjEWfab4SRfwEpsP7dF+GG89svYnkptnkQ7iv/hzjh7j1r23ppUl2FB/cautDG
3jm7bnUAxcsRfB0Hcn/zw77pj2bQPchrtSLTJ7/YRNf1v/nrG0gt/+3f/48qSCWqqNYIaVDFrb9n
R0r6aFWdNiatxfXq+PlvvxnGHwwwfMcNvC/YYGxY9jYOnd9/MwaUxiSBe8He75zS6Djn9TpLi3Xj
f8KhpN32I7O/pf638r7/l1U6+AhgSfhd+3OR7vwf/+t//89mSH7vmPr1D/6q05lcEsGc2mAEQbvx
O/J3OIIFjhw7lG4AMfdwTvHF/nFINH8RPqFNH6r+HwxTEBU8zFWE1BDrgMX9pVCd87Oc9XefUIQO
voLHp1PoFnfJ3/++UOvjuBP04dXog31hvd94eqF4P1uPOk6QRM4f4UDT2VgID2O7Ilsn4E1NJqQt
mouxi85vvqndNCSakfmon+1KyHBx22wzREAkMeD6g1U+u619NxuGOHtE84aJFpTC1+4VZwb6hXD0
QtnN4srZGqm5HSb7hxkSQ3Msec+wfW8KVDnTrr89ZGmRVUfDtU6emT2bQPtDG3xmNQl0OU+ZG2H1
JUR2q9n6vNvilGIAin78HYBpmFEh1mpVEYfpUxuWOQl9KjcKlK3UeJgrwM5+nwcQy3E6Wji1BKwp
L9ceew0ug+2wMleJdyWM5MMv5KtV6I9eDkvTVuU6RERrDez1k1ccfVCuG5DhV7OiO0j0412ZevvM
s9ZxIhfcXXl2Kv0ay8yjZYXOK1YN983N3HKb5bO1SyVVPBDjrZ2OnWgKLaJBprFVte+Bnlbx1pJJ
tYmK/IXleg/VBzgVVgeEKZN1SMbjBzEZZJ8ovRsjXjxwofcpPxYTr9JKa/SLjqt0Ln3yBDUhbEk7
zAZjOC03/R6TzKlNxzu3DWFIiGg85NqAOOlA3qEO7s3G735VzMK9nxvZPUy8W60IinRLTfrZLSJ+
+IWwsFThp61oC534mXAQx55mEY8Pk3BPG9BECCG9Fh0U7dSuwZRRgtI2o/bY6MkZa9pFb/uLJbhv
Ny2vfuZyBlZruq+7SN04ruwOcU/XV2cQs8Yd9p5IgiJN5p2tbHguRvOZQg+4WkCNpumjtbujV9cX
ofDrtLG5CjMF5kzaxaYao/zMDwwyu10dI4GHli2Z52SiT+u0LrbCUi+Tt1APZ5xbo+o+NLVs2kq8
cmiq14YxXuV6f5XRjcn3EbV5pIZYF8nBUobL9mD8UGDkgroF+6y5h5GaydKTH7PWqyC342Zr1IuG
7Y8/Eo+zaZsKyq1MPQtmm4yolJ0K9CLbmFE1BLNF7iQsjm0OFapvHbIUBno4dw4t6GJM0YMzUEMV
3eMBaTZR2R8HYnigl/BDZ2Mb9HZPi8zUvhXMRps4qcd1pI13+iItRSkiU4fahG2xP8hFgMIB2QA1
QJTCjPYqdCZa9Dsq7Bbpql1ELH1sDvYia2noW1WOE3hYJC9PjITvemQwgkiK69DixllEMl31J1KC
06qNFbk2jeE11QDio63ZfehA4UBuk54Fdw4FLi/G17EnNZr9VOcolyJ4tUh2xSLeaYuMZ6LnDYuw
NywS37yIfTD/stXPDCcC7iNjLdcGtEFOI5ikQHhn/vBuox5qmnyj4i7gE0+MgaN7nCJmxzT3DUp/
sJz0qHUcHSsPv934aDQNdZG6doDrxUXXufRF/+QSx3ABi2tt8W341K0IY+SY1IyQEhHcq5gjMeZG
DvLqOSt5LOQ5YV6/TD/SNLpgmqATdXI3cVjSJ5n5GT9pDRe56G4yZ/ok0/jmhuqSxuGZ1rh14vnk
ZiKDrFM3MQ1b1W4yuA8ZAmdfbPE73ranwiat6Kt0Z4TFIQzoYCw2fMIt036em/ceHCNTrvNkMdfn
6eSv5o75diiKLYGwbNVP7v1EmcsbCVpyI35ufMWeeRK1RfqRMCRl1P5N6EoShbK9LpwOZyl2KDDC
URg4AMT5gGI+b8sIGkXoYVsw3L3U1C6KbWclelGlQZhoP3SndAFneNF61EkHTPTrESLjU1bogHPo
GYqeIkU4EVjFma72qxnA1Y0PsTNLLSSYJDxqES2EhF+cJR20FCGYYH6xDRYCwH5vwqdv5IPm9sm5
p1IBHjxP6QYUXDBwDwrASJ91QiIbh4q4Ks+TfWyDg8bQ9JCb4CEVgGqoedZpjBQPQS/inm8ZMfBq
FsChGdxDBRt97XfQpv0qcrc+SwTPCxwB/ixwT/mmYLStaQWhLimBYBfbUBi0RmaB29BpN2jxho0b
qlxBtM0adhO7WUDV53WrhfnJMBeWAukhrGVU/UVt98Ahhu4gQGRAz1pkYum/wFnwwbhnB9nWP9hY
0iAxxyceG3K//GLA9LEJXHjlbZsCUQub6cFEql51EmqEPjXrpNSexTi8h6JtCKYyQY99x9ft6pj4
l1B7klPdQuKkZcq/Tx1B3HV+CguzDqaxfdGHGNQ17Ove22i9eeww5JmJGa6Jej4bXrWNkZuQ/611
mQI00uO7rLIvntnqsFV4FdhyyjZt4pgvem54QeTiY5tznuPpIqJwxuX+nxlbChbo2tUVtJfq24/d
26zQxEOpLbZYHOBB6AljNWOAQUufAwSMnd1X91NpH2MGAW3mvuCR8CB/wK8AgCifwlCNlgv/y4kg
3sH9ZBwRJnHO5iCl1gQ6vQ472Tevg6/TI1KHxlVYOSejRpDkpIZKpU1fts/jFlKUAiISGVez7Tw5
bTIEolXvraxeZtu90OC+BXF0mzni3m0EXZMdPEBf53rupu3WI6gRjCbYIpyqgcvFg7uMBp3EWkGi
0ThaJluP59casYYTZsijpUvcF0JrW1EUx5iOeMdLT9008Qb3mhoTEY9G03yFvctmO5Z70NCf5mR8
W37xigGKO0LdYUvtIM+b9kUM5degW/457Jqn2h0vccINwOsTfy1j9WJIii9FMfF38ssrXajHMql2
Q5sOgRlG/i6dzO/Yzd5MDedHFgGi6zwK7GMTUF2ZkEVuCrtYmZ5sT2jJeeDSERkkCniSliZngFSQ
lHKz5g5g/Shq48a0Q6IncyDjxgCOWbSbiCvxRXTTpSy7IxeA58bBxBO1fs2/YnErmpKIVAak0oS7
IHHJBHKKq4OcpkPRF3dT191Ehn8tMrGxB+OharB6izg9ouZc90V1E/nltPKyhjsPlWksaR7Ipu4r
6bGaVz4288oTB7tpaHTtG260Tc6b2gO+SB3D2kzHrzDPo5tedeUuLWPGlNw2D8xoEdcuj3bWSL2R
X8RtRJI0mBWvYm2o7qZ6YPubfCAngNGYEtNsX6A4BVo2pZe/bu/4v49c57i+YPH9882MVMuPLx7b
v02y+MRTfv6xv+1l3i/CQ8oDoIRjQ7eE8avBYwmy4M9g9wI14po6K9E/1jLxi2/77FwOb3P7j0EW
lm6B4dhCxfN4GP8Vf4f7R/KijgZqGzpUvIX6bYjFfvLbo4bRNthSDC6ftplbW92mK6NY5LLw2eJB
FWg9l34L5JlhTQ+uy+8YvGx6YzSqk02t43/GCSIY/wgCuqQIO2luCJ6i0FBD5fkhKX+ovYVCUhhs
C0gIb+Gc/Aiaf78VBjaqDuRYhoeU2oP+PGvWxYp17skz+igpkmQkiYWWgL8EL2dIZZv3aoVykyYG
ENGJpcqPx7WrE67rFkMl8mXSa3cmqpSAJQTze5VK85qpfK936iDprlg1MXFi+kgUnE9B6THKzA0r
8FvrTjsmxCMZjpWo25tk7oMO+Bhxs4xPonciEHRh10Tc67Ot54qb2bdelJ1cTZilSxKUdgLaREaO
xwhgbu1CPuANPLrYGysSAZNNY0dPuzEerp54CqfpoJN2vybtTxgoFIRFtSNAogNdKG9OPz3O8NrC
cjwCQ8bVacwYRfoZ8ENRypXjd7d+RUwy6vlWlzGShocZs0g+szDSN1WNA1sPc2PlTvtcowyljftr
x8JtkxnpwRaAMnCgKANFK3FGNBOb5RYw9Uqwr2xplqU6ZXYeVBY9jYJUckILEHM1A5qI1K3n0dBl
+JS5VH2yBSN239SM29B3r5E93JVfVzggdRyvMLMfBhendznbfA8qZIexcfbDMuVB3yG1ytTHj1a8
Zln0THkjSzUQt8Cp2oe0NR9RUN4MoJ+rjrlA5LxS3HmvEh80RJLuKWdFvaSvXnWWWLsNUnHaSv6f
vOocLtFQXZExc/tc1MlB2Nop1YghFB1gHhwn+CLx31o2ZWl2d92oSZAvtjezbiWbyB0GgAfsjZx+
6ZIEeiM2epcdiA18F8o4JnR8rZveSdaamk5Aq86MZM8zHLssh0uVAVSY+eMNq44bxzcWrIEmS9/s
dvhomu6M26qEep++dE0pOHvH175pnJjpr0IvC2JU/NIBJ4GL02FqalzEK0fEh8FEJwUfHUyG3NgR
23WNG2bsrMOAZZl7OoEuFr3vDJ+rn4fnyq1oD3ffe7fHxxiu+kz3jho7DZ1dSLoinV4Kx4gCh5mV
XwLaJSIlLpEitCL1mCsmjbrFiLgYtV9Oixck8VKi6A5EuZYzNphGszkBcKGWqis2vL0pveqU3GY6
UsRs2fimbGphRG2sTT1ODomW2c+Gjd1KGvAoDTBLpohwkPYNjVz1tPHI7mFn8p/5FQ3ESBW5RTKc
n3FdYqR1yXnHi4hRmSE/NHeLK+MhznQoQ9Rsp2gZ4eiSNcgXMjxdO145b3lUbKm+0FbUEmEhCKP3
PE5hLBWMvfT9PFSEqzQRcfxp411mFi9Nql5pNr1mk9wTMho2mc9MRMUxOw22Ss2SX62M10mHlJNk
3Q9oGLAxIaI4CFdYNrMP8g1vdGcP61Hmr5Hwz4wGchV601dltzkg4hlvgYFPZkk0dNV0y2TKp2fp
0jCIPSQGznVA7xuFdGGGmIFiP0R1kyZseT5K1RKfsCO5bJz8vZR7GYrhoV+iFvkSuiAB7CBIYw0x
l0hG1BPOSEhp+JPw1+lYC2RnIhy8ZBjxlliHWgIe6RL1SJfQR0r6o15iILBYsM4s0RBix1XgL3ER
ZCnydrInQ9ImcXKjku5BWwImOieFjdtAyjNJn9R2/4GiVqH3qn7XkVCZU1ZkCcGHXKDbsO2gTvXO
cGxryXtGfIE+t47sZA2bXH4bLzGYeQnEcIeag2wJyaRLXCapwgdjJrU0zvHFSeJXGPv8d3c1UH9a
eWADp1eGaREScdg0GmhwK9FF7Gnxe7MIylkSPjR1dvHn1GFYgjoDmJFWplRN1CtRZZs38BIoUo1O
pbVDuHLXAzGiIMr8bT3DYapFCHSwiK/1Jjy5BcaD0K+fjKih1NM2Ug4GJV4ELdbYbq1HuZjGakVx
dT+OBFos5EZEQV0aX0M2E5BpKudQtu62K0pB/Rkvt2hIa9qopi9pU0AAks8NRkermdjx2bi0ztjj
sgDWC8jAhuY5WPlt2oh+S23iB2W40E1wcm7CPrzENZ2FOYN7W4mdmCqy7jnHE5/O1FmCJ7Xqc5vG
/QZ617OTYLsYfT7FcXwbdRGWAzPl+Kdv57j8rOBRgvakBl7wuMZKH43ixRjIbLsiPzstRjNaknSY
Tr6T3vZu95HjCJAJa3/aV4B6qowarjyIMSNRswjxG+MBaSg6BVX9WvrRoQELiwm7vfKS7OAYCKq9
DjPDl0oGsWmxVMV9BwjEmw5JOHqAFPK73hEnwmLrpKDTwSna20ra363lvODZBtrRnRuKBqpYHTs/
u6gIpQu63Nbuiz0ByLu4rG+Hsv3C3N8jJBbXA+zwznXX8ARhaco7s2x4bJQpxz/VH8wOEo+a+k/X
6DTuOeiSTmp0W5O8ruktRYXUTg3gFDBETSTBYBWE4zVy6oZ6q01TLqSb5ExVApfqZty42NkhSvOZ
6FlEohBaF8MRQ9ToGc8djksmFXAEVQnjXsXPHJeCpvg0SsinBo3gPsXNqb3ze7XgND2MjVO43Asc
sRG5Kc+9wGRPZ6ONw6vTzsJUj0pz6EizF7wMFKkE/fvS8Gu30mJWD4+0xArJm8VUzMdQl+yzM08V
PXsG8L+Lpc5yaMz6Yc7z26HoSSfOgCqshOuYg79IZV4BKTur9nFHdEIlIOI/Y4vPfJaCGDF9SuTs
jA/D3HIhyIaNlertfvYAnhvucI20ka3mlEuhrbJN7Bb4OKLFlgc8pwOigw3uGkTNUVj5nc9Vh9vc
d+6oai2WO5xcSDwpSB4AZkcsu7xtpLrmF4ontJXtapdNy1uIPu3C9uH4eYwijlfDwv2ZFwLQxOuZ
duzyYC50IAkcdAAXhFPJCHoszXrFvJnO4XkALWRTg5LAGuoSv1y30IfCJRCSSPVq994Ek1Z7SNxu
My/IIjofdgMicQ/LKIZp5MM2qmAcNbRSeNhlG5qwpTtu0ggYEkVb2UkM+O+zGlASxKRwQSdFebdu
FphStWCVJrv68OEs+Yl1W+No7uEvZXCYLHhMWLiyaxdCUwapiQgEoesF3jQnnyK6SyA6aRLCAwH9
7ci1PF+YTwv8qYFrTqcIphm4UIAgToSA1EajkBIUv3x0O/Iyyua5UkxNupYLYqor8rNZw5z6CZ+K
itcRGhUj0j061nGAUtVnrhZ4g8+6W4BRrAUwOKd/+utr579Gof+WhP4/dl/V9Xvx1f2fwUuHdiCQ
U/9867x7Ryb+Iyn973/q72Kg+Yvl0TTO+Y/glI0i/qsYaPxCabGOfEtozgaUgEz4j63TBr8JGsGH
ucCsyQLza6rAtn9By2cntS1UdosC7r+ydZIEZKv8nRpoe6iAPuqiYL0FuPn7rbNDbRgpyaOU0nc+
MBCtah1/XRQqZxf3JGn78FqM5d2gsn2tQ26MhnJdaFpMKJgyk3AqMDEuMOBy8khkgauDEswREIl9
GjkIJ3hpIAnnOgOAaQ3ypHMc92ZvWE1wh+cp3hJaA9cZcwOETJzasXeGLQbxSr9Vs70xaxzw8YIz
hvmyFaTTtz2fiKu0XaDH0I+pt4XzzF4AFZm6RwbVn6TkyACaPMz+dpy7YTdY7WH2XX2XZQj/Q0ib
owV/WLIKYVNYifjd08etYXQEoLufi4btkF/ISSO1123i7cIBpPMIYsmC8Tx52RlCFq2lnDThGhpB
oeaRd46m7y0F53tIX6oIH58In0344Vs+jFvDqedNQunUPWPxvBnNkDGm8O8yKNRpDPdEueZDsQCq
1YTs1KkPlbe3WoEhnSulWpDWyiTotUCuQ2jX7YK9HkgxFJLbMOVObLawsSumHvxtcju6XnQkIgdB
21pg2s2C1fZ6LcCEy6uXpANXuLtBMuf6sLjNgcJnaQz3YuSbYDQAu+0F3U2MXWDno39WwfUuR+O1
0+fDCO9bYY1O4X8zYOMga084tzn+L4jw1geGiafMKfp9FFMY1kITL0YGKUb4dTn1/ou/IMedn/Tx
qKcdpxMmPZVhE15olzkP9hBvjcyl9qIqNFg5LQKZ0EuI02p+Sqyou84tg6pI65yF0qVWyZ6dex34
JyT47djIK8n8lJgQETzzAhoyaBbcRjV9+pSYHrQo8pBTXYztE5fZq1mX6XmKCqxhEZQ6EtNgpqea
NHm1M7X2HbPmSspwryxwFm5GPVW1rjN+vmC3ohYaUdXCTyA8xzeNhOBqyeg0qDdexC0BpkTYDaA0
2fAE7h6dtiZJ62nUneIc/7cjL2E47jReTp5L8sDMP/Di0eti3pZJc9HYo7KoPxelfpwzHDVGOO+r
4TNJEyruy8FYmQllBBr5GGRwr9wXwMFQ6AGMs5xmBe45/y1mtLO4EnBBeF/2osgF4AaBXGVUUtmE
REy6klqT5Va1bfGWGd3jqBf9wY35RjH44sD1JhqlQXXCPnU8ngWzwfDaY55azcyIOweJ7zBmRrNu
U0YRaSYP3GZvZUUxWqfcYuVZGFjrzLjB0fmKpe1TTImzydvWWMVe3Z/asdsmLreVWgKcH1qGPrP/
Lkf9qh+5X4AahNMd67eUFX3MCjI2Bs+IMKRzm9FF29swN9Af08Rk7vWaHdIa33+2uHBjK/sSN44B
Pdz/ojiGG8zAkpHamMwsEK+UeFaWfxgWtpsvO6rIuTOpuYGVaMQHpbv9keFueSHru87D5ma0Ir2b
JmHfzFYqbuPMvBSjiK563Z3iVQ2s5Ryr9qqT1fTaqYRFHyFatfkDcM19SLdsImhAM037kdomD6ru
/J3K90wCAVZdSFtWiX5Xs5KmLo7mYpyuhF8QPtX9D5XhjiyaZkvQ6DJIRiQCDsJrjLWqjeuWDQDt
COhkzjVPVBVibOU+jbz4B7O9ze3iWFe0LsfidqaST6uKt8lBcB7tkJCi/d0AjtpEDjImhdhgjF0X
X5/Iq9XY4lBToHAJcAFpjTXtkkp+v+I82plNfMbXt86pRAhgTfO0NtN3mtIZZZMLc9W9rHTkbf6J
Jgtk0h3xFmxKu6VYdSI+MVg3WiZeprp4oYnoHFEPsnLN/Dbpitd8bLkOxT0BlJq7nO/mDu1B2bfy
XW1dj3G0gZYLpsE16Pkuh5VuNae2ao6QsPZYrvmZReF94tPnQAHCYY7ds6rTuw7/G4Q3CkAK0BQN
xwxyNGCP9evOaqCfkmdjCz1aDX1oo8d8reFgnO0gb6I7YYVn2gNfoFLj63CLZhO2+sVr5q3btW8J
UPeWbqidWTc/fJMjYSnkhRkNmj+OgV1hJOeQ/EZg1+LDsF0HF0mSUkyW0iUGGti1EARLgle5TR3Q
VIWbzOZ5ktQwq81CXVc2UQ+dbGkeddtw0HiLuAsz9KbW0k3cilt635aMUsExKPEvjq2eYwrIaMGO
toU+0zbAfYYq7+HKgv++tq3kXTZjvP7/kyDlmMJjcvvzSXCF+AAi5vfyw9//1K+TIBauny5M7OG6
4/zTFobDCyai7wtOjQtz/TeToIP5a8mWIk3wX4Aw8M9JUPzCLdz28JdRlSRMbGZ/AbYOnev3k6Bu
mnwZvhY4CBsj3B/zpVAKhsgpDcLHlt7RQwxjkMNTvm65E1zFmRvu+xysaMqWyjK29rwsX+sTZmBf
DWechibH0ArWYb5QYyxmrGziNxnKX4GDYUNH72tRIB0Q3qFGNNLvSU+9Ml50SJpCrZ2RHGBGKTjV
m49JnL1mlEuTdkhr5sAkaOrqVevJTyWMEFapNYd2Khn6Iqy9IiN2mMcfrqC7sbXP8N+PmudtmGo/
EhArXOvak8VFc4emTDedM0JrNKgxSx0bewvuZVtZOnZxrrxJFH0l3hB+aUrblx1GFI77ZjZ8hFO2
dRJOVJbhf8dKPLQT9F1bkGwN67M3UrFNCBHbW7FtK/eHwslBcoPGEzcNZtA57gTBO8zcM1iHNsDK
9Ky50T2xHpKcJfgeYOUDmXijP5SWcYbxewVQ7FrRQOzr81vndfdYQLHS9js34Vw+hFq4Bms2BOTM
ORPO4lh7GNezAqOILifeBHXTb4wifIKscAsz06RQg2dQrnODNULvhaoOetMK3/yRE0zbQJXFDOKF
0WZssTMMuf2O+ebJc2jMbOeH0s26C4GDmr9dfwU7iSCvbXwlpvfJ1PGS6G0adIV1BVLrdraSZ37d
CT0Ww94xrhrR0a6n33Gg26J/aHjiYzPaxqnzHEtz66S46XPFGEfz83nkMLG3+5nKCF56VZy8utK7
T0kJabq4kSjhfaldKceBlDt+ef7MjDpN20iWKiCV9E5dXGDlqL4FVZCwc6Esa/JcjSTFmC+3ZcPT
XdqfyhdreIyPcexy1221N3IiHOJleWZOJm07HKJJnCqre5rM4nEQxVmNnN2yEXw6DTIYzqwraipA
2CaQSVqq4wJoDluHnWBbe31JsplQTi5cRe19oh1dp3nquHhAnGv0FfnikmRuSTJJ4JFKiopybg0a
t4F5zJLhvJvmZ4gXHfFWLHgzJPFW0kozi22JHrGiC44Rk+DQZnmZ5dEcbegGRKUX4DmLGokvl/Ez
y/5zlbTfiWk+zoXQNsNUbUbYEJPBrxGo+rUvRXhEKSOQQnFfPbS0KlSGcciUCVHM5k/b1OAa5dYe
W6o7QvHJJHRJRvdtmOC+6fq1U/xMCgy4jrMbP9nEGW/rrk3fvXYizD1Z+FKoMg3wwo2keRP3VY+H
g0fn8KbyvJVv+c9CTMwK2la6S57HqnkMDC14BKfZtmZx6qe0hf7W9A8uqWe3DrnFL6wVEiTEG3pk
kkpaGx/xD7NlT4UnF5K8Iswr4/IpbkuwwE0jVzocK4NF8lh2YXcI8/oJGsDOj9DaLD40gZf3m7pA
wmrbEv2xvKBXvChXvXdR/aDnUGot+C3bTnVMI6PFt6wU0Q6bzi7TaclJ3QHR0a46TJH/yd55LMmt
nNv6Xc74Yge8GZxJoVC+2lU7coJoR3jv8fT3A7l1djfY7ArpDO8NKUIhUdxZABKJzP9f61uUCyEv
VlNzn1YgfBBErXV9HIaoxaEl4idJ3RN7m34ZGnm7NmKorLnX7ARDoVuTYLuLJ0WVEB/HPL9yy0bc
VGwo9SwMBrbW4UGPp9ZAm8jkK+O0wxc5FouuqS9G1bwUK1myFdPaeqZ6l8bCStNbzBYWBxeSBTtH
6uWdi5FnodBPQeI1rvVYeQxbb9zxMmzpil4NvnxKSg2umoATEODWrpRMF/1fcALqXcBZ5s4F0qsR
C8GmIjXXGDlm1oKefe9UL6QO9j3To1OjIrTxcvphY7FpyD9Mqs72y9YErluQMat11t6Kizd6hZwl
knxYFpb/NpU9cfG9qkZ0g8LiTkcQx2bW6o6pSxqonqiCE7v4iitgsRTTy0sdR1w/KJw0pOFCSpEA
C9X4VuTtRPlXxXVZQfsK47jd+QWfCqQZa0MlJbSvr+sCmqwr09rKkxeIihehFNEVTeB9tBkeRw+3
C1un9GqQWB75/m+9VqQ4243xgW8crS0Y17bit+7eGicvuK9cky1W0u1pv5GbRjlQfiP6ut+WEXg4
ChKUOMTrXoasw25z2YjapvB5M7Q8ujeirL8Q5TK8xDl1UvLm1UfjuEARByJJoT+L1x1EpHmQ3ZHc
CqV/FpCNQ7WnL2B2ATH1OVBXocNhBPwBlW08bAKNs5LWDDe1EvBdzgcXoIBBVpWpUqof9AevmdYv
RX0uehh+AfcHjEy76rv0Obaat0EmmiCT6PxbLnlI4VOOvX6TDvSpq166jTrrQC4uuWYKrH8MSC9o
WG9iE5eJJT3XCgFcVUFw25Ck/pb+D2yJNkfnnEgnj9PgVslpSGWETGXilYF7MM3r2yGRgVeYBlwk
zrhdGmw5TuF9NR20UDF6rBjrtS/rR03UbsIsSsCqW3wugtHciFlLBx4XzsKs9IdUoTvrquOthzPN
8RWsi7EBq7qriI+1VMgLVdkIezNNfghs9i2ZbzxpTOSrpmQcYIhCgqV+D3Lky8MFt5MoWV17haZ3
idlMY0p5W7nFzheJ8SuJqahFXTzkusS7rmJTLk1lo7TCvYAVz3az8BYCBe9U3KBHT9DfayJaiw4w
6DJPg2e1Z4Zh67vPaU7lk2I29DuDjqEuLzJJ29BOuVQAta5KJsQaWTcds3FHnQURkuzrC3fkCfhW
seADq5HmamVXQaa85ihTrVLGfWaG2y6orrAPAiVMCBNUsiS7kCmNkAxG0qDakMshxfVB0zSwmFNe
swdEQKiPiq5eJrCXE7AdCMrqDbqbzejpoIz4Y+73cKFX6XVsVa+DXJt7U3Nv2yHIqHEzAdocsySK
vX4dam1Kw6qlf+pK2J2LTWph7NL8zKmhko8eb2ad0xpvyfy1WzcZCJNo87WImL7JgztPby7oqt5n
fnHJ188WKq+yoyEx7cFAu9JZVW+LQBEXxBcdhlS9TVSWeVLW+KigqBnb1yBCfMvW7qpkfgdNCRIQ
1SKsU/z3umxrhrL2xPK1zjPloY6wrIdJK67EMCQoQGuJNCYwWYijCzdWHaFIJTSiYMrylCY2mUne
EvmNt/z/xynOLaJBJfrPx6nD28vL2+ww9evv/H2YQszFaUhDj2n9PEtxLvrbY2PAFya7yuRA9VO0
xZ/8q6wu/oXnhZO8DkYY1/B0zmJ1qf3//i9gPdTb+f+rqjb9OOrg/8ZhSp48Vx+q6lh/NA5mPyv+
qmhMZ62Xp5sg9ar//i/p/0jUZjI4NwSi7Fj3LqwFYVGEPHd7YvZW+k5aCoumW7ir9EG46156p9uG
b+H63Q1DSjx4Wfo+yleejDyzH8FrKurUCmkhUJn5+CPUJs854pDKgKl4LevY43CbPkdrqoLSAdGE
U7zwxuPtXEbrkHKnk6/LDE/ca7nihHFqzrj2frfGwS2SIShhPOK4wQ/7+Ht8dezjWEItUq/yx2g/
nYcOyfYKQdOCz1wkL7zH+PrrezAX1XHhH8aceizvH0SoZFh/QsbMnOIeaXP7QIbHFXGlZeJUpwgU
aHfmMn9rqDCiZpKmhjxGlFWR6fd+xNQyG0lHE71AFXwFhtR6UL5Tb3Uxnpe/Ki1/tHXSBfrtAWvM
YwtNCJPMmA9lVHQPFIZSlVt0YW74nT3g1zfw06uhO8T7JEmGNn9mCOYsn/a7NYWSHpQuW3opi3lp
EQZFBGsyJZv4ueK0ntyeuY/Tk5nPXkSZCsQfhC/GnOtdZmSfRDkjSzQtPE95VlXzV8/yj/cPcPls
CHpeskyTjU+t+LPA8/5RGaRjqYPJEGV8J4VYQzR6VG+4KdlMHzuq1l/fy98f1zQc6E6uhw04nbsP
MyPrvVHqpuE4J5BRf12KAoK4Mw/s99v2cZDZS48GUM48dvyLCNFDnwEdgN37H1wHE0Ix0L9Seppd
x1gLoas1DFFRVEiUB5PXyPJ2Xw/y+8TTkJUZlKF4/BN3/uPNCjS9K1t34l+89ByY2fIZC/dgeFv1
of329VBzhDyLhIZvljnAiJaoWrN7ZqRpCmEEiba2kFbifXkLLOTY2MgDdt70Lwc4x212C2MCKYCt
bb8eflr2Pk50Rjd/rtCGDjxqdqVVpWkp+0YL+Si+GArnoXTXgNSIhzO39JPFkJmnQd0mPAagnTy7
zrHtpN6aRmKnaN7Vl2g0Nv6zdRTWHPdPrvNvXxcLIWu9bGigYc3Zcg8fzK9GJPrI8MB5RCO7wDSh
1mB26YVc+mcubvrts7vIaLBv0W/TNtflj/Ml1EZXoI/Dy3UsX7V9TcjNKXV6+OFn3uLP7uKHkWbP
S0yHQBxi7mLmVI63EUx4FQvh3rpWNy5Ibb7ym69vpDSt4/NrY2ui8TnhdSNt/eO1qZzpDCtNeG5H
OoGb4o4e1t74Udv5nX/8X441e7ktfxhkP2EswAxYMfZpc6VdZIfqIO410rXvvh7ukyVxCm5AOy8x
95n8H68sDPUCvTH9zqC5UUN1SQa1SiTMmUEm/f78BsIkQPqPiZm6+3zFcoc09MeMFWsUphat+hzK
4dFw/btWN+0marcS1BQhFcEEF2irtKQlS3nAqGFgNh1p4WaQFa2elJ8sUSgY+NopbwCrhyaFcE42
BBzVHbU9OqUgnRNk0+Kq8sggsrrXjLxQOyvjR0uy7vqWgmdSRre4gQ45wqiFrBMakEaIiJL0LheD
qzwkGLDAJjSJKQpxrQjFSgkrGeOqHK3kqHwUyv5VSYTNkOhbBIyQBRNXshEgGZxkeofqEMUzA0rc
FPoH/yuNNpWanAISkiy1fEHEZ7MDvq87fZVU+tLNOJX1On2+QUIepFvUBcMGZywghTgBoZDJd2aC
mjOM7nOjJs44j8wFRFbOcyAxjGQKAcx3hQRfN6mje9nq96NhOlnW33Qy9lNlLBFqJTsyrFG6sQ9F
DO+Qooz4dirTBeRVCR1pB8ZQJksrwy7ZZeHWlElRN1AB+nho20S0U4iUNQo+y6NcFCbxmmQFirmB
yY0wKcMPyW3uY1ki63DIq1cUz06kq6+irzkDvd4+TrapoSJabneSLEDlUa91eUSNi2o0C3gaOGrx
+cIZ3MlutCk1OAotkmosuCgcmszxPe2u9sRdxG6EeEJxR/TAkxFx9u4j5amzlMqRrfqtCvoQMxJb
6FQCsQUgGiP4IjLBieWKsk9YmO1IU+8lkbBA/BZL14uczNeuXGk8RGl/qQB10bF6dmPtRBX9ehPd
nK8IQHaAOzZkIxqqK2MyIOe66iHHEt4lo+JU/B9axi0Jy8xaVbnmlFHNbOhvaLAAmQ3vAda+VZ6J
HNwfTNSAuRtpS6rg41bWy2MR0LgWujWFx+Dg9xZybQE/gGdQRGFLW63JG6Aek6tUAjXIvFXSXlgZ
KDSV/QyBJVwWgCbgogZ76oaeNV1Wn9x3GprLjvqi3dIItZOkrDZ0cmtHiVFx0xCjGiAkN6SpVJco
jJBSZO1lZZC2qeDU0ImiQDvU7sLQWtToUDBaEjwrY+OjGf4sDuQ1asAls7LbtzzJytO3I3KRZPD2
4FLBiOYFIA6DojDaKJrSRrXJoegN9TgsVNxli6ox7jxYxX0KxhofINS4sN55JOJtDYvYhiDYpVr1
zGH/OJAbGrdjuTb8aEKkactWteyMsjqtoXSJgU24LNzGO7ogl9AWJiPldEwU5JZAG2jQqLo+csUS
FzuN8EWuZfd6I1U8cCyhqr6x2vFgVkFsp3IFqWAMNmlkfHdd5ogFjemWXfqxsPKTRAFrlw/hhC8a
njUVeGJVGOM+9RJ9NSaZw6UK6yoSVymiWKd0mwe89+M6UscdWKloZ/TSBlnHXkNVLNbUs5Quvww9
wM693uwJb+QfRRWmKPdDgGK5r9RdX6h4B1Tb0CipiSJu1NYhW+uVwHh8yqw7dqJrLwlYtUXPy68S
IzWS7xbU4b7Wy1ulKbEcESQlWleBVePvTh/p+XAsMu8aKKajVDuV2O7THqibpwwYagVEZByCySmz
7ALME4kHlKSy6FVABo+UKl/lYQtbSL6KJeteULJXRRM2k8ypFbJV4mMJHOuM+nW5HjxxJXUx0TLG
K9JRmxoWkWMldfkYMyXrRa9u8QiggymudIVNUSBS3wwp9et5JtpAGmCIaYEdPBGJ10IZo3rWkqnS
at4RvwABPqb0LRqHVTEYR79rkIVDQW0NJYTy9a2ok0tqDru4wF3Zad8NxdrJHpJrlSJwLd8ZhYow
IyWxDkxfmV2prn4aNZ1yJ+9L4/FJ7JN9JST7oKe1IdUP2uhvSmJ1WvFHUFFiz7hmJc76leWrKHDo
rUAbM21aUMRI+pR9JQjsHn0Gu2YlwrMdoeKJVpOJcaJsaIZ7EYfxIjHay1gAq0VxN0rD75RWCVH1
BbCoOkoNFBOolnG3IyYqtX3uM1tG78216JdFzQqN+wYqnhPUZDqDuq2FRMYSoyLNwb2x1wODVhzQ
Jpu21JR4ZFl2WqCOKQVWqsR3IorbrhtwnvQ0AHyeROxKbTkiGDTQS/lKbLEO6Fr6EMbZ1m+zizBv
ZP5ifRSE+kmK+vsm7lYGITWH0FDtNkgOccDbpw7gqwhhQ+zl0+IjROEkBbRZCx1Kh0jlQypO+I6A
uPfWgazMY0OxL6hk8sU99Skj0YTMgNFcpSbnEOCMPyaQsS5mro3CTqLBjE9PLVWSUN3+KFegAH00
4Iu68LY03ULYcfhr0ZoQWJqhdiJN6GgoAgowrXUKEc2VJ5VrTM6UkZv2BEdDObP9+f1ECMuPDTFG
A/BPpjXb0clqCvph2odr7l3Q3OrsT77eX/08in/cn1JQw5rIeZA0JxIBP+7iJJEU87GgbuumLWYp
i5Yq/YgIWw76/aEACAu8kIUTVxgrfldhXqav61neN4Hq6s8f8/84l0iSp8f253LpmtV6DJ5mBdNf
f+vvgqnyF9ts9mAKQhJLlXGr/qtgqvyFDBnZAqoPEw64xfHiXwVT/S9Rk/gjSWb7TGmU/fnfBVNV
+4tDORYPmGIypzxN/3cKprNzAEUYnZQSKrbGdAJX5vVSpQi9NjdzgSrgN78FXak/pkg13t2Sq18T
8n1BdDomvZumvw0ym6ZFE/ujoGPKGsKdlJI+XyorX5JQUZXrr0eanTd+jWQaoswTUDQO9x9fCL+r
PUOlTrJI6hpsR7QximDZW06Eii20suXXo83KWL9Go25BnVc3VFGbFZu1gX0oPjQEbdFtSItVlNcN
xvriQAwxH80zx/rZcvLbaLNrgy3phS5cjQVWMSc88w+fw8x++6fPDoSiXsJ3ote0UHx55WELS6cE
V2ykrKteRf65e6tX/rJTzzyxc1c1/fm7gn0XQmYniZNdYnbli6WtQmD++imdG2F6iu9GKH10xWLK
CCWhYK67KQE6fj3Cp/P7n3kw6cvej1BEsgXKqqO1IFzExJ0bGZAeHMdn6lVnpps+vcvvLoQeZqDB
5CSYB/2A2OlLg9Z00197uYsFKpo+bGe+YLPaznxSzOsfaWy2MlGwRBBmF6Td2eQ4Z2gclMuu2XNm
5LX69RH5Y2H40/f33Z2c/vzdJVqaXzY//ZyWB08MQ1fSP/niDYzTjVBlv0h6fxzs3NXNJkbkRonp
ouZcKOxARwXrQ4x4CTuTsnZRt1rgoFLp39wU/H1LqUKDAZL49+wKTXq8QHBkAaIGeTTjTknPVhun
V/W35db6Z4jput/dRKUKFKRhPDV5pyzKJUAsSqpYBA4RW521cIwuccp//QbIn79k/zPmz0rvuzFL
6NtEk7UsTtpLBgGm8crHlthFVJcPokEkN3ZK0Uf9F9hesTWnLb124wIV6NuN560BhWrqitbGSka2
TzmlX3qCo9JR/vp3QgH8+ubMMZnx2DZDp2JpVKX8VjCDhaDX+34Y7BAMDNHFrZQtR5HEHWmCkmEt
wx6fhD+aWD+4OsotECUnAgmWDcp0H5gepBvbj8oV772dsasewAwgZA6xEIa73GgWRbJj0d4pymB7
CuFCeuOiSQmWwkCeQGTukJpgMkQEARTBqBF8FG8jWFJzG1ONiItkSz7QMczGo07OjsCHxUuHle9D
jKCENsjlJkMs0FUtwvzp7PZEQsaiQavZ6Jot+VcVCLwhtOxG3heesK1coDTYJoKUtCtZbNaB+ySG
Tyr4PXReWrQd1YOJbhxaGjKQ76DSsbUowq0Y3kQSJD+B02WO9xz5o8c5qICU3N11kruLKxQndP5b
Wfimavk9CN5jnJvrgVc3MYPXWHgihPAVRzbRESIsIE/fVdpwOVj+93osN0Mb35951p8vJv/MSfnj
exDGtGfDAH9xwPdLhM2v3ZiuvHT7WzYFdfAthWqXNtP/EOKwxZRRcOC80zm19N5lcq7b8OlO65+3
cl5xBehOMlTLJqggsLTfonwnGv3rK553v+eLy8+39N1bCDgSea3L5EYnEjh1hQ2xMm576SIKtk1H
zPtEJx3dq0ztoH6LF/nQLCJKmGIXr4Om2oouEg8F90h8VUU3hEcv0yy68o1V1h2+/ql/2G/883Bm
H7Me8rmhJtyOEGcN8H5h5w1HpYar2BonP9q5FhLP8SRmZzY6ny/6/4w7WxyhH06bRMbVUzYbxhVi
Quzlpxa032BtCupr1BuWX1/smTVHme0TWxCXYq0xJkTElaKvDYzlZXuZYLP6eqDPV2HE7ngX4cX8
hhseGgWDPAMJ/Yrgb4zxX//z51FIf0+wfwaYrvTdBCsrPNFE+bC/HnE8ybablsSpQLKyHlM13Y2c
IBpJILEu3JgIqVwq+HW5idzbHgUh+TeDpZx5nucuefY9jeS6MyD+c7ao2CyUTm2eAyufG2G2TcjK
3neHnBGSBJkckYihd2YjMu8z/XZbZ5OyQ2oT+NNBgoCQCRdyQBlyoBDovRq7+iLbfP0UP5uOmogS
B3wQLcL5J7BAP+ZVEzTDD24yjOMJiIAiJZPKPDddZv2zn9f1fqTZCmwMnmEW1jTxx2ibNOYqHl9y
w1x7AznE3+qeEESPz5BqOnAuz/QlP3tsvAM6xRFMGmhCPk7VyvOH2jNZCyPtJLvwTs58XtTPtlnv
BrBmb3UN3q4G2cL2UdJ3XSofK9EEqa5AxS++0Y+47MULGRisKj3kmUcKyQ8EArbOKdSUjySqUJHa
pLG/icdDrEdkE8MdEsxl3X3XEIQm7ls7/S0aI7k/hTIQXQV3SNz6+anMHtP2IOQPNfFJIcGxgbBX
VRx3Ms08eENW7Dnl+PifzJr/uZ/W7PhZQ9FXypJCaK8/RyEqJgHYr7kvdevMIvbZZ/v9fZ1NmkCJ
w2jEMAse5iHRbgNcG6W+M/g0lO6w/PqiPn3z3g82PeR3C1qQtaEWmMxQUBwAlJ9KsneSXr5IBGsP
nHURlzvVrDaxNRG6yjNrlzR95OY79fejT3P43ehkqwrgBJhCSM2Jyek3PHIbJhc2Wt8uSY+HurlQ
BQ+if3nT5uwSI1naWsUyM64KCotf34yf5cKvfs70c9/9HKEeraGLKAYV8rryrXWsr1HBLhPL7kGh
SQ4x9K7lbSaILjqHVWKIlMqXtflg+Ec0s+tK3ZjkdKngecXmFd3HL8LeHw9sn24a3t+v2WLvZ6ZL
QYc5iB6/G6asCvI4Wxe4IVBXNERqvwJ4eCzaq6/vzOcr5r/mPkG7H29MSY6XTouCV53kWkQHpvBi
5TcGJNX/3Tizd4zUBbIQRab+kO3rdiuUxzy4jPCFfj3MT73Jnx80armP12NyOuuHlkpCTsyfqnN6
YWPSSOrGaMqbsQHHYXYYo3J6dD+6jqSR9raNL7r4ycMy7je9U+fXlQlaWOdtKf1lUpnrnpDAgap6
DX9ILwc7g2UiC+Pecu+7s0qouRbk7y/LP09kthERw0QOm5iNiARYN7aS63h8kwuNGrh7obtXCplI
Qm8u4PXCcP1pBDvz7k5f/a9u4WwqilFtKdm01dLS20TUUQyQn6Rmywbauorl2u1+fP3QzixVljjb
h3SB2Jb19L0R3WbZWE4eEc3i72QdcSVMBoPIATXCi2V5l4COvh7894XKQKtF/iVVC3Skc22lFhop
DAsmZtJcWm6MhTg+eM2ZL+q8ncFD/TjKbFpOOXp+jMtsESo0gUAIUoFJvFM1QFYk7NczDpNbXSgS
p0gIMzLbAxjAc9rO3x/sxx8x+yKM8AnIAeTBGiDTcCJoCshdLDlG4954hD14/ZnL/n2j8nHA2VSO
ZCXpdZEBAyioWBQKoz/3lZvWp4+TlSF0SabHhrvZMmZDeHVex2NEgVI0coIH6P1RWiMuUS7QNpj3
ulgCTZNtkGFndoDyp3eT9pQ57cJAYs3uZoFKVmtVPilwopeheCrBIHUGtmpgbnggx20FlkRIMcV9
i1UMM+SY+la9At2+aDv/2qSq0lTlvvWilyZPADcmL577hGTk3givlLh5rMxYs32pQf4g4YxXxnM1
0E8+Oty8d5cw+0i3VQ1Hxuf5jJK8NmskU+GLzG5EV05Say4n/FgevjZCsfn6nZvLtn+9Du8Gnn2O
M7HBYdSwxpGArR+tfFkPtrgpST5m574orwkdcQBSn+vWnHtks8mSqoUsg3xmF+A6Hk9HHrV1JTFD
pDdareACX76+zt/3e9P9RWM36cTodc3e+ihTBllXGC+UMNNI8LYDb1ng9uQ7n/nRmZXsk2X043Cz
GdkVnjEo011FZ/bSpt8TqPky9axelx6ppO8CmuR97qh57YyGfOaroX7yJqoEkZh03QhiQI788cvb
BJkPcY06aTdk17Us0TJ/bY1tQ1UWpHJUkIkNEkQo5EVHK71mGczXdUZQ67AmmGNRTqg0kkAllTBD
gha7kn3psPLY/rjWKhsTHDc59AVIBzpdYUo+8ejeiIQLhpJLzesKysRO15qrgttcIEypBRs++VI2
Vl8/1MkeP19yfp4wDXqVKImN2fcxgdBNMYUthqA9j2BRqonNIp0kK9/HDSAFo4YEAnw1iJyOvZSn
Z/iFgTmKBko+cRml9VZUSqf3qENq7UY3fDtqlJ0XIHnOuUxktAHAXOmbmOqQL/A1REt0Bk5Y9O5/
sHx+uJbpjXm3L04F0me7huWTrEuyp8xFKwERtAX90dVWjU/SOrpl9Ywg9GdzZbZoq7IkYWqY+sBI
xT6O2gztGCrTNxfurq3wpS/JoWdXQ0MuDb+5qNFGwJTB3tRtEVlDO1xC4MeGphTQaP01LNiQLMIx
OwT+m9jtRJx1RMzZ2bgNSZmOHbRfnfVjDPxlZq0b4T7NdomA0+1ZxxmfXISAVYaVFHyL5Pu83mWW
o/p733tp9JfR3Y3iRiZzsPhGiwi266YIX0T5XotflRAcQU5NXJx6Kua2RQxpGK8CX9HSfStA2+ai
SFq2hlsUTP7j19PukwKV8eGmzRavyiNSTIdlDhTqNeom57Z70+m3dd0tEnUnVsqq12EIZvWq1bul
ROx8rSVYj8uTEvU31bDKvHN+CnAQv70KukY331RY5ETa7B8fZBD0oPnwvi2QTeF0L9BxBo6BfdWE
tO8iWqr1H4lOsAIZ1UJT79TEXZf5KpErgITkDW88EoR97wZYbuUuQ3pHofcj8q5y1swEULOH0zV2
eoyRqn+XIJLJyIRpgQxa6E516czh4ZPl+sPVzJZrQYipq+tcTcnnqPUOIdqeKQ3PHaKFKHhnFkxT
nqb57DX4MN7s84tC11cNgS4dvaMF8mGEVeHU74jWQ6Fv8Ucf1XGpSTeRAAVUbleppK3H8DWqyNWu
EL0333tqKJ0R2FJoOJ3YXbGVtetBwwJqyWvFsFZFUT0qmXeVyBspdi/Ctl+RVnekpQG/J98PfeCI
obXW0eyCgSbiO1haws3gq6eUzg8pOEY2PsiB+q1s5XXpRVfDEN+NfFOUMHeqYtw0oDPaYw+vTHNQ
Py8LAYDVOGwNN7Z1ubOn/CWvXZKUkVNQTYJyZRnlhSC1F233YJGWg77zNJjoGEfyHMvBIeFBtiv2
HOQp2Nlgngb+Q8HkKyCl23M+AKmfLRMlrbbYxNEpo0ArOS2EixELVuFFy1wED9DUNW5oOGOS/h3x
rO2n0I4bsoTAcnemufUI88TE/UBUpJNEL6QIO162lhCa6RYiZYnCr35oumUVPYveUfWVddwC/K0G
B1QtbR7mX+k/SNKylKkMnEAzLnNvvGxpXzMve+ObpDylhrBK1Utcng41GBuQq02M2x589MiphkQw
OgRradxK3loB69Eoa5bKg6K+UQpA03HZx4cCunBuuY4g/RjiGzULVlhlYYh1XbLoxMeRooofkV+L
dx/ABRLZZDfizm6ym9KiefVkQBHOqHIoseNmezzM4Ls3LZ5pF+liED1KaWibqrXp6CNlZrQFNDV4
zappiFiulob8EujlQtZORSBDmLgupqBzp/fbleHtFWQAkYKWkTCUhRUAFSoiOoFyb3sDHtq05e1P
VqPC66ruOpEpoligoC9jsgKtJ1PYiiYf9O46LYMFjTunHo+EGg6NI4cvqlYsLYMer5Bfj+EBEzR0
q5VCULxbnRRjMubeqRoh55CNKslwxvIIuZ7kEgYWtzUBMYZ5X4X1JhGHbdTyhSHKViRjplGGpyAs
gCYcRdw5YjA6jTXAcjDQIVrCHrO6WplEag0Ttdk2q3EJRiBcIDbd+nrrdFEFTsV/anv1fnRjEosL
W1azB3m0XpFDbQLXdxr3UWl5gqEGtWnYygmoJETnnUrQmVW+0Zp1lCq8aNvBISF5J0ORsJ6EkaDL
1wHWnUSILfJ5M34ry8usPWEl7heR30AGcBPBwaTvrnJ1JVWnFtqpMbzJtP7KwdiSb8nJwwW1Hd9Z
hHq57QaV+rowaT8fRf1hgPybR2wCpfQou1du5T1wBFD5rxQ3oAXtcz3GrZaDBgk3jXyUu2tvole4
2TIqfxj9Q0JytVT2R6+cFDSAMUge7Vs7y09gE7e+u6nGp1LxXn3/Ls2u/VxdVB0iDk+4CVPjWePp
ycrWRdfLkWofZSbejOhQuMOtEJqPmuDfIzNfmFl3XU0MezNeJmr2UoyGuFAM43JAJRrEDFqDVTy5
fDBM3vpK09dFmGHtfo5MY9eO/Vvf6KaTJAJVJgUvAC6ooT+i210rIzE6nbhLpZJ8tR1MYDZujy5S
VZZU5bYKsA4M6VJos7VmRU6sdrvE2MTlw2CamwYUn5THKw8Jc2+CsfZdx3XDfavsRJS2MhKcuKCc
XR3V4SrE8B1qe3kQ99YggvP7BldhSQPrKQN6LLtrPY/2ReraRX6dSQo98hKimq8+DkNxLaX+Yhxu
CkWyfXpdihvaaVQd01Z4HIlVmXK9Mw6DBVp3n3he332u6mFXBtoiTtr9aBYw00NnLJo1IQ5rH1F2
FxF2HTY03i3ehs4phmyKD3BiUIDEki7bxtt7xI7X12U1rosAQL6rXCUEmnUWTFoW+cwUeH9QkPjj
jSQ+iSoRuZK61qCwJ+2N1hBVxdERR7x8CX7dThHdh9LkPetPpmyA8sQVECP9rXa6sCTrZikEIt86
GErmTVKh2w0NlqeaJB9CkobNqG1LDe+w3EAVfvVSfdGyQyRTiHa2tXTlveteyWCy6bgIyrOPD0Ib
37QwPjSJsm7pc4ujZpelbMvFhNb3vaXJy5+hTG6qHMQdtA6Tcj/+FD/faDItcrk/wvhZCsZjqeo4
/Ws28x7mEL7M2rDjJLHzSMzIh5oIishW9PgmB/8yxJYjw6MKNBckgr8eIwV7BLyaBlhgY+0M8itc
q9trg2u7QwOT8cHyNxBpNnoWXPQlQW/jvYTyPxBVxywFdnXizpAp/4qoFaatHSxRb/A31DmOyqQ6
iR4V8VIv6kcNkp8IDksrGg7sJJD1MvHUT7JWrQaPXxWQiswHg7O9EpDu+2IZLJWKtU6LeA9/e10r
3trotRsBblDKcjj5DxI4gIoU212hbRjGpVYBeRyF3NPYlavWaw4hr50+IAax+ivD/2H6ACzIJCwt
iw1GuMbt8mAlDywk26Hwl2Eo7f3cdZQiX0UegJHef/Slb6o0qThKIAzpXra2ShJfZbUN8cWxINlp
yZuWjyRH3FQqreRA2LacKPPhdnCZxhEKFWxJa7McrjtU56B8VlUPBae01jklRE+/10DzI7LHO4Xu
RcNMUminLLZ2JCDRfJLXagPrpEzR9GvLhPSBPE1XHSnenYdxxjU5QXg3ViR+l83vKRmPOU5Ku+Hj
GJk3IqDyOlQuojqknRU5uMMcUGBrpS/WUtpsRIF6qRb+qOvxAOz9Lsk5A7JsFdhyrOKAfeFbpn+X
Q/XQK+V3EVwLOYAqHOdnqeAcWPd1uqNrQ+y1fpSCkugIvT567nUSAWisW1saB2RG4K4K8q+QottV
9iC51dprBtaDelvJBOuNCnIIqkvCs6w8CZhORv/VyJ5LiRw87SiZ5GQQpTeh0rSAZJVp7ToWcnJJ
7XyhGtcZjH93EHcme/pMMvZ6FOx86ZL4Lxw/3Y0cXTaRsQacAQw0XzUyySHYZeiNvA2mki9kgvB6
1zwWRbQT88IeVXUPcJNqMqh+j6wlg9RATXwzOF7VnDi1uCTmO/eQ3A2O15nBwfAbuoOJLXj+SmRP
KcTadQXcHoBuw+pZKXxHjNDRCP6i4kE4WJK0thG5z5rufc+jcSXSt48j9PDVXRzlRHe3MqY4f8WR
/EJp2R4RLRET05mwz4pNj4+VzkLRr0q1eGjJTeELHWAObre9WrOpMP4ve+e1HTeSNd0nQi+YBBJ5
W96wikVvbrBIkYL3Hk//b6hnpjX8NK011/PfSqLIKqKAkxFxYtfXIr/SffjOP+CBtLmvjJqe3Q7S
wzzdhQzDoWFfaGBdDMamp83HMpkUx28lw47Dj0jZ5eSei2pN5Uhs3tPOu4hLiu30bA28MYmvO2So
mlxB7h4SWotsb1pO/lPsXYz+PG/ZBd6rkP1q8PuVGM1D3FgczLPCpWnI2fQOj9/fHDfn4+T/PZwI
l6FF0j1gf1E5Kl0zDDA+aIOw0BAJeZSby7k1MoK+IZKWwY4a4D44cYW+t1azFvZHP8qdilB50LGz
7DfnpV+fzv76gb5IFdWYA1rTOS0p6r8IPJk9dS8MnkS+iAUuf/PyfyEVcjb767t98dgbHfm9nKVR
fmF69I25q0acBDAnhrsY/Glc7dOyXTNVaYHFreDN8QVAwMd0ZJisDG61tA39/c/0mzfA+XrY1lRc
G+ms1UzmzqRGf+6RicbrvtNuEtzCv/9uv3DSELf+egecL47dEPUdBya+XVWu3Gjr55+qRiEW/mHw
aYyNsm1a3jNS78wcoQvsb06sMbrOm6vcfsqJOeXQgd47ajgmTa0TgEWT12y9TP9WBdyspv5UGd+j
BE3g5jc/+S9VCYcKBvbE5wryL787SxmGm+T87sa2OLDb/TKwpr/g+UCL09INXvt872onWsQCPq3t
mnrrnNNg5LC85XxXDPt5wjSbGgtZHuV0sOOboH0I3ZBa299J8OYvP2Z//aw/JPqfBLgu4jZJBzKh
Tf1kpB9xYh8k68CcfSOPCi7XOBUS7otZ7AO/vFQBIGFdB2L4LaU5jOGX+6Eo8r1eXJw0W8UBfYJx
z1Jofj8k9aYwgo8uK4et2Vrhb3TQX35C6F2Bf8FJjDaNf9d+tEwL2z5GLQm95qOxPwoeqqXkzeN2
bs8Ii+g3suFXRPvsGjj2T9/xqz4jeYzapc7vVd9OYBSHjplNirlxDkXQjVkw1+qNb5RrHYB7LvhH
gC0vbc9x+SUq0IMrZ2eqQ5dx+GOhsEeJypxz6T9X6kgBCccAZ4vEzaKAvqhouGOsggttXGIRbPs0
O5RNcEB5+M0b+etL4K838otwHpd1mzc2b6QV16sM4pQJI7RWe+n8Jpn4S70JCcFho8qY90j+/Tcm
xajTao73EGjmTdE+83Cnhb78zcv5lavEr+lf3+ZrJjAXqYQ+hYLXNrcdNSiFzePRL3ufUdRll7Ta
l34JD0lRWxj2BKX//uM/v4qfHlxzNcRcLmM4cBAc8PVfXqVeGBRAK54TjekRT7rRNPsyaisnHq/o
SIR6Strt93GXL+7H1+/6NZ/qxYlES+C7SnPE3I1sVAEcNDYfGeIo2g+lpzMpwndjF/GeMYcigG0k
4LoQT6BqLsyvlbiFR4QB8gq369TZoB91a28l7k4yfPZh9dorwhPsDbCRveytQ9DbuzQkkZIee715
bAxg1azRtuNrzNqh99CVIUW64hSq+2z4TOzPLtrq5Ufg4axEyRKMK1vq4IssfzHCgxkjbTsVj1Zz
NoPbntWiEg2d8Vh4V+NY7Bo8yrp5IS/bkEtxnevaX1sW3YPHSTn5kra2o1VaYENuUirPozw9uQMm
jVcSxj7I6ZQGNo3Wt6w1sgI2W9BWdh7F9yj3kR6vSqUtaUNdO2z7MUQT2wDMOkzrQBxaMHcxrq7h
PoZkM93iHMK5M2kXNdMZBZGjgeTrLLym5WJn6BS2idDeK59DbN3R9xltO6+5LTnutiT6Fr5v772u
/xAWEk+XrKLMOnR+taYa/aTg80zOsc3fRobfiWG6LkPmYom2dWe3b7595+rtTRw+h9mLEW3j4sVx
Dgml5jExw0glm7y40gaATsZZat1Op3nU7yIK6RMAAr62TWv/qgo/f1zx/+P7iejlTED/eT+Rp3Du
f+WkuH9+1T/2E40/qJyUlk7NFNEA1+aBQRtBQ12a/oerk52EePLDsZwN6n/uJwr+iuSDErqA3ol9
+9d+IpwUOrNZeZKCL2b79b/ZT6S69t/vVPTFzdXcfCtulsRPfrgrPz37qdXR27jU0DWUszG61t56
TrRF9zD3sGUf6RjbaKp5rfToueraU2zT6OF6aDKm+BiMdFcN5V6OzVnU9TmE4Gml+SF2y4UbGVuv
a9jo8AEi991dWFAw0PljRi1wiswey2RFtrhfTRN1mODPrhLhnFoZngpbBxSYEQEQP6DUyPWmsBZp
op3D2stZUi7ZtbGuUC6eReh9WAPL3RSNbuLC3Mi22QBGNM/5hJPXCA3U8Cgf6XleKfT3RTjoPYgA
caCgqaNTchg34YAwMpjNHaXy2I6lSTP08C7T7MXx3OqplxZQ5KzbCWF529yxTq4c31VNgLiXwyNc
4WOnpY+mqO2l1cKrKBz/Pg/rb7ESr1UCPaSs0hEqSv1SWWTSsRZ7SvD1Be/rleLexrY5qQ1CpaOZ
bZn4EbhE+qgSuNqBvAmdpoAW5t2R/qj3zUjHkelyH89sWo+ziqCrOVFWMRUj90o2enK7WAUCS6vP
6puAg8GC/he1T9MoWISGOLgeZSiTKa6aEkcjqMdXw7zqBkPC5tbDJU0k1IPE6JthS5EvBSKVdKjw
wCCfcro7uZQWaRW9mL39Rvc+yBXHXmlmZ6x8ewayeoCTuXruTIoFsAN67UOV/TbvADQ0Vjegc4Di
ydp7nzpqk10lO6BzgZbySloU8dqvUGEo8DCbK53ffZrYrH12DHWFn4JmFqj/XkL5Re5a1BCw7iMN
nbN8U7CuU35Sbf1NRNRm1pK2lcEse7oezKPGq12YvnEpWguwHAwDy6TNN4Jq0HFpKygHaWFe+xLs
ATOQBYSueU46/5RCRmh1GHYzKmFwb8SMThiD/hCwgqSj8HLC1s++yboBtIWBFPvCngEM1UxiqJJb
S7hXCYQGJ8SIMmA29EbKWhMUhxKaQ1zVR8NDONPoEk/zNF02SeavS8f3V82UfS/M2uGS7kFF/JA3
nBZfyMlfHDO5ERO14i1cCcPMn6NJPjuNfWkKUyyhP56CoF9TiXoYUvwV8NW0f6zqVN35YXgd1mzu
QrJwUOYBxAK3gOO69DS8beVtqE0OAGl413Sa0IU3ozG6GZLRavxazdDPlqMj453v0LM8hpTyxLb8
XmmatwX8S/Nx/pqVULZDBBx+4aA6Do1Z3QyQOrRRPRpu223SkIYWzaBDxAK1MhXG2ehn+DUExlbl
+wwCCOifzTQjQezc/+bMkBCPBa3wBzbEs9FTIYmUw7wDpqMTWupNSOO70rkyTc15cJRLE+8wfWvg
koxJdE9f5HWte/SsdKBLQiqnyxlmYvs1Wmb2A3ESiOuu7OybcQB/Ys4glHpAi5lgo1D/zJSvg0uR
QkFHdS1cQVgqY6HX0MXzlR3V02Nlx9YyNOlUCZyGhIi7VdS3b+0J54o1LjoqimWWI7VJTclV3Pvj
ilgllmDHtdskiF5J476WWv9dK61Da/Nbm+LkPQ4HWEEdkrGhaRVoyzrbd5p3Kuh8AtPz6heMJH4M
FKjm1JNpgbvlLrooqsReGa6Roxs37T6CUsd1z11XcGKpWm9dacaOhqG9dkrAlVbnnr5piPLOQcuC
k+YJPtoxlZkeRfp0zN56SQtbVKWn3rWQXTXrVs/afekiZ1LZ/eDUnlvsWALvN8rDY7MqXtqiiFVz
53hkWJ1kPiYmfGatSoLWoee5PCBSgBlEDoULGNEVpcdOtDCD+YM9TvxUQ6fv2pbio9DS80fkJ/uE
+y+W8WDQ0T9roq7EQ3QmbAS+CxmeBMYDAbiFZI70W07PxbRr/JRQZVpu3IFq+4XjluGt4jSFroCD
mtT4P11UADDY9MFcKzLltHUNKiAWok27bIiDrZfmCc3bRr7p0VsaRmZf847U2Vz3JAGWZEjkxvUG
+EeVus7c8t73NBRI8NToak2PypmocSUqCbivZUvz2BXi00rVFg3x4gKNLNXE2guKM61MlPaXGddV
gVpqj59Sp8OGPftIo/K+H99UOq09mV8hEq7rqELrsLmuHOAGHjdw26cLKejlnfJ5e1QD4pWO762W
WvfC8ck8pfHenQZ7M/nZqxszwMKxREsNy30yMDGKwnughv/ZsJFKoethe7BhacBroP9xH/XGRuou
94vo6JT2NijrXU+ZPRiPBcixnguSIhGgXXrQ01sek0txzzCkN54HaCaxLlZDs31QFofChJMGT3br
VSH4T13uAwPnKmqMo6Cui221h7hIBWUtaXmqZOSeCi0f79xkpirQRXsvG9XwCKXMq2wmqpGRuibq
vlnb7HBLAV5RtA7IG9jcKoW5fEg8X6yBj2581kmtIueBbV65dPOPWG1Lx0jzbaIF53nnQoruaIM/
koKnmWXLo5FMUIcqxz2YMQKXJ/p4NSYIf7ENFsmvGP+JmCKEat2TbYZHdoI8Lnb68txpjuMEdHiN
jXkXle69RjfX4GkPXpSDiLRNSrVxuScvuilNVkwZ+kiuaeOz7hd37tBdJGmfQeQ3Xud3y4oqKUIB
lVw2LuCbllbodS6ozsoD6SzLxL9qXT7FbeHT+TPgVedeeJqqslubZCECLSzXE7hFv/R4QpkQmvyR
vdCAgEsfXxem7aySwZq2+dB/lHWUrYzGuGnz8Rmt9WT75F4qr/gMBNcJaAiu08zJzonLzdkuGrjV
IqRnLB2+a9bcpG+yhczHeMFnwsV1AVNmEadYWVR/JZXWbSm4AkRsea8Fz2O2Q6CHVhEmaTbJ7f/8
wYQcp+m4LueF/3wyOb19+6zemrefq1P++rp/dacQ5zKpJKKAkY4NG3ntH2cT8w8X19PUdYoFeVDM
nQv/PJtYfwjaOKjmNQTqhvq5O2X+KoOphgymweGFv/ovyqapSflyNqHT2pkPJhLfn4bDryW9BbU8
jeUi9KK5XzIBFFq43cEpiOQHXkJcQLQ7O6eNegqmK6XxkQv1+T4yYFUOcpXnwUmGNterxdKX7xHW
TAk8ZE8Meu+TL6+lA8qcziRnDYNmbdNQubeoZDdw9cwgIwk/HSOHIirXn7ESRn2YsmAEU4sdatrs
k4Uj9fsTvaTnoGquG8awdNBvcqeKd+3kE6IILG9vRFO3p5RgRRR5HlaqZUzhqvsoO9jThzxQ1F9F
74mU3TILEfOlvBKQd+ACLKwK7TAvtiYmb1BHRxlXD25OYV9DA5pd7RR9WXHOS8+rd1MLUGWLCyVT
j7VOrZQRDGiUU3PqQa4fTdvYcEx48nJSZU0L4h7SSmNpu66P3vM2/d6yfmUU+grEwt4qg2XGPGaw
Gu+K+iA99QkW5OTMDxFHTlf1iIJVFcReQyhcajo7cXxXMMWFkXdVI7kZtVlsyEHd2dwzrwZXQsk0
ERZNhoNArfS6o6Ausd7Nqt9aVbCumjjFCnVWxjDeadNIJsKzb4em0AFoBONTRGn+YirDBqeq59HX
INYI8830wH2VVuqtO7fVKMdLWVA10cunGyvzl6yD018/k87tJn2shglNO0DTGW3tlSdBxb49wklK
yp2b14Jsf7GGEbjkh+d4SP5pZbbhijflOw/mb7WyjwpSw7Kz3TfIcRiOyRxKqZ29bhGu0sBTNB8h
SAyS8jwINcnKT93zPI8ehCjZw4xYsugK51sWwjbwVd4eRevC4Gx4fuuKKJk7PcXF9DBg69V6zK5v
3C7bNrP3AXrvFMVzrOKkq2EJ0WZN5SxuPiVujXMCS3xQE8vADoFBL7yJPOHubPQ0kCyxvkrjILu4
NFITcK7XkCLylc52+CmF9MFIyBOCxf1qb1B8so/bkVOHHND2yMTKAXKOwZttYKbZ9XkCzqlq3sGG
Pk5NnnIIVAXda4GFounpNxl0BiA3YsHcVd71HoVhdQRLQ58qbE4iFNGyxs4Bh6jV9T6gGJDTbNx/
QHlnGlBOt+16J+QAUefbivbiFVnr5yaO+OUnwj6YUV2tx9wj1+El4Sr0jPiqkH6+zHs6B72u3IuU
RSF4p4SVwmITRUGG4OlhRkzDyciGDSBIuRyNWgfYaIy3le5Vh7DwCe456dXUMT06bgaeVTc+um4S
eN3mQ5Z1H1GNSFFldOzJybtR7nj05wb6qBJLcgYNM7r95NbVvprGY66D5CpthkDdy/ZBTyQwE9G7
Chv9mVH4TbbTIU4bUpNJtkXw5MLOt1K298LsVjr1LQunZBFu6o2tYahVWomb2lY9WyXqjjfzEs9z
w+TdC97S2HKR6n+8tzE5wcJaZWCqbbfr9503gzHiG9o3nAXvz+2Ut8xQuQddCDJVSCZihUxfv3Vx
2cFdTtkHyMoTC05guEKaRCpndBdJi13B3Q7UoXvqa/2xB1xedKSiQee8Dy20H364uUddv/Ytbsqc
F0gMJMOVkWBWTjkzU8bxYa5v7VaR0U+YzvVaUVgRx+z/9L13Vw7VodBgH1WJcW3ZdnIcUv+17gjk
ipb7vbV24+HZiaaT5SUrKgCpF2BkTsqOriuf+kM+tM2kr4rSP2pBcanD7N6k/YL3MPzkIffSG+ql
HIu7pLHOwskyskg50VCyC5tGa2GNTmRB0XreKcp8ttL0YLVwxxKDekrSdEFw7cWkB6W1ShmXInug
o9OAzwTta8nBafaCyDAVTr/WiRsltXwU+vDqhtZdFSa7FBOvj1BFVL0KK1wdXtQOJOxW0eBokxVb
lo19D94BWE9tPdghyNWhsB6Ao4BAkdaNLFtSC6NhbDvTKre08j3pbvqSi/Kls9gYDJvBRkyKn7hN
TKvYqdYec2SR1OSZ43CZau2t3QFj0VsIUzMvbQA3jgZD9W0QH4NpHsAafWcQHSppkmUMvBGcSzlT
9o9G3zxCATqbhCsMu/kkr/g9toKHcl7KUw4PuZZo0aUX+oMpaTt0tdalNV+SDO3ZttASqzgNXncF
1bKmspK3Cd3zyO4toczae5EWURgDISShFXTZtewVWonNk1o1/XIiw25ZnSLzg8qSpps0JuKQVZeI
cX4BZ5VkjYu4hNTEIm3vcCQXV8T6HwKnTNaOl0YrTgBQP6HIYTcRHitdNzq0I0hKPfSvptRx5swX
UlFLxW+JHxQY07VljDsLOW3hBePdkLvXYddtVC7XiVa8eX5fn5QWP3c5RywtNg9UGh0NwqhQ39tl
FNAL7MLBbdjXnTHnqRmQ9gr2Q6juUkfdJSPJBB3OQGXE54YJe5pwQVKzuXAyphB3ruxxxENl1teQ
JoKFh0DqBIpMM2TB0YcMujwn+p6dIbqqLl1i39r0+1bFpNaqxfLQPG6OfpOvjcCoVmoYP/skYcM0
dW8q2SaQMvl01kaJlhDxiAb1oF+3JkoFnY8OmpZ/zQo0P3Io0o0Y1NNguOFOJYrXrNPMazgPeZRN
rO+wGu+P1okzxkNpTf6fMYP/bTdBor4z4v7nmf3yVqX/NrAr8CY/vuYf8zqcFyZupaix0gUVJEzl
f87r6g/qbbAZLcoOoRYxLf81r9t/6GJu0FOsSBguaJmfvQRLwO/BOafnEqnf/a/m9a9bw3gJ88FA
0ETOh5if/IuJXBRp7kHBNhZWI24TPzSPleypXxKYrFPV9auypa/Bt66MVgtX0sqOiNHg19Od6CFj
u2g0izz3vY3s5SFNoowbVLdvSry3PIrVOvM2CCADkiSmYacZi0yab6UTX5yBXYI6dvYFmWZwXd5d
YHvB0qkAYUYFAV2qpHhW1upptMJ1O7pEMKV3EpoD+U4TxcpLp/y+mJjnKFcqF7Ytn4dIq5dgtA+0
Cm0I1kaLeOp2MpfvIGl8NK6MauBB3Nmqi9caGGyU6+rQSjL/bStZcsv1R/ibm4AuajNKj/5YTCtf
FxAAKf1DvG12llFeaDO/z1OeqXbKY7rT9VNUqIUGnsxugPPKUkUrwOmUTlDI7/mQO4fSUBjX8Un3
jMcpYApxW9LJWhBny2RI7rSZ9qyRMKsyaJJpWo/bssqjdSgbtOa0zNZ9U8ttRekzdHTC1onJLalj
v2TsdTZbEDDZBSveJ5KP5Cqnp5LYZaqNj1Wbr6z+zi38TV222BpDSgtS2R6EJCwspthetjpsz1pj
YSbZu6F3JrXxbBvdk6aqWxmMFz3GKbYK2NSGf5mjEwANIfzKGzXp704wrM05b5qH6R029aqc2qNZ
Mu2ouj8YvAkc5h4AJBUonezZWSQxE7ZT0i76nrXYDV2hHvrIvWhONpG39dR6tAxWcGnAFjXexijI
40Zkm8v+Y2hoAZkm/9EdQQ4GrD4khekttbC6puOjP9AGSIcys/KBPXR5iGkKRXcuaS/mKbZL/Qxf
rPTr1WRaTxwN2DMwbOPo2eoctuW0l1n50A598RpxOFjqxsgMSHB+GQR0eA3hUmUX2vjXEdp6L/WT
39JbDIT7Glo2HdBjCAbU4RmCrBU2XJ3BuOvsnCNHGSccK/JtAY6WcwzJm6AM0PFUUR0CfWwe7Npr
191I001g6fq+oh9m0xWcQ0IZHGI97Pehy/9mpsF7Z1bPHQDyVd26fGa96LN1unuXiHlOIBH115eb
sLFf8lSwDTS5I0BA/zFoopexLNajMzjslBqHTAXGfujp41YcMhFYp53QwbUN7kMYmVflGL9oekqC
y1+WdfxhR81708kjYOiTF+b3tZ3cFJ11r8XR1kzs7/2oHho+r5x+i0sq2m3WTMNaad0rC4oX0cnP
kAJ7uIg73SjPhU/zEf1a477uR39VSJMzXmyQ+5iyJ6HH0yLzhaDifaTHgOJIjwjOehwH9txb9mui
rN+N/FXpqWZBjzfkzrL4BD90E+W8SUD6ZsHyPpgmY4mrQR18Mg/dcXinUv977oujnvgB/n/pEJWs
ykM7B0RtLcflAy8hCzyMhskmlS1d5h7dyZESx1iU8Zb/iKipYdXLwWm2Qc3kWGjVS6EYEKIqJVOd
jwflp7eDSQqIQ9VtNPrdtezKcZvTQFBEpHBbiGErx4g2NvRsXyPVrNnL0C9WdUArcQx1IRkZh9FS
PVcMq87ybmNq/zmvuZcSoNXChXywjIvqKFL/A/g5NqtJWoK68ztKCfgIatkTL2M8JWK8r4ywO6SG
gu4wdZC//IjAdcUPHvrMuNwId07K3NhwhVSk4pbGaFrEwUiJarK4ZDEcVW901yi0TJxBWpyj5C7O
zXeq9El/hGyYTvUmFNYDnFbeRVjuDvX31ImZm75gc79w3tH4obYKjSSwDTIYDDyd06TBiyYgaZe8
RBw0F2WbnmXjnXpiFOYU4dXY+AN1ZX7zR/8j7urv4ZA361ba0dr1B5ZOY3nSOxZ+Rx4vSzqviOsa
kcPhBxJJW26zQu56Nuztpr9ED93U5eskkyzlpGxsDS0XQJQ/9Sr8ZkZEpxpLbIrc+U7fOMtZ03Vh
++eoVmd24jwMy/KoevMsyui9S4xHXbRvQZjtk9Q76kG6nkb/3A814hWsX3sQ5JhT+TJSAbJ0+/S5
EOGNM7Cm1ynusD1F6lPnF09FlB68wjrrrrpo7pTBJEg51+Z3aZOSKszDu8LyNuaQ6Zi37rrAlcMq
4TGU9uGbrAyugUay+Fpbz9xi8rXbEpRmmTlcpBnR+dQm4SNlTl1DqV2PVfxOb/Nu0NlUy1h1lm64
LfrQWqsQRqyqOAW248FBjV56jf1pF8HObSO2WDXLuQN00z4PLq0rjmhSdrFIApEDmPZZbj5p5Ivp
6I+95RR52rEzcQdxr1cKeOaW1Y5mxYH8yUyiF7tK1BEpDpHK+XDdecNIPUoVw55XcbQpTdjbvj8+
TDreU8Pjf+kN4VakwYNbmyzR2eo4YgOetELtDVLF7P1Smhm1OzPSUp48PfFahTuacPp22MVcV05Q
rKyQpJAWutG6603OPugE29awSYrXPYtCnfNn3vh/fA520Yj/bg4+5R+fX0M1kAvnL/pXqMbiOa/T
983wSFLj51CNkDi98ITQp9WP7p1/CtfiD3RkptyZl6Ns/tXPgzCb4AbtP2QGXaoD/qvSb/79F+Ga
UA3V4wQyFH1Chvs15JjJqu4TvUVvs6ZrFciLl5JNTvAVl47m5gu/gFUinew+qJ2PmhWi2OiKTe8b
+6Rjxbt9DUcRrfrMWkcJOm1J7K6xGGNxar7pVXrrzrqhViVbZcWgO1Cy8PjJfuBq3gYR0oQdkACM
dH3nM9BQ5TLWMH2Ym6bGSJeu9K49nlVV0NNtlnAPCXQVUwrbZ9j43A6t2dqJZpNHhcm46sz6MylA
MWeqPKWm/hx01o3TktrL8+kjcMB6UzvurPI6vR4QSOCV7rQRN96namKp4zmFs/lk4UJlFdhWYzam
otmiavCqmtm0KnvvmM02VjYbWq03DmuCIv6mb3t4uRqxHDVbYIld3rjzBnw/XOKkussb49lUASrM
bJ/p+Ghj0Z8zyEQLbbbYVBY++p24CfHenFHclbMZF+P5YbnjFsjZqjNYgrPw7jy9xH+ymU1dg4P3
6PnDdWuzz2nMtl+J/1d00Tzn4glqNimcJpE3Vj1AgID5bkdnOduI02woYh9vehxGQtFHvw+XEucx
nS1IL5DDocwjm42bCuxVUfmrcDYttURfGC02ZjAbmo1VH2hCYRtpNjvVbHs20DjuMr91T27cl6c4
YHHDz7QHYVE6jG+qFLEd2h32acSo3+GtKqrnSQwWBzHbrhBxLmxusiXSbjJfnpMpQSLocd25+PBt
Y23q4fcp7EcomTi7o+5sC5zeTlesKxozPxiduzhbsyVcDO5O/2ESZ/0zu5oPgUs1kjEbyZrj0tyF
tcxO0avbCHsz4DqzFGOC+LHvAalsg6JDkZeFT7bdlXcOrnVPac0qRQfPG1VA86hok63WCqe7YGEz
w/nuKueJsQlLPr92ccZ7HPLWrChdnU1zfSg+q9lGj530GvjhRfbetsdnbzU3ONo/vPdB4mh41hBt
mc2SbC0S1KYUv34otGs5G/iy0+Wm92Y6jpdeM1ccW8eTW8E478p8Y0K7WqQ/IgEV67JugvA3xwWA
PpAcaImpCXQkMfrUu8nqNK8d1jVaSWIBsybmx3qPW520hH35qtD5KeggaSCD9bH1aDogf1P04u3I
Emk4dZsxcteJ03xzpX+y4vh16pqTqxUE9UzPXZke+5HSD3npnTtvAIfHkA/BQsvyl97iTxJz3GY+
oJamRAeraufNbeoVmeTbZLKnreqKp7IVDXOOTmRdiQkdu8l3oe/KhU0JwYpJYzq2Ex8YD7j7Igsr
GkCjIrzKJzfdEyGSFDKractWqMOE0SDNCeMkB1aYw3LcjTmL97onacSesnxltJCsrBmgwXHID/kP
wTVReRdjCoO1bi6dHV1LA1pI6roLETZvY1duqrYRp0jPT3rGNlUdEV+LJvyfLBTR2XfjhqIA0smd
ONIoXqOd05/MSmlwyRK9ObUtMmjOZxAsU7avpXbSRPZexQq+EC0xpGn8/UCmTXSZsRzZ6q+F2Ect
m2d9mThrBLKR5UG17SYG1yQClZI4cllSLZuExoiTkQcPRmk46xDpVncrb8XVW2F050iQE4OgI4a3
jl4lro3MX8WN/a1C+ibJ82nXWGwitV7ZrWdV2hDahhNwA+OGE5RTRwDHfAPdjVtsitSnBR/DFJyN
rj6aGfteBiuMox9doF19q4OKVT2Db+cF5tnzCatMha+umiY2joMvzqOq30aHNLckELPQ9Ho3S/Qs
O5Je0Do2slXGsTGildGpzZB4NXf6SMjhZohCFuXG+I2jn7XJBbs1vGTu7xbnpCy0zlWDkGJF1jsV
vN/dqeY9jjYyMactt1BE75zd12oqPpHXiSToYM/GaTH6/QNhv48ifSRvwO6pQ813xastCu9Uay0V
HLHzWsyqv8FKAjZD91llqffkquCRLtpPfUDfqFrxAVR9mxsVgLUW8aJvPC643EkXRj+ucj/k7EsO
aERpMnLnOSGcypZKi5Xl0o3T11dqzpRX2iYET9S5wXPvcQtl9flsl3gKYc4hcoqKU5NGpJyI3pkB
thVrMUnb3wTK3lTzvtM01yhJj6CH1UYvbj5WC8vR3pvEajcVis/OrNxzaAaHrjMoCuqSdZ4Y1iIw
s5NI+A8nfvMa8wodQ2JYwurK1kaJySZHbVwEtv1UWu1jHIt4EyWsOY8RNw7anDbmVLyUxdAseYy+
Ki0N/39qAjEVXidJ6r8RYENSE9n0VYP988v+pcHijaLKEptAVbX/Gj3VH4biuob0xV+Sprb5Vv8c
Pe0/GC4Jbc/Eoh/9WD+PnvxLBEUGxrnJif/vv8lM/J/Bk6QCc/FMoxas18zrez+luUeB/tA5Pjgm
CnKDXN/lMqsX8e/w05SC/vIb0SbmKCpcnK/RDDMLEz2qgfKNVV+cCR5QCMnRvpIEujwO+65Hca1N
mm+FT28tAzd5kbM2YNDC6uiFQUQRZ6bTSrXzKgpjWvIGC62qOrpY9PvcnUYyX9kThLIJdKJ/l82q
RJeS3/VV+BEhWMSWxtUPZXOh6JGII51ElfTvTJizq9op/h95Z7IbO3Zm61cxPLmTYoLc7IHyHUTf
Swo1R9KEUMvNvttsn/5+zMxyHieqjPKdGrABp5WKE9JhkP9e/1rfsrDuj7fEhsmrAb1DEgkh2WmB
8ZJSWxUht6lZO/FTbnnh6JDgH8ZtN9/cFVKL0gwIkHFxdRBhcqfsF9Wsy1QINMb8xlOgKYX0Gjat
BIYba6B9HGFHD8Zw304TAJzejEiqov+0jnuxZkGoZwJg7KsOmocYpEv82Jxtjh5CUoyg5M7Kkqo1
bJe5hZMC2cmc9acEIUohSMm4+RIWHikHwW/BsZlf+LCrhVUunMTCZac6jbdcbe1a+Au31qxtkRdQ
oILyR5bYRFYlEZF6Vsl0W417cg28eN9cRqQ02veWNtKaruxbux9f69Ye1uy6tnVV3w4N9g3Lxbam
ud8hAXsl7AeFbJeV1UOEjNci5znIejXyngn6bcqYcJD9HNs8KWRAc5YDE0A9CKXGZkQqnPKKRwLi
YQREm/13uTZcxJs6eqooM+LJqCVwaNwXaVP+Wc5qpN6Hqw55chLZlxfP02SKZcSNWyBh8XtklOOO
2AF988ic1uQczMb0jgzjb2kO/qC2gmltwDjYDGYGkMe3r4rReSsjHpdCdvZjiJAHEnnWqUp4K1HN
dNdFPM+sAbJMpJvqUJN9xYlsGVu9jcDhVBkrded2cur3rqAY0e28jEOcjAD92DWeYcnaccT5kXh+
CVZYuttBim8mf1QYrWN/KKPGWE6VM3Lppzz9Cw4esR/tNLdNVpM922CGINpommlviwoo3RTxYSJm
0oARGa7SwKMshpRKEEQOLbceRcPX+Q3WC08iUtATihlYsEfVhs7fBpOdXS2tBt1TpTd6YV0rajfh
wPRqk0qekRorirbwvqBoaZvB9bLV2EfW0g6VwSpVyGOemd/Frwc2en+wXLUGfKahIyHP1ZxEVrOu
NJ+ns6t46w1VaS0qIt3B/EZ5jw+R3cB50J2v3GNe9CPTO9sZZO14JNffO85w0YvSOtQJLaD+YK28
kZOCEagXagRCwEqN3IGWeRliaW1UNXdqGlxu3kSY32WhfUFSBfdS48qVgOp2flNH90JM2O3lhkmR
hEO8yqdwKykPwci5QzfCoEKGHy/kCE2AgRItbBsxTtRheOLBzIVc8KOFdr4tjYKoAZ+2rnyNimLF
1L/1oOzk5VfQv9SBg8eSREI/DFgGBLYkfxmk1lViGWJmA+SFaT3yzmFkvPjVANo5v5vLVMWUELrw
3vG3Xf26eKH0EZXU3qXB9xBToUsNCdL/Jx6YXQa6dKCgl8HbsKjcwLaLU+fAiTFxTyKUGKH9cmtz
BsaJqdHkqcdnP37vZV9szMF6a7mNGGOFrDqwEechV66KpOdK7h2On2F4k9ou53Rykyim02NZ0pDK
TmxTIcu2wjv5dXVKuTMXuH+V5VPmGO3Lpjuasvyhd+4mdIuV3zrX3Aqeg7Q/Ft4IRMKaCF4X2zab
GOGDPL40NSCi3GrZPqtbIFJrLWflpbcY3GN9BomE0LiD+r5uvQ/hWg9CwTrOco2NU2hCQaiN+ajP
T+GpO5l11jrvTI6Zls7tpCPml5jXOcF8V1W1sc1C1D5uZ9yVSkvHAkj1ukvikLN1QLgPc7wFgYWj
AkZXr22XplmoVdq39zF3ioUq03Q5cPrYwRmjlNfhRCHK9i4Gt2WNARaeSUuX7OjONtyFo9DDzzwr
VwloIS7dhGIPFmwc20/oP/ayj/grCtqEGRsXUmhBmvSmyuRcmDzg3+CAJD+baQrmBd0T5YJvloNy
H0rYO2i6pAKD5hpVVDqW8PiXYTy6l75r3qoAyqMMuFbLhg6ALH3tp3lMzxnTZRkDtcjUsciTdNWW
8V1pAtEZAQWEobRWEgLkVi9czPDmdMfHDMJyd4O8f2OXngVWkpN4mLh77ofAsGT/zmlzaSb6NYBI
mG6nptgEXvQxhP6TOVqvCc9P9n2PQ4I6muXAgYCZT6P50WVJiwkpeVHlwClT79uNHMf2WCU1XKus
KRaRRgFE6E4YzdmT8IH0bwO8LDTZUFPVZM/xOG1j/3G0opVo9Q9rKN+hUUtM7eO9qZuskZ1V208k
vcq3chjfaB70F4NvPKUmHb2jHd5lor7vxuiucfxjFpA78HmoL4a60pfcw0sKK9VjVsAB0rQe0ygm
0WDofzM2/I+MdSTLn4PBrMgdlEvmJmDBuFutPwXWkzxtzNpmQGvaLF9nU0Yyp2yuvw6t/+aqsUXY
8Z8O70WNbFzkXz9bnhn6f/u+36d38Yv/axfk/PvXbZwP/+WgMMQvpjAY0V26Hz2AoH8M784vjNJM
53iaCV7ytT+Gd/sXXsbBRWRYpDLtf2l0n70gP18boAUcTM4Ejykv8zkg895+Ht5jt2mtqaJfKvNj
bQldpoRiWMjVlOEsstj8y4y0hyXz+1Jp4XeLKpcYFrw8bieomoxMVBhWKzVgjzbMmyIuLniZwjWA
5XARRVl0YqzeyMY/MdEvqq59om18lxn0uevjlkLTYhn23Xto16eYTKAiKeYj5SChRNpaGwYWa4XJ
dB8fGpfhBTshsTVjzzR2srV2w5GV9CHewrvCQzlpek4AQTS+arlLxiO2N3kGsbDgXOsn0cnQs9dg
Tn8bdW4gjTdnCYquS8146ff5WynVd1NZD3Y+HNqy3g0VRdRCpC1BZyfYoXlgnzMPyAQYSPNRZ0/j
Yg3tag+LA9vKiYWPKoxN6uVPZot0PnL/agLwU2WXH8e2OGZpcjWj+ugU9SkoQzamzrMI+Jk7Kpnt
lkyVi2kO190VIQV5wafMrHb84cb261fqtOBojSbjQnbsKmebUJ38YKZp+54qFAnfbz9lH4Ma6RGK
4CHbtFe22tLzvjJmzmWpwi8GOlCpdQgCOqAAMG8Jl6UGrB1t42lQCTsIY2HUtRuHqP0h80P4HBpy
weSIe365I6Kn6A6TwNli4npbzhg2J2BEldLLtwPHnUUKODFO0g8WEvZC5canbYG2pm0BQ2hgLMJ0
PI9CrKa4X7QY6bzeua3x2BkyGVauxoQuKEWzqpapfnqhyW0GuNUxhJKMJNCwiSGpJkpc9SB5CGPt
aSJV2oqKWTFrSQ9nW4uFpmHn154BQvjJnd6768JJieUZ0NK6tHpnhC2Y62pn4cep5JTAM9H1zG94
DTdC058DWXwoliwwD6lF67IIi53xSc3Uc5kALktT4z7Na4Za5Sz7OvvCtEyvsgTP2sfltHGpubLK
hGNBS513PXg/JoR/aGgd1zqnzbXTqnjRt12+lcg/ZyftXpETE4xE5P7zeLzi7s2WUZQ+txnAPp5U
fCgwQS5rr9sNBtN2J6KNrJjek0DsZZqymLCobfAy7He1eKq7zGP/gaemBrplWDxe8MQz/OqY42Ek
1rFkH6tFH5VvdatkSFhL5OUxVplYZNK7S4zhY/bs6i4WI7uF3mhgMZz8KViJqn7M0lQeA0GfRFzj
9XTLDBBR661q6MmWYYRLI7OoYXPJ1nnm7Gkc0eSKBLO6cis6cgIobTRTpM/h5B6C4EukvUMazmc8
bKxNVJYTrFEM+7LedzbXVpqRniAlJJ3xg186leNZIUlDhA7xoHxYGSkkN8iE6Lv2NC61vnjqRzs4
ZLY7rsBHQLqxEGMrCKsbveCe0Es2LASKmINltMp7stY+jhqyZCvsM/EygKdntMljbjZPpA+P5D32
vo6JqstPumDTnDneq0qpCyw92uUi7A+W8ZlVxsKfTHhlpfGgtO6UhwN1OvQC4naq11EU46qM3rQW
ZGpmjlwn83Ca9l9siDZNrp3dtt8Eun1LxONAg9p9TrGzPvY42yaHm1yT7JI8P8lWQy2PcVP73Gu4
Gn4Uogs3ZaBBR8ujnE/JeAXgsnbInGaEVRydaR7kZRzj6VbGmUrWeCW8/FkK71NYxlet4mjmJ59B
ZOJfZwC6sVv9oQH42Q3JEz8oYVe9xy1mh2ujoZZUpgZuBF98gL8EX85y4Lk022ATQ5/dxgmrbdFH
d7brPmlVotb6AB4cbGSyEpJOe8flkhKwv9QU75NkwMthdwl4Z4NOe7Cqkd+y6crap4I5tRlBkpWK
Eyy2BDsqz12SATXNDnIksDk3EEwplxg2A+5I3NEi7vV9KeqVbZpsGpV917ka/rXwNSAutuCItlQC
rrIwwPKZGgTKLsB9pAXs5gaZJBuQYoguouIPMign9wk8cjrWfVEue6s4d03y0Cvhr3HkcZZS2doX
7pKd6DGz9A/8XNDyWK141WvsgLKTzUWvvSvK7peM+vvQNh8nlZ00mwVgV75l0lhNZc7RTzBi2y2i
R8K+BOEGa1nTjPDUzPHLLN+LmEmfNsjCti+N13243nSrgvDVjMTLCGh9qJOzZeeHYAhR5zlIN+oh
gTrTAMdbdN2wtlh9uqPrLNQoP2rVv0/JeDDt5AE1mPSCp23rNo85eaYHMlvfej2xqDPIouA3sHdO
We6gEDwpnVR1ZWVr4UA8taO3JO+vfHjehIg3gm3jSMjYNDVsw+WdqOSBJAtd6frVMnrsJslGTwuk
hQRKrk0MwdhNQ3PSZANFTqCV9BunifaeQynx1L4EWfOshaJjiQcKWUzBb8Ccf/OR1fRm4fR/1puv
X2EYFX/Jv9L0/6yzKP1z07n72wv8XXmm5N4RQM4NLAze382/gEQMCwKG73Gs4CYxN879l/CM58EX
+CGQqj0dY+5Ps6v1C7kNC0oRruB/3fNgYLn4eXqdzb8gj5iE2YU6VK7/aXodeAb2Y1kLnuZmDSW4
+W4aLEWaQmBVQxiQf0hfzJjVfK6xWuFm2y2M2N1krFPSjvP4vF+ZfX8tCxfTrc5OzqHdAKCxilRz
gWZR0tmVPFdlvZpY25R9eEa+PNXzPsdmscPKjSyq8J6LIUHmKYAUqngvWAY1Dec87FnD0ps3RQVD
FUOt2pqp+6n7UwOJIPtq8uRJs6aAbEX3JcPRXqZahx3W8F4bGlVpLwsvDWsqK0PgyubNVZU9NSyy
onJ8DFpwqQnPAJNVV1c3X4VPFwATisFeiCWpriUs+Jr95Ebf1rwwG9lUFqzQesjnLDaBYvOuNP40
29yYCaqlSR80GYPxzjMEbrmO/Z4/uuIyCl099p3v/Jgtb/WAYBsaza7TG1RKVw1np+veqKO/tIyt
pGEq/6TNO8HMNy++GUQoCb0HB7L8YFa8HYIYAYuNYhm3R3x7F4dVY9g724DVo8gLdpDzNrKrxCaY
95PM+NrGCSJu6SwvU/L5S9uKmNSbdcp6sy2acNXPG0/QoG++wR8H4GF67KeogUfAhnRsGXfnnali
eVpWzRRDyO1upiBwl7zXzVTFNOKqYNvO29diqNnDOkTYFKtZJ2yZ6lBM8bos3JSb07zF1eqQZJmd
vyeGvAyayvexYx6DzDfwlo3lWcssECtF8hRo7WFyk0ONLbbr2ksOaiZiHSFG4AZdO79mKe50l7nZ
t609jLeXdKBunBC4XIZlTyEFZ7CgQibpjS+nbtnDWuqjapR5ryLGtbCzr05atpuxCu/0bmrXVld2
O8SnRyTKiwZZd2Y9Cfo3mqC7bZ36Y4rcmwQI6UHa4V6vx2oxpPataUfGRnehFXa2fYjb6AHlj3AU
lvZJi36Mg5Md2zZKNoORRgc3c/udHbDscQco/ZPnNwdIOB/xAIc5A8hX6E2WLhmt7F0uU2w5TWCu
8P1wgunmWg81BMs44id1UU9HLNEq4bNmT+qzwixN1QpWTNzTk+lAMumhmHErWk+K7GyH2boO3cds
dl9T0fxtE7pyZ1+223gHiJ4IiT1qEGQRDwt3kE5oVJi6Oa6sSEHem7Pb29HIH2L/VqV9V2IH90V3
VtjD9ZJovQdXwME4Xrslz63ux9TZzyh3XMrxHkvyV4fh3PI0a2nOHvTSbg6EVKN1PfvTE4CZU3Lf
DWjO2Nerutpgfv0xzr523cneW8lUPsyed1w7yaK1eMRnjQtBEGt8N3vkg9ktL2fffKSz2MqCZNya
zeRsAuz18Yj7BDc0Rlkt4wVNHVMrbvwJW36KPb+v8OkHGBcBy7rejLje8LiOV2mgLOjR0zFC9YSV
dlZN6yzyOQPgEAYQhAICg3DvnBLoWSitKRGdVqJPjiFRgh4zbBoMT92cMRBtSZ/3JOtDwOnASKtk
HdTinrvMwCGNlEKnW+/kj3ciAchREGTwaELs52SDUdvP1oARV6Eur4SdFQ+eM5WrPsED0xGOaBW3
6sqU65TYBHYR1m8IjcCbgETjaJHcsL17jjrMKQQvIq6/RUkUYyr0N1ZeVHTTH1gKiD9ZsLFgsqxt
IkmLflT7TOKA8Yh4WLXtb/w59dFDwt0gtu4SPd6ZSXYcuOGtTKIiJZER7mKUiZBAvg5a/hQUxjkJ
sZ5GpGAZJonvGQw6zvDu+Sj0Di5fF2u3VQyvKnbmc3EuFqaHuc3Jpm1v0p6Show1ep79MHI9vpS5
o3ad6W174Z6ytHTBfufLEtllN/r2q/RCNGALC12ph5z0p+S7I9Zy407GQ5WBRCiKZ1k6T0Uq+Xxi
qN37cXnTjyTGqDHYphgu0s58g4KBHWPcjEa1wi16TDXzE6Sme/aJOf9/TFPn6KMumuJb/ec8hH0U
5VhThKx+XS7/8U8PRcZ//vyv/MN3NP/31y8jSKzgCfzDP3AnjtR4137V4/WradPfXv33f/N/+8W/
fP36Kg9j+fW3v759Zgg5QIjq6EMxYvz2tf3n3/46y3Ku9U99o4u3Ovpvv+X3Acr9ZTZk8l9owvOy
HY3vd9yB8wtjleArGEZNy3R/Wt0bjEk+6SoMqIxjwvtpgtJ/cSAn2Gh1jgXsgJHoX1jd/wkZKQxe
y2Y80SkCtBGHZ9TpT6v7pJ1weTi4AtnuzefyRUp1tg3zqTTECi2Dreqb7O5+GjdvfyNS/iVvs9si
ylXzt78yBv5pbEPThI6kOy6eBe5R5p/+WN9Oi0QNicdBjS56T8hqUZj5R25W6R32HrJYRsAjI6t3
5FtJILE0X2rswwkl8JRf6PNxndkFqAHWqNjqtkFoqqXk00jC6VVAPU/7emEbeU7ABpwL6QFaZez3
scF9J7TiO+ePJZV1JNj5nZa8st+rbiM4ot5KyxpOueaycc4wXDpcgEvUNeph6mqgRgXIwqJPxDYe
g3plmSkp6ojkKe5b/zLMUV2aLdTBtrorEzDPeIPzVyR6Z4WE8Vb7RkdcO3tmz3rfF171YGCvvFPw
KtUgn2gyGKtlrPmX0oihgE97gQAMMqFK8dNy03aLZluVHnuaRi6qUXy7NhTIlozGoWLFGJrAGBN2
HXmobw2eOGaEWDJky8I3MeZd/MBYtQGkr7QGzhDQQJWuqlIaG5bOm47cWh/m1dpt5KbmBoKcffXG
6sTda91odHl19qXXxkeJtgnoLCB0nD4YdbWNsYmNkDIWXg5SPMPqAOPitix5nKY1oQhIRt3X4ADQ
gy2h+XITOBkdyYKuC9EeQ4MgAk8tIPfH2K54jJLrJ6Sz7WSzoaQXTG17K+v2weYH3pG6ASSVPJtl
etTr5DN3ik9+NbjHanvvWfE9DuKt1WaIbOgKaVcd0yqvF1PLT1yZG9YkdDT00UsVZPf1WBO7S4kU
+YC03JRHcTp1WxdjMnEbbAx5Zh1ZU/HkxZQ/OhaKtzk+TBUIr2DexHIjR+T2ko0svRbBLjrb+NTY
PTE0eYDaCSGjYMYXdnC4tlr/pkL4i5W7i1PvRYZTtEpV+wTX4VD1NJBUQ8FPPC+DhtxYCZ24coTZ
MvBtf81dIsMtEZxciwsQetsd3BvgDK3xkabZR5uFuyJu30tnBOnmp3dYC65RifY99P3DWFh7I/fJ
/vpr0OafodHtZD/tOhHn+KHlix4X1tLxxCpEg2cpMe4Ho3lGflA7lwilL5urXZbGNmrTba2jmThB
ejTaoaLvyzzQy62+M7Nnn2rbsB2Kt4wNZBLJZRwOTCqgmcd2WWnjJSFKP6Rfroy2Q6dWIDrgz2nn
wJm2wPC3UrPXMo2XliY+Rgn2I8l30sXkoKOOz3uxuHf3VjqtGz28HfV8T2fpJoETa7TNa20pLKEw
8Idy5XaMrzhVUHK3IxAWgN7YZwLWz+NKb91DxWauGqurTLLLSBPCcrJxVDqcAMxwb6Jy1RBIPNXt
ErwM8Kf36eyN0P1NOzsYZQQmSmTTyiysnd7FOwGD0ptMHk7JwTb1PW7Ljdm6e6XrKzmTBJWPTKSs
cAP8YkHK6zbrJZvt5l7ScjwGFX/RySMdXDhnAST0Y0o6/KmdLzrg76sEsY1ZcO/q7q1g17FIFQNx
1iKljtDB2nSdO5DhI/eLJPi6i7D5DuTJ054xTlhUcIhz4BkvnixOYO/sZaUHuFEUw5UZpXAvws3E
p9nN6pvGUPmlLEtzM9+OOlO/VwrHDogp4mbfY6iWRt+fk5IWs5Qr0+PmxV8iECmvXzZ6ox59ZMmc
xGMmzGjl4X50pQbxPxFvJtfOTncDa9XDNduKyj92lnEMG4u0+LBonOlaaP1jIMrhpHz9DrsMCuk4
fFAS82I4lUW9qD6CdeIcV0upnwKeGoSOfBkso5FlK1jaxfTKwsKEe3snaaSh8xWM7fNUB9vJ7B+L
1joQs1xxRr3XZwmrn4dA8liLwuFteaG/Hz3x3mX5u1H6ZzyT03JwOU6oXucXZ3+EWrWeQeOaCFaS
QpdoTInsxU++T17+ZI/9oeVzq+hbGZpw49IarAnn1JXwDBHmPa+52Ma1kBdCTWdEyUsmnOe6059L
17hVXrzLenT6xtpicXkIcufk5N66BfcQq2zmZ5AyxqCya3NTwkZsnkUuzENBw+Jd4mfdvjErDUhl
t2xk+Kk0a5fadb+KwRnL7tPVPjyIAlU2D+vJurLH/MEMaw6oDmsIDz+DrLBiVHzoQqVoHSrvushe
F22wVW28CkzIIZXTXC3+zZZw2pgnR1xWiks9+izd8qLG8uAHPW8x4WnILelcF0O8KSt3awMOU+6b
3TT3kzms26w4uqr8LrL+OGjoMSM7AccOD34f73Usswv+Fi7Z5Pus83J7RaEaboNwh8t+PURdcicS
7VtL2TBANWccsJm/ae7KBwFbYsLKFnVg6UhtrAeDD7LPfTP29DVe42LjhdaMUr5lN0YRiu+ku9qs
xSophnCDC+7LZCqepPXSSHHm/VFyxmjHB5Qtks6PZYUFtGhX29JEpK/hGDwTOAfU6IUKj3641tr4
GBF2qLSwXEZNs00r/2AN6jnPJx7OMY8Oay87eNiuZmOil4TisqsGhcm0jVsMcx/2xD0grqa13hNd
M6szoKFFGGcb23QXqtEnNjpEbaA0nKTufXOaezR7HghxGBsLzevOmm/feiJ4oRktgWhRqmNloHF5
43gaM+CmHgU0VtPeDZVuQJh19lOBMFU2WoeRQbOwrSuOLPkR9ql9IaJyscz+nU8zIOjefe1Rl8u+
PNp9TeNWoI36j6onflfU8t6wg3GFDkCziIvHX+M4vWb7cxNWBXp9PWD+zi4tSI4FCkoN3yo5tlkG
USUtcMFpQiUnV2jx1iym9K5tsH/oA6vbRHtJkqC+MQtIOr6FEyNQ2sEKRpibsbPu7fw0gcraGx0N
MknNVsPRdg6Mp2FBgI+YUT94dP6p1vs2ppyohA31SCpz1zpUUXM/B5AYJCEkbErd/LaiKCeUEHdR
Q3I5qH2UlZLqGJqc0ghHfAOd04ndO7icyGyIVwHhroXshmvlCliPiXyr0P41MbxbqQGPA/sIJZ83
VEHcQQV4rBSRBqXbTxC39w0QykUXclpPy3lzGqdbobtHuIkPbZE+iYkPWmixbkowXQMbhxEcjzRw
RK9uJd8Iie79KCKSXSCdkFwuD6Od3Vg6gYWCiIvvPmRGc0d1yGYU1bNdqpuA1ncwTWSUylXUuler
9GioiKudE/I/As1cV5l9p9XY9T1/V0f+PnfYFHTsn4zcvptUMN9C9oEVoJIUIdVZ/Q/XkxujsZ/G
CXNMHiBJlsCKev1lxM6P04Z9swzIl6twGboAeVZ+MytoynosZd69j/xar6Edn1pj5IXcXj40Mc68
/xirxCLkAMa1dtDf4rR/NGvnyfKJKTP+bjMA778eTP6d9wGgdXQChhyw/slCABdG/g9n2D++6+8O
FmzsLlcMbnJk/39g9vH6jukLQfxQ9+YW+T/WAAaLA8cl42gS+wf08ZemaJX8218t8xfg5L+Wz2NQ
J+zzL/HEWR/8+TxpQexzdNieBkA73+VN/HyM7ZQaNHvu0kxGYvuaTD86N3z3izkVVmCjHpQgsKaP
qKV4HJoBnsEAepLsEtJqk66n2PnUZEFo2c5eOpm9q951drYHutvSzM3U6ukuLlGsp3rYKQ9VuHd7
ShUAVxItwveO3yIcFMkgVEfMXc6sszsHeiwMHroehUxtbt0HpXYRGmGs3vwiVgzpLZkL1NpOZ0qh
f2NWAY0qT5dxld/h3p/biCm68UwPr5l8KfgRwcqGV47D54T4fhsTwXfw97pBt21k+4CZ9cv0wMNN
HNw65CigF5fSBDbqFft+JmWLqiEJNUDuUD5zrNLXJEDutVHsuwlwd0i/25yAd03xGlvVpvEGRQKe
0FyTz4CSYDXkgnMtuFnsDdXgb0LoUAutjdqFKDCVjIXNZzjVbmVBoAdk6MFoyYLTx+0yA1X7PMIl
LKryIpFpl1gFbjhnkTAByUYnRO1s/QpfIwq0HHaWG3/Z1I8S8/qOpLXtxvdqILPvTV9DZd2oTmfY
UOYRS+G9FbfQXrT8I9F4Glk4dbVkZG2Mf2qdNdZTYRj3RjJw+gxwRgQlyGjgfQtr7Ai6Fg6zGl1G
/iDDeVLn/7fgNCZRuJss/cbPECwNrbM3OEuetDh68WmZGF15zmlFAPSybDOalyfniMaD410YzXn2
Jy9aDg1kbfR8443RBbfxxAABfcR9S0R4zCsEcJ/iOMBi0gMCQloAt8T9gGgqRu88eSTrsoC1Bnvr
ZTG2pNu6D2nxtqMWOydNueZimG3EgiKzSMWvdTicMI4fKtnT3KtWvQy3ZQE9vCyb9zTj1wXeh/OJ
1Z46M4YpOA5vphqNlevnR60aWVT1r66nrXzACpZv7kB4rPt8oi3epInQWlIv8u4aPU2jvXecdOtk
AAgo84l4WQme0raS4dRW8YuRZiGYQOAi1vSs50xiNOSthWZ/1ejb3uReOCGzM+/1HyYcP8FSnCNG
wROJp1vdWec0NVeaHj8AMDjii15LLX0UUDYWlRd8GjZmgklHtOcn2fZGsaemYmchZfhZQ336gEBg
AJgwTGMuyj3XbXYX5d6WvcWqiSY6KS1vOrKIwqCVsxr8YU9mwH7fjR8bmbZqadXI8Is0Sk85lXtm
AneHNu3OKC6Fpp1zW7Yrt3fcF0UFbMFZFdGGMyK+XQICIi7sT5YBxQZYzrCXkSb2petjKG8TbFFm
eqN1c9a4esin6NGpCpIoYjN0GfTlktOh3DQ25966PxADe7RGf+ewn8ktOimd+ho5dF337Q/DlUe6
T5F65jpJ5zEOx71LgJckb/Rs1yHu3rKFchFuC1vI9RQC0yk1jQAMNNDE6D9DdwC/DYJEDCutFlc/
VGsjKVaxql+1NFtjpTfAJ0wUsg7hO0eDxzhKPhrFGKAEcPxuDyUfjk41uyeSi+sFdFumuKoGhoxk
8vY4ZiGKJMUPqfxzYwIoFdVGr6IfRSuPiNbfdhBvbUm1MR0Jjg5S0jbSBxq133sjvm3oD67oJRyT
ZKds0iWD8RrhNMs7cOIwklb2YNNoGBLttAIDg1DOQbucW6Kzwd0X9Lbx94H5ySClncVwzwSykted
AocYTZ5Cvc9YZYHvIxbfwSlfjuDoG85MIB7Li2Oll4Lvvw4TB0Sjw4qvuPeuq1rtHfIfTdw8RTae
C3TLVS5wVyf5wygrb1kMxZwvj/aNCnERseAN4hgQu9TYCLjWfuyKG+7wN3HmM4h67WMZ4xemPBAX
S1Fts6p5HpRZ7vEWbnoz/OgUmx2cexhbok0REJ1u6vzCAnvpMBEu+gIuFZF47SBLkIx+orxtHEDy
43P+0hWuufWD4UfsjmvmbTjPfEeXypVw8o2NSCKcalpUSd7eknJkDqeXmWRfuWoVgcIG3tyqzIaP
eqKSQUr3vk31c5vy2IQUMq7EpL33vv2O6q0tWULzwR1xgRTdVQucxX+EovDdCczVog3zcStMbEx1
B68iKPWln5Gt8W3IcMEAdrC6UVYNr7oxbltrgKBaWEBeIXvuYr/vNkUefEZZfxgptc6N0mTBA6+9
FyBWMLWhQrbDk+eRPADMIs8qAh5quR6UcP/x3348xKls6s4/5cNdC4K0xT9uOH7/pr8Ph6wQWL/+
P/bOYzlyJM26T4QyCAcc2EYEQgfJoCY3MCaThJYO/fRzUNXdk1V/T431+p9VpVkWkyEA+CfuPXfB
JlvOopf+x4LD+I3thYlHB/6QywLkl9oQbyKTa1oRFtmL7JgNwT9rQ7HIm1lF8Je2+P2v/oMFh7W8
mT9JRAzh4k40F2ukBB697F9+rQ2jtMVHFfDQrVC38HwebtLZsXaj3dy2HQzWKZqKHaw6SKtZ2twE
ZvjYWz24W8M5hQBQ3SW9XdT72ZHJSXj6SNmSPxcTaKt1a5Ck18jR9U0qHL8gH8Oq2umc5Ehj0fzy
UGnYjsvyswvsdYsRCpmTuRYj/qxSz9JV0Q7T92BrJIWHqXEo4FixyJPRAztU8EzEDvLx8ZRpqvw+
BUzNATOyT7Dov0DkLk56O3jTGrxKvaGfdSXjvTuLz5ZP4mGwRbXrTbbfw2Jl08gxrwpyatrhnbtx
bxWx2jkTKo0Z3sZK5MgzK02yKY3HU5uHLHvrBgoY+q3YS/Q31BvancnEYBs6Xr9FdgNCssTgzUQe
NzHtNvYZbZVI44SX4lw00TGQHK5xz4g2F4+dFztwgKyjScDg2q1tMnJK70iCFgmpGoEqU1ZtiZlY
TCHFbTpFt8U0hNXesgRonCiZry62sBUJONlKdzxGv9pdGVZfdjDsJtEW+C/pyL2BtYbqeZJ5sz34
akL/B7DnGMMI3Iieh2Zipc0GAeuL7RDqIpi/bbqmfyoUDfAAxJL5NIGJ8SCY8QMHfoygYKHTZklg
hShGq77h4VNPeB/JFPFV3VZHnYDuPYKY6QZ0EkfC3L+EDraeVpguqdkA/vuA+aXTYphD247mwSJJ
2Qjtl0hU/bYKWzb1c0J1Olr3Uut+atZwzFOmIj1hRJvKoIGIvf5aGVZ70msg06zC7aM7Es+FcyjB
aqkjZwfP8CNJOmvtRKlgpl7HFwoMHqxQCtqMEAKvhTxWq0n4Y4VYlnsPNRJT5NnRKG96lEbRG0ck
tp6FggvzIipzMKPTmxDta1LbhNMS6du59bM38MFH+PVC3c43ZdJ3sJOG7iiBb+xSN2GXYaFksLLA
D8kB4pAw0Csr4j406y6Z41sZw1NH8+xc4gJ7wNR/9Kzvo9Y91Q1OdC5w5vhAiT0t3rPIeWHnsJuw
U6LafNB0JAEG8UZrGXS3Y8isFRPhHZiZjeMxr2T31TgaShyhH5Kwe52rwf2S8Fk4NfvQT4J+m0RV
ubWb9MMLiHQeexAQQOuINYHAt7dj8uC6pBvOiVf0q4pLCu3M7O7dMTuNbfkiS6z3knRkQFQkE5hw
LFzYZBh8q3Y7CBkTwTKiCcbwsU4KxlJ4i7DwS65K+LTZ2clbiMRo0aY7gjmJt8FHuOvz8Mk1PVrQ
3tnUDFdWddZJrsEm3bAVLC9Ydrptmvaocqw8craYOQUBDwJTAleQL/T+59QJtoGGeBu57tl/Bs/O
ZLvbWEOXpiyq0GiODaKT8eMeisDqT0Q8uauqHHFk6NRKKqdp0ofKQ0Cgn2acjWuX4QEehIWrGNjY
2MrEue+JIn+MqiIDkTHhCgUBvXP4Rh9spoqnwpaM3tOJj4LB9hfj6viQN3383NPEpbxCXxMERNUZ
91UXdbsJXfZqEAF8GWMRj6h78CmvU+bcsTrofDK9cINkguvVykcWgvMPJ8XijNw/BQuOa5lQRSA6
g3mBLfQcigHFvGiukKwZRdUtKT9hR6olZtx9YzhqrwLvkkGW3Zuh+0ayZr1JTJyzCHoe+2aBLhJm
HZsA7BoojqB81x2I34PssWIkZXVFIhwd85r3NDGZSzRTv0O11K3cuBZ7UMaAgqRV309omtZuof1I
nMHZOZHAYsammcXi+HPIPXlW0Hdocf9Iuvz/eYTluVC3JLKM/3mC9dh89dDZ/1yk/OOn/lWkQEfA
RerZYsme+0XIavxGqB1gBQQYjqFbNr/pnxMs5zfdNaUN+hYKjJQWQpB/Vin2byzyGG/ZDHptYvb+
IxkGDug/VymLDQuTl4euTadYoZj6S5UyJzO5P+CrqkaBk8no8kGaoAoPXjJj/Fk0KC11bXgtRXuu
Uv0y5tltNhjPUSisVUNgWaANeH6q6l21ya3udY+N0dGnVs29QR7BpLydHRb71hw2Lsv4YeIMpLaO
wYfyiw8iFummgwd6koinnE47Zq2MP9F+fRSErLdmn6+i3NmHkfGOdrbbJlW9Nerokuuut7JMpi8e
Okxf08yHXAPj55omGejGuUjh7rPteeiC7rOKtJcpGo82SaiLcF7ElmKNgcxP0FvRaZE1njqxD9Bx
8NsZI0WWQG+sbaiCtJ25Gb+lBLs3odviNx+fI8kAysx98gy3Q84EJ7SKS666x8zSbcLZLPMom0mt
pnTGUUpQFs93tmlZ84WG7c3pvKMWyIMV2fs2me8kFhdVmwSoD2Ru8ii4C52JiTbrzXCqXwNU7XwF
rr0CUZMvgvgrvPCXUNH+uKBfyyk66uTK2Q6e2Ci0P2zT3mmm91zwuUUi2WfafGcsqe0WExRrSPws
Lv2qJDcKzBoZDoznktj0YzRyespCS1md2hpacTT1puCnh01jmTf0Nw7Uy/m+0N3nsRph+DTtFj/C
sP7djTtNRJdgwv2wi+GnWc8vAJ3xfQ/NA6GAzN7rCPCZSJcVHa6fofX2ee/cZM10YLfyw13grm5Y
PyJYecYzhmHDmV9Rs84soVL4k8RFtx20JRaa32U8pEwQItPvbfZ0AWEhXidvpzby1qkYY18pLs7A
mbbtAqHMuu9WausqjU6VjSYkMT7rxeJMLHU+78s6WDE1W4cRen+GeK8jBgCJYq522AouxgDL8sNY
4SVRZ+Dfe3xjuxCRnKoJM8ZYQCLzwcFogPR3ZWE8IDfuKjAiOGylrAWDBn0DlvVHWk/3CuMCtesH
npLcr2ruOqwNsVHvTVvZ+3lxPaSkGbCVdIkWwnq4OCOiItrri1eCkKZHHfNEb5P/jpnCXVwVpRjW
HTYLN4jbFcDQ7YQBo8WIYebJp40xA4DlZbIhgGHYGLvk3cXA4Y4YmnR5Y2HsEEhVRPWDcNYv3TaA
Ji8OkGzxghiJIIR+8Ydoy8ClwDIiI/UBOeBUJOU5wlLi4UdOsJioPrg3sZz0s8uNUL5nWFEiRz8U
WFMCLCrR5K675dbrXec68ETyh8XOEhZIpPC3AHSFl8nQL8X5MnUKshZemGlxxciAOBoiccDfL54Z
a3HPRCzPOWLHtbY4axAgvw9YbabGuvJlheshGZtNufhxBMYcNmLFqk+xg5WGvmF1vtFI7Rww83hO
fYkaYa4Y9LaL20ekAons8JwsPiAdHpSzOIMojNJVtriFoigjHTi9lRIfkbU4iobFW6Qvws/aRWpT
ZPKodRIci5V3Gx5rmCBjFssdGhMWCMfWVQ8Qld+nivkPfLnSSS5zqJ/j1GgPIklZiBZ6s7WmzNwn
IrjPoo7BFY1g0NpnzRLzXku6x15CyQ6QME/G9N5P4pNNIXkBESP7IbjryvKsBIWFGqt3r7YeibT8
JveHAN822QZD80O59bVE3c3Sej+lmveVhOFXEDjSR2Wlr3PNzpnazMKXNCSdMxBe2PZoTHWSPnQy
UGLD8ta6a/yYbenbIjkS2nEmRfzgjcFHXAJHdJUVneuxIHnXQsOCTnQdduXL5GRvEyICF7vi1e0t
iBtT9FaNSFDy6EUOCLjIlAUuHpH3Q5X5BvDhwY6WXJkm+G7c4i1wcUdGXejbOmLqwpPfOWSStSxK
2pw+pgaauvM8tmrnWtyjsMzoLWMA6BmyoXQO9kVB5l9VEtXaDMQpJ4t/eCaPeYNkkCS1gvAVgWae
qDOMuiz7/TBPb9AHNmtl91fXdgMADKW+HS0AJ4VBd9WaRLJMBhCMwaHRGDFUKDPfx6mW+SSLZaxh
NDir2VvQwHIY2pwxbCERhzDjG8l7W8lBLLqz/t5JvUeZz/HRQrUEPOTEKXQak40OnncZfWNoatyL
EMSL1WAVajJxTBp6XG0HCU6HJrFQ5E70T173zsLpwSu1jRHyTByS29hxn0SFdiGYOhYgSsfw60Iy
YTeakgEN1wHzFemLRb4hYPZmHMODxuIbaJoNa8/xPRp/t2+PxYwVJFy8G9wZNaDwdTDghkx4V3VN
A9UHAZBGM2reaqJqNpS6EJCcD2JA0Xln/TUsoIY46bA1Uzv86QTqYFSAPrJ0OEccUY5hh1swZwbj
xW4DMpgynfGhlMOlCOq9Gwa7rE8veUU4XJtvgtL0HbvrSOtYJJNmbq/CejqmWGjsjFiMosxeEzs4
uTEXJ+YOUOZk/TA4VqOa14Hi8mXxrvpp4zGo50xk+u+8hekofFEZvohc3jyLtiSzro2hXXlMHwtb
rNH4hmdOz72eMODUQhji+ntr9LcBQD7OQ/Vg1HIz2skmTj1eKWAVZEZT63JaWPc0aVtCKy1fDO5j
3QqiUAYWEIHFhy8UV7sVDR0UqZiFVEK/pkV71u7YDL1oX+jxLdMBlkvZ1u6LQ2E1i2dA3wyBQ9AW
mwZwj1Q05zKcn4Q3Hctw3XXG1YiV3ARTvNFSudNAnq4cYZ8YaFJwZJAZu5m5TsXKgCmP62XMEYSf
RwmYbkEciwCLGRp4mMvD4nZl3LzrZmNbedPe7YttEdfHEQWFManPRBU+Fr2WTL3YZECcVt/EzzwZ
GYp/Xa8fGbtcVMdeXUsYflQeOnNjVUCw8ugIHSs5U34eZnI1jZDr0UJXQA9zIffAn6AcBlPhbPXC
/KzNYcvg/8Tk6KaIQsQujb4ue/eMypZlWjjcDWl6tAqWBlF9p7nZuJN2Rn0YUZVSW7//34h2aX+W
vLu/a3/iL9X+BUHxj5/6R/tj/QZIgvGBZzBclZxx/xrSWr8h/SbGQ7d1B1U5S/p/dj82eeDY9DyW
+1Tx8EP+1P3wd45uwGEj/uM/y9xzFh7erzNaQY8leRGL5B1XBs3Wn7sfXkPQZlnGlBJ8yzZBPL1R
dp2sdUZ4evCF+MAPo28gSaPubNl+B9p8kzhkHVQbLQpYRdYnV1PnGJU1Jj4kO9neKR1CrFpMJskB
eOhIkT59VgT0hYmgL8fG0rRPPcaQop7OzgRfphD3qkZD2Hv3UVBf51rdUhqyPRX2Ji816zx7TG06
Vv0ls9QxyVm/NqN3bIM7mx9LczvjNiNpOmpmLCXSQ6LZZNti+mEm38LgluSlcUy/kiq9bvp5F6PO
ZZZ841Jv+qIY+zOqg3StRXOP1Iuohd5s6V2YO6CvaAGNymuhhnWWBofZyPaknSa8Ag9aU/Vp5qav
45rznbCCuCFPMTJooLDbmVFv4JyqMuJZ9QMYpoUYVx+hjqmHSgbzOo9Etp0t+S6sMQDWn/7QneCx
i7D6O8GdNX+Y44uY70YYTVH0kUapPwIUYpSxy2JU06nHqw3wecEUftEZZAdafde3PEgirHHV7C4I
5vUMk0nnOIq/rKg9LXguchK3kavhZR4OkIO0NfrKYD5H/UfQQvTXDkzHfDlFJGTFvp1VXz1y9gAO
RAAXBFkZZABrRwLFyhxeoyDy0Zjsjdn7aYjypRbbOh7OM+4lTT5Lxk66c5tXxdEhK7jZC73kNzj8
64MPie+QpxzkeHmgqCJ8qukCzGHXTw9tCWtI0zZVyN5NGjvaHqD5q1n7cu173XxkxwUwBbeZ09Kn
OS+cK89C0n1UdK/h14TsnFi3Q6dBssAvQA8qPaShAd3WdRjPXnXXNlez2LMpJiGejUC/7cYHWT32
HBfuru2vCNNWKaJ75zIhKEYVZ9+qhqxJEIhaPq88TnaAgge8Z4DkTp6l78q2OPdsxsLe2UbWEc4r
Rq2Qch1ZKttSvSPxMCx+doqxW7TW7GtbJU8ir+CxUbo0VfuVt28WcsY4cIj6cxi0SekQT8DkzSq3
qdonzrT2EvbOhETJ6j3KrENZELpmlM50mIg60WCUrAt8BEL+DK2bVt0q+akVcM/YQSM/v6/ne1gs
abmvxSdfUZFW61JunaHewIy2vbMePFrzK5S3UP8x6NssRUe9QZTaXwDHxt0TAvAtKcobo2lOTPsD
wyW0sMlhowbvBfDo8q6SJM4j+zlr8MCUR0JYs9H7jd0Cii0Zr5DLK7aDO6+U8tPJF/mrqW2NEd+C
3q/zGUabTQzAqQmO2kBV25wH9pNZfpfTyjqXKLsrwDeoBkMG++RqeCSUhjiH6NlNLDbLawIFtkB7
Qxfuwogcx0SAR95kp4UfAK+IUiGHHemCYz1NfUvEfXTUljFjcQ1NGy1rCSYDSEWLHdRShyAj9xn0
gyl/9EV3KBrWu9DNWTysc3qmYJZbL54YyJRr5gSrotvF9r2lHcgDTTB+OjDbg2oD+I81B6jvAokP
IxmaGlfsRkUDz9yIQTw4nkOV3sOm4EPYaN6Bus5nXAImL90UFfuiJPCxY3P8I+izYF1T6M3IXmes
xAIDUX8tjAvqn4p7kpbbgNsBVler3GM+E8WodrYx3+gzuNzZvTO06MeMNF837+RSVMcYYT0jfdds
5jOwrDC5pveNtGasvB5mt2qTye8ywLDsvWL3BU+mM8sm/TlbZ+qDBRr3gu9lfDTqp2A+ixsHsypx
4/Ja2cUmyYsbN2FxtSQj8iAsDh3dT3zberetrs5VYLJA8+s+Bm3ymmeI0EHQBMbXVHpQe2k40xjr
R6MBy64uLVgT06qxPxhf7cRFYzpkymfecAvU47uqUUtp6bhm54End2eCVoqghhMmp9/qgbMxrWo3
euZrzOWXj1fyebatBQM/wuVprAJ5RfyIzeBgNR5f6p6NmT9OO1ldWLqx4RerBo2/0u8Bj8TxIW2P
mfmcOa9WyXro2kAfJXGG1sy5oMTdi5g9oeR7Efdj92EL+ym3l7CUKlpp8Nvd3E9oN6u2XCtl7mot
PYn2qNCIj5weKJTFgzdtDX1duXs8AOshf1hyzr36MzOJEndcHrtrAZBlmHXexbtpvQ9dt8u7S8gF
W21jeTC8bTofcjKJ4qdMfTvI6UXMLB8IkwMfqMvo70S2ADSsZ2vwtdC9xjQHrbrDULFpgmBVhe8c
A0b0GMQPcQ1xfxFKVQLI823Xg5Qpza0NBEpbcKcgDOFv+XoSo2nn7kVY62zrUT5Iy9lnRf7OsHlf
B8kJ8uSqcmsGmvHONAGTYqNqss9o2GjQIvmEiaPnFtbVy9w+dFw9eCmNsxccLKACSXowZZ6uRBeT
4P7WhW/QqlZZ2fHT/cEkE1PdtZn6ZLCq47+0EHIp+5Z5DtkG1ZbvqDB0v5SvHpTGMOF5p+ytpcRt
xWCwl86Va+lgu8xjAXtuK90EWLMbnGsfPtQm/lV0ROj9sBD9YeD8HzFxxlJm/WHXW7yOxLFJ+jpC
JCwLa5eF6//PZVieSqetmwR+QuMnaX3qKjp2L98N8ZnVMb7U7ymvb3p10EkB/7/CncLdNv4WxfH0
M/4rOe4fP/Ovsp3FA1W7cAzLESCg/1W2m7+hwNMF4SLLV6Zbv2grnN/4X6nkpc5egv9Qbf/31gKf
vIu8V5p4P2G2/ifm0b9U7cvOYnGiOhQAru054i87i0wGRVf2kUYoBeG+uK1XjeZAvA1+/tLM/Bu/
qEGj8et1+ccvchzTYzlDI7KECf4q4RCjzu2qcPYYHmR+oV1SMyVzLCNOqJ3WLUMYT+Vn0mZJJNHv
4l5sy6S5KhXDr43Wf/9i/u2bplta0gsFN8pfXotJNl6XIuujfygemG1s6UV2rp4e//7X/PVe/OM9
//fvsRZZyy/O3C6kY7Iyfs+M/8vGbt79aKK32nlzTW1tpLbPADUhsIQj/+9/s/kXwczvv5mLBKAR
UAieBovY+pffXLmWV8cq0Rg0C7JjUubmab0Y0DQCttyX0Bh8I8oPIUHRqwq+sqyJmcFF+W424c9x
mDjN++NQksjgEUHq4WNhZY1Jxqj6/+W7+DcfkmSVRwglSxXUHQuD5teXqpihYxTlCiQC8tnK+wmQ
sQKNH+FENGndZFff69MyU7GL7ywBTSEre/P3n5fx/35evAjETb9fncBw/nJFjJ7K5mHUAmSAeKip
pmgVawM02msU3lhhtDEsE821+l++J0NfbuRf74vlec0yExA63xISq0Vf9evbj/pMmJUuWK3AyZVx
CReOVPWN3jJm51UMyEDH4BIg6ybvGgge/9iqGIc9Zea+zwgHH6NNEMYP3qJQQdvpUNZ7eruJwYg7
XFiZaNaVhXDPhnRb8IXSCBUeDmPVICihZEwkfyZOKyWKGSueQ3FZI8QboE7IJFlzga1y8TUZFDUC
+1QUBsQQjfWWBT8FG75qt2YJU1vvngfF0WZpJ9vmp5Zaj5E54PtgCL0j3fYmRYC0GSqWkE46n3Ko
3APKksV27KoRGExO1AdWoK4GLKlR28vrCAiiH7udGZLclrCF6uCXaRrbxAU+0rHq00X5hK3bjxFH
pUTXEDwLfoVg2oL6kt7Nd61mz8r4pDIKvrgCOiKABUeT/pzoGIBLFb04ovbrqH7PQ+OYKQRUvepO
3jycEO+/R0Wzn7vipMgYDLXyMs72k0pZCHRm/IMGguRp1yQ5vSV00z22Ct11hI4g69W9ctGKz2Z8
P9bsceBhbFisoGgM7+ldEatVh7liGdktpWY5770UcHpXkbw9iFeUMvf4HfwQzWsMGxpLL/FojB9j
IG8N4XfxgtcIyFIU0QGz8V7J+cjSypeZOqTCBR/c3Gltdxi00Z86/RYK3SFqmkvg0UiG7bSCRLMl
KPWTwMcVFsXbrkue8BdOA4RxuBumE5EJStUSalXAMLgzV+3Yo6xlOxN2YmMK93uAhHuKA3cxhD7w
oN5U5QsSfr+LPmeePBOymyWJldNEzgSt5xowcSy0ubJ/lM0A0S3y4fGsvbJDnyOTFvmHtR0aNEUw
RZ6GvgVw1xUPCFBuEqN5sxWXAFy7ZD1lhs6fxP1M2nkQYWAm+mbP2Wsvu2v2EOYEbSQ8icB6chvs
GZNT6EiOoSyxzcB7GV/nQk3rqchvsBfeBrH+ModszQpssnPCRe4SoWOr8nEQLSt12R9q6HisXOuX
saCdAIwFxlqiHrMxbvVAQqQ5rEYH2CLcIK9O3ns7/CQOHOjiyOQk8oZ7I4wkKRzBHdC328HLknNC
AABWPvYBQG2AY5m+XbK0LlE64pirkQTETrmRTXWZBnGq8wnTBve1kRwLg9lQKx7aEcU3FHExJx9F
xSUiZu+uZ9/ZdZ/4Hdu1082vjszPlUnhHwzDXRari8l2murYvZSl1p1bKEEHgIcbSt/3eRkmZ159
jmcODWLHaSWfpsJiLWoNz0ged2PrPRrFcNsl1k1XTc8UNjVHGQs9O8iRIYbMhQeDCZij2ntcHXQe
jrpttCL3U6zQrYvEqvJ0rP2AKbxC3yZwNzd1ArnSUJqfJsYpd5MPt6leTAIDwMnv08Hblym2/3n8
nK0QyZk27CJ7efwAk8nt4CL5nNzRvuczQoRnoXwqqOIJ0sFW0VjMqedp1XbFscvHTduNxMqkP3Mr
fHQC4ynMzGMa0+9qDS8tYA0xjbfzlP0ULTYbscBblTO6pKB5CKma7D7C4TYX7SkP9QeRmZu6ny9G
Mb3HVvkjjqIjIM7beHQOYTYf3dQ+qSG4TTr95FURasQGNwLn22Oh1cch1M4ENR08fLz9HPkhajVd
ZdexzcFyjT+h3PpTCzvCI9IKU/vjaPVPuQA5I6Iz3sILj+KRPhA+bRdux6a54UWGRIMqpkvyaiCb
kmN9wPRF0puGI6bVnsCIcAmh65IV5s+6z+6D6ItWFoKaa13N3mSAlM3hmZrk0uTma+M15y5GMBta
9ERTmZfboS4/XLwxt/o8ljd9N5+awj6bzCqh0RLPGoE4akO5Sb0RuSr7VT0l4yshQ8zQh7MRImts
2V16fCmGpf/MWmZUUI/EmLbnXnA0TQlXKwy3T4lfA1wkYoiwmTmuwGPgvpmPSM1R1+nAf5GbDjqu
k0EC+44DrVkbfA4E0c/thqDFewevOpFIMWOr2MNolQoEDRkdnHNVYL/7evwqOvVInK/D/cu/wczt
HoLTFsqV76aoYaaUnMqUh8IGD8GhGB3QaGQI9HCKNBWvNQ9smNkAfLKSDerK7zBKv9NOw6E2hHe4
IdHrmyl0sDGm/rMM/GD4snig/hSdnH0nAn4Z40SjRNMeM7iLEWCmhON1rvHc90Kc5cARwpYLbQzy
kKbPcPHH2Yq0qRuleK7pFq5hnhxgN+Ol1Bz7tzToJMCzNkN4V3/pTr8XLXZWGdp+V4wAwaT52tk8
m3s2fGtezIerEbWqCncVZORnlMPN7C3mHqPedmTyme30IzGSgT59roHkyout9y7EMWQ1epOc0LS+
T66x183oxhkDXDQtZVxUg0g1mSyWOKrCoD9moXZVWsbb8padme7uc2wJZV5rMFj0G0eOz4z24IVV
9s5q3HPSRoosankcpGFshp75DfSmMxungxgYHM1R+W1JnR2omX5MQmaUiLBlnOyrFekRKevWY5fv
zd5aQZpuTYI5MolkObLSY6YXJ7NkSVnZDk8749zWpctCL9rFsldc6DzmjTTZS4Z+SCMY+uFrJg4i
yU4VqL47d5guBLi+6232WTU5V7wbsXdjMsODxPzBtnOGWp8dZNXVp0CDkzFEfeC7+vRlG/qPniho
s4OYx0Oiozdb6QraGQLUozFqJxAo72UhtbNykn3pDScJA2pTdaJYu1lin2RWH7wh54yVikNWjcGW
vgk1J6OPVAvesNz7qhOPuQlYeJFYdnn76pnwi7vGUyujMjZJ2DCgGfWtMwXPcaZNFy+aV6DZsDl2
PUWFvWziS+8GL1Tvj3b8uUSvmdRA60YvzbWZeDf8O1dVW6TSVl8DFijoExCbuUbQB8XvqmkWdwt0
LzyGpGC5PLDLqJOnQAbgUx0QsWZ54tLvfR0ndxwyfpmmfmtp5rH3DNvPM4I4clLfRq1hNZT/ZAN9
SQOMM3ow8CB7Vi4O/UYn/Tm/wmIxbXwuZPsOrYn+g+h31/Aew+UNt/iDsNmJF76Ca4/mqjEpYcrw
jmc282LhnIpm64xyi4D/IdHDmftJ7K3Reta8jaV3T1Ok36NLZOrMoLOrvK1me7uy8x6rUSd2EwdS
yliyibX0iLW1Wo2FuuCijcn45RCqe4IiZEt8BkxIQRtB2Viq9F5Z+Oy1lAHsIEusgRKDmKquggZn
xVKPWr7jB42YIM1y1v225sUrwMw2YysyyqEBJd4zLXtxau2RUMjUvXK2u5swYM88p84XIMx+k7Hi
WHlZ6zeEwG+qgZxiAGw7ONPPuUIzUDVovlWo73UXbB5QJzhIVvo8ulm7wpFLiVr3eODGeA9Bzm9a
bm8sUNQ9bkJwOl5Gv6+BW8aBelRj0pxqMz+hBgIj3DDOtbk1OtmwXkJG5cEIoRd6KXOXa4X+d45g
MsfyrXf9YgaTsRkoP0ZrLxuaTXzyH1lfMU9dViPpHVNekIVWhrxEv8kt3OTADAo3uCHK6WepMfRu
ExboRCjsCle8ZJO5ivCMHuquqYESuqTrDFAEpyE4OszKs0G1OxDlm467Rc9tza9b/UmU5XeWWi9p
H72AaQlWADqolqXWbuyakWIjEVwmBoCUMcHaGaFr9hbotbHgr73gS5vksV2w2NECyGYfU7Ml48Yz
C3jKkp0X5grMsXqOfGSAfk2vBT9kAW8X7C/jBcWdQ5raskkFzz21T9aIct1d0N2GgUBfJtN6ZKCa
GNC9oXyTj2ry8uqTGgEQT3nAF65nn/UCBxdQwplqPIgFG64vAHGLlqZWxF9ZkXI3oymeg4g+UO/c
JTuzuEsgkRsmJ9DsJNvBAFJelAB4Fmz5zJqDZtMGxgDTvA1RCjW5fl8uuHOT3cPBhoDeyrG69AsU
3f4dj95kve95INMt8MiclcGLRWeFd0YNBzKiOVJBrRcR0HU5Z4ymk+orFJMDWLi5TyG0lymo9gJm
ewy7vW/jeN1Dc68c7oZAZZ/BOL2W8N5JR/huFgA8pgVYjgoofLjg4Ts48eMCjB/yoNjPMOQxsFwx
QmwrK7u3YMyXWbZDXsZsOzM2ExR6LYZGD5XerXSYHu6u6Ictcn8mRHmylorRtQnRPtQbEHzsF6xB
P4xWMGxq6Pf64N6ZUQ8SGRkJ2zrsy5ceWn4jHMKlfwfoQ9JP4tJexbD1MYMCZCDqCSYO6Z06h12I
P5I0+Hndd2ATXaftjyrg+sMY9FDG7A+zBeY/9VI/CkQ92w7SP/o0Hhew//N8vsvJAsiNsLyBBcFJ
jWaWaMnwq+PZBR3/i3gzbd1YnY1vd7G7UyPsXBIHqhADt7mEECRLHEGjy11NPkGim5txCSwQJBfU
S4RB/3s9nBJrMBrGvTYVG7EEHnRYboKpaldqtl5xMhAnAF+3r04IVFlalKfMzU7tEqIQR1AknAVQ
agasQbLiFAbxKU3G74KULRpxKlPOfdBEORA7HZsMZLaBDTpwtS46itomvLS7a20XDKq8whRYlzx6
PVWaxMCyhrbbuyTKP1VUbOvA2OHs3fQoEFkwkreqYmJC6+Imo6pB9hedrJ6dJIcMCeY8DtZNEZR+
UuvfczRel5Wx26bvson3CvE1aW+LvMZpQVi1OEK7WP2YulqH9ZafE15k4XhfTi+fJ28R45aCN5ru
u4pNiWsWZyizLQm2AG4o/N6mAt+mipJ9aujNukuBBpsBaKk2OCV1fXHm+qnl7Fpp/0XeeSxHcmRZ
9IuiLbRYTmakhtaoTRiAqgqttX/9HGdzmqhkEmlkL2fTi6YVPEO5eO/ec7meTDfWiaSqoC0nf0Fl
X580rYH/ClH5TJcpKa8bSFrLuqsvwh7NmDcMaJ3a+TBZNE8b7xYqSYjsIQ1XvxXO/p9bFRxojp8K
iJJe+TtP8uothzX59KP4IY6R21Ti5b/6T9FfU1XqiR7JjvgmTcp+/zFUynq/Du+NOrhlqb+KdeBq
2xSmTSQ+7Ig+F/3BrvGfYC66VP5xMfwNQ+VRzVFWhw3dMGR2pIR8q7JW/6k6XMQMYwAKX1gSepRA
B6jM+UdHzOCnu3Ki6H/CEME4tkcsDW5TwzmybdZG46RgnEHVRCvLqvCbU86d1KXWh5uvRzqCh/x+
RX+MdFTvjpvAEdXESOg/XzxVHvfapZOXPvSNS1A4/37t/7LL9ltV9lOX7U/j8aQ+30HNmmPgHIzH
NukVYEaG9cglwrrYzeX4Q4moxbAHvqPsJyGDJPVNezWbNx1TjpXG+yn6ps3lIS5hhenh+6BnqzTV
Vl7P0RWKbqmX343MQhyRkr1NPVeAMIhNH6jSXd0S5GA420xor7mG3sMMimejRcGsNPa4mmuWCyeZ
MC42qNl/U2OP2Zmy9cm7jbVXp3VEmOKx0UUlemyiqEICXkpqiaGLNWfCPRpXsrRa37LKn18/Xf3k
C/vHgKYs3396YV1nJlkczQEeshGuoliHBeUjQ+84sHIPHZGjyRlmOKLdg1NXC4iwb1XP0UqJXnXg
Lzbnbmuorzkoluy4mE6J2ajbn71DiCHOBUS3PLnK9YDg6WduFjDXXyr8v70rhsanC0ZHQwV69LX1
ONkrpwQw5XkbPpI1UEGOtxde8W0C6xKh5476Dnd+uXS7fTiY/3aT/eW7eureGTTVmD1MS9P/9LF3
3uzBWKYwlpdg9W7D5E4r118/oBPNPePzGPI3fHo+8WzoDaBKNDx2uLfC6sZN0zNfuH7qpfs8xtFk
IgjiCTzBGJQgfXOfXYN583r1Ebvxra3o75PdcfR/TVC6ptEjFqQlN0Si1/E+AHIbYvJoKirO1VIf
tOdOsN9zxNqzHkq7Xzqdu+oCD8q1debxn7z9cr6l5Ul02DEm1zawYZfMSIui6S/rcbqcc4K5MnFm
GDnhHE9IUndpmrjxXc08mgAtGrmRolL+tEAhJt01SMEFgJCFwKSTW28YFr9+4iefxqfxjibALIh7
Eme4rGqqlzYlabZAKirvYBfq718Pdap1zGJFy9s2+HpQwP76dolCnxrglKS7y3QVdrW+c0mVyqf6
RqPy2r6myPMwh2fu6KkHx5LLuBxJeXhH73QUUB2P44hzdZc0i3EsnhJL9d068s9c3qlbSYtflVgu
FZns0eTGtDfDJ8D+anxUlyALn+af0ZJQFWigd83P9KHa98+Wj9blHzxCR9dMm0aWqerH3GivKeI4
Je5gweq0SQwPUeH4rQZdSmV0mYb1mes8dZnE4LGtoNOJDODoMh0zHosuQ2CQAfu021c7uzDKvQGK
YfwHTw7Lp0eGChsc2z6aKaCwBHizLXehsrm3szdFuQry3ddPzTzxvbmGZiLAYAmkz/7rO0mnKO2w
HTCpz4TJOcYau9iZy5A/8/iT/jzEkZIntGoAnRZ/FtATm3k0a/tOWtjyq68v5dSLLr8rRFUsUXTh
f72UQAkGpU5MGfnZPIm6eHHy6FsYVE9fD3P6cuCgu3KWQr7+6zBhaERFiQplMUP+Jxw7UJ+0aNdN
m6+HOXk1bJ/ZmXDs147nW0qopZLaxCYAzQDOZiziUF022ZmLkRKgPz8c1lM0CybqneNhPAsqdqdy
01Isoti88A5Vepku2plkc+FgGBuWpems4JguNDZIhQiuLT60ZdUau9qBH9GrwZ1dF5ukcM9NXSdv
NQ+Ud59yo+vIH/9pObacxDCdkXvgyJ5gOh96q3mIIlI4Amv1T273H0MdrQNOOJWNG/CtwU9axy3x
kFZBiE4o6jNimlMLHJYwD6AMsh0kfr9ek57MUTP3dGFz7VUtlX08oINInrXqKquUfVLd/IPr+jTc
0S1EaO4kysxwoGc4V5OY0iA0bMX262E0+RH/6SP/NM7R/SMmM21oHCOWvQbB4hAjDDnszerI/kVL
DgoY4SiNiEX2b5PNX+4KJdHny4GPFC92R7Sy04d0ORB5BIiPi6F5y5T8ka3wc1XBvM7pmpl6/NJ5
7oeJeTiqizfozc4CysQF3BLc1AB3SCZ+GMckp98arsH7PuKKuBR1+gOc35lncu5mHa+UeZgIvDHc
rJjeFmZ18WCG7aXXQ65A6gI8RlvNmrKxnOfScInNKlcOjbhiCB6/fmon55g/HprMdf38fYWa5RSW
fBcVJaGDQaSxeWeHr//dIEcrDNAXbSYuzcVCpq4jEb6ZAbrrOT98PYx8zn96AQE+wSzQYHzaRy96
zPZDhJbCtnriEFqWq6alqd32oPjQjyEaKG6ssH+FhN+vvx755F38NPLRq69OY2sIucHq0/FqinFO
w9skksU689qcnA0/jXP0picQCiYq7cg2TPemnWhDY4jxRpTUZ3Y4ZwZyjhbSTMkGBdQ34dGcvMcA
QrVirW21vgzQKHx9747TN347VGIpozXIPM9qdzQdupzAc8eNKRCaxQuJg3tHKBdT3B2yaURhMUzu
copLeq8gNb2bsDP3lT49hhGhnWqwqgHlp9M2nSjPN7TdnMG3E2+RNcYHKQqXrpY9juq0KjQPmY5z
5nmcXDo//fSjN67J3TmHlCT7q9PBMAuCKzik2Y5A1O1sxrA2z5ShTqj7ODmgc9VQunqqevy9DnjM
RnwUoBIn9h+J5WA8Gr+7ZvrT85KXTJ2Llaa0zkIJ658N6omvn9XpL+yP0Y8+5L5FpoSsg9oCeoHG
KC7GOlnFFOJzkJWxY230sbmYk+LMuf9k3eHzVcsV4NMuwCjSWekr9veD11H0GP0I5GsB016oPvtI
ROLosdAQub5l1KsceMjX1336Of9x3XIL/Wl80xJsP4h1xRSiPuiJcW/G1lvloekzjHgx1s2ZtVTO
F3+ayfgSTBcUjMve7NfxBCeMwi35JOR5CtAX/GsUcbWuX0XSxJKoN6Ktzuydz4159GytmtS20WIO
awebHqglxUkGsDY92tMo+Oh191INhh9f39iTE6eDPsIkOxyt2dGEZohRqfIOvWZnk2Y41XvXDUDO
mmd2XKeHIWxeRUjMOePoO1Uno9ZblQNbbR0K8nJbF2LBmUs5+Y7IQPvfxzhaA/ROd6ZebrPQJqm+
qkSrpsd2GFPEtPRvGhiBr2/dySkajyq0a4tCyfGZF/djMBpyvKGZNmHiyOGIjS1XUFvPDHXy9n0a
6ugphXAUSqJlmHTMAPVjwgzHnsQ789KfuaDjw5tw2txDtUplVOnetWG6iIkQy3TcQ8GUnjmQnnzZ
/7gi++gDy7HTN2Ms17e0vEhm88GdUtilnvOoagUl4HHVoAr6+oGduYv20QeW1rZj6YLro62fk1OZ
XVh1/TNWnTML6slJ2pUMdOYOOCnyd3yarEorHwjS4ciEeWmRxyj1VIK0qo2ILobhu4hv9Xk+c2mn
RPoUl/4Y82gNr1ENThBeqaHls/R4tuFNjdyl0LBwTQN+ATMZnzILmir61gMRfx5UcOVVFxwpYyAi
JOpsQL49aSH+Ag7xezMRS8+2fogqPreYnPxQ6eNw2sXkzU3/9f6kEw7UQfDsW52RQ2O+kpsOULG7
VCve3QDnXR/PcLjnXT96lT8Z6VUnCmMRxjQ680Aw4wPIUNNo1TXnXpLTCzwhsiqNK89Rj2tLYeOK
RvXkVnJq4ChNhFb2yjIryu8oTG6Ik6YGOsUbUWH8qvVaO/Mk5Up2vPLgyFcR5VDhp3P2682x+6TQ
UyB+rKc6Tkltp3z/+is49ZWzSlLchX6qcvz9dYAsLDtNCajuphFqj/AbcfYodQ598PD1OL+Vif90
JX8MZB1dCXESSpaY1JxAAQ4Lu/JuUA7fsdvkFEL7BRu9txN9eO/gEGwwSDoopiMo9DZgkaEZV641
+aJz/Kg1HwbX3bRpCwgNyZ2Wk+ZiLLqY4y3CcHuAWaaUvjngY8WC/gqvcFtr5F410GgwJJC7okup
V0VTH61Bdtcb2cKt7edyDmRmHWYFiyhQGkCwbajRls02V8J7HchXJHmZoRGc62aefMs8KkoEJMBh
cI/riq6aaemQ61ikQpAEPsI6XynGRc92LhDPAsGBdTc7668fyakPj0OtbCDRP9B/wy58mpiyYNBB
4TNoPyYbB69SkxJRkN9VFkT638O0/7IqcGq2/TzY0YwU9pogS4EHnfTutxxFUxMwFQ6RsfoHF6Vj
hqHgSMXRkR/Up4uCITC7NDFo1zbQZdKRHGbVfRjjYG8RIbaIS+H/dwMeTV9jJvC4zPILHQGoO+F1
m+q7TnskfmHpuvF/OdrRbdRiF0m/rL91wXA3as2han8YQ/IOdctHVn7/9bWdWpZpxPJKqqaKi+lo
icxxAk3xJEtwGpp8lwTXkO+IeB6sLHn10OS0vEolN85c5Mk56dOwR8eL0KyECFSGZb69Amx2k6Hu
DiF6le650vHpL+/TWEfvS6rhC1PlJcqkg7DAE/xUin3SUd2dXqzmqqi+w2D4+rae/BZwZ+mmSlqK
IZNPPr+jBUE6mtCZCgEHrpKmpqsu/Abu8H83zNHULlS7p8DG9506xLhV+q1ntcvG8e7+q2Hco4k9
y/thSOqJvU3/VrX3toNY8Fx97uRUJWEy0kbnYGb79Y7VgduGQmOVUjqgqjhIkvy6tZJVCF6sbqcz
i+7J5/NpNPlrPs0hYYgM2bTZcKrFTTP9UPWfcf7yD24ayTdIeyTM/Hhdt5J5go/EEMO0ruxrLb1v
k+uvhzj5FdkaBkgmQ1g8R28ZHrW0Q91PV8SenkLFqNdNGc0rbbB1goTL5789GlMEoB5KRtJZfPQd
CROqNzIASgIpHYiW55MkhLZQM1mXICT//hNit+Ki/KH1TSP1aGKacqB9UCK5fdWlVq/s8sELz3yk
p4ocEOZZG6WRGsTr0f2LOzLKvZEU2sAbNjLRtYUHnl0l0fWMKBNyo3bjkKTeXhAK//fvJUIum40f
Opg/rWFdOaMoaRiZaHS/mD7AtnfJMtLOvCAnPirTRjxgMwSNs+N3EJtL2RHC52JM03fwOC0Qj3YM
hABCaU275euLki/A0f7PpFaG7Zy+ESWUoxdEoypTVhNUAsHnO+p7bBhnbtuJz9ZEiILzmsem8T+/
frZd1RGuF8Qs/eH8mOfhRZjHm3xwPr6+kBPnuV+GOVrw23nWEbuiM6/YKWKvQAu/BIPJ/h+7oO6c
u20nh+MD1kwc/XSej6a+DlZHhwxUXhVR3mD5l9pQ4daojXuCY9hiONpSZhV3gw4113nNSq9+9NTR
fOw5FpEho7z1Hfvk2fTwOwSjuexDeGF5eyihDWNbEbdqWT5PUfsxKhEhgc1Ha5LZ02JuybwcXKL4
pmjt7RRiEsILhM7dyq66mp6Spc/fq7xMNl5rWRj6dAc1doicHDDT0nbmfMEaFPsWVUgykS2sY+Wt
bWLAxvyE/xrvWBUvv344J99pUAA6S7pFE/3o4dhk6LXAN/hoo4+CFNnqSnGgP/Yh0lWLwJuvRzv5
TtsUfFzy7jQUl0dvnFkXbIoYrZvXPegsFcHt1yOceKctMGoGW2e6zlzYryNYUdTRBpNfDbBMbvBC
9bDriN/D2f9yd35KBkeTBuuzilTE+dOUU4V8sKp0XlnlZGCeMLxF7mQCcT6i/XcIycVNBFd5XTei
21dR3G/5udoSEwRY/rmbwXjle8Uok/0E/HzZqWl7oTSGPOnN4bWG8HoFWqlfGbqa71DEXGNPekza
koRM/MZ//55p6GNVm82CjeL113vmOtNMiEFP34lEMfeym76l3u3fGoJKhUvbh4gS7pmBvOHosRA9
oZmjxgxt8oU0eviUzCj/jPn+62F++zufJs3jcSTG4/NOpDbbweKwSg8XY8ZogtPMmuvahBaKt3Ed
qBCiC+1H7aU3bZSuZ/xBbiuljNgAhnpJaCboC31hDepCQpjA7i4MAkPVMV4UM7xeImOFbS0VnFRp
2exnKOJCqSK/MM6JuuS7xG/96lqO1mxHn9qGrAUHz6m2JJahXHQy4EMmfYC80pa5Z+57I7chaZkP
2qhl676on3OCQmICQ4bBoChBgkigjdNiyNt5HYTi0jRo12KZgo0Gd3o9YPC/qYNJfdVt4KlY/hvf
Ilsg1+dDKdNLzBrHjCLKeQGoiozXtmo3GtHgQxvseP83RSUtBx6ZmRO0UloZ9BNaxxsOLj4WT4ki
eEbtPk2bTUW9oXZGd2sMuR9mQbOdZPaZ4wB4Jj3PgBM+m8hFNUwpgbhF1097yLogI/PKHRpeTHVF
NMrGwfXTwBEOFNkSVzdqAsw29bCnzesR6lQXZAlRmflHbPXTQgncjaPaLxmYuLyEsVV5CIRFo+Ne
6ZRVU1k5aYXpRs1rvw/dF6P2trEnaO6OG0R0zQYXuwp0Ch/yUBwMCEdmHm1mB+PmhK0XsZFGoyFo
ZohEI+VCsZVWzxRhdQZ9gZwbnD8d/FfA76KgHzKHk29jRJ2KIvWzoN3WKsFRVX8v/4zXj/tIWAT9
wSzotWyX4awSgf0j7jsF8UjzosagjYNikZfFg3CHnROpG+JeF7hxd5aS7KjcL7MsflDa/qqe802V
1eBahyet4BXQi2UKFStU9Msp8zBLBfiKXXsfmFyO0unrucsPZZlfdgG2Lw0ya6kWq4zwKjAYS7Uy
VkYdAv/StBWdTSwMGPZamljR5C1dQ6+Xjam+hdXArRFPXh88OYp9M1c4WZWy4r6U2940fRAOP2Mw
6WWkvWHjvSZNZmt3ALoDoKaVm+xaYe17tbyqcVE4YPFdgnMWiTnoyxn2AKiy8XZKissRnQRvNQ5V
7UfEd1u6eAhx5PMrgOs6LkKj4irtK/jd4VNZhLfRlGwybfDrIIM/CHUl0+dvs5MedA/rTAs/Owpm
HgwZRrmZX0LN8C32zD6AeAfnc/8NubxPa+bFK7RlG4mlXY/rAtQ6omyfFNpy4TbBLRB6A9wwc3Vm
XdjG7PgOHGDcgQ9Cy6XN18xvVGp7K8WAt0OI4DWBSZFf4ltLYx3qT7cRzERelWxbL9tTjvYjjFwy
/N2oyx0hrldzM2+jSPuo6rHdJzH8QLOds1XSkoJZPDiquXOT/jr00tVAiWyT5YV15xa4c2qvzO4q
vRCXlVYU+zbHYWoGE2oNGS6uz6avJvPllEyPniWsq8bTt6XKKh2xhGaqifUHXpaSO9qqmvVV2pb3
mSiUBdXmpa0Mnl8Ac2/qhH6iuw5KCBIYYSBqkJemuNRDcCkaywawYFrlq76ZLuGbkAHZP0UZ8bl1
0l/qEUeEcnwb40bfmjC0I9VrlkElXf5udNEqMJCV6LvW4gpWNYKc+/yxjAMUcv17nmX2pSZnbjiG
gPnzzL2xxtza2FW8zsoOZgGTuttH6zrDde4pazcm4WAEL56nEXqpqWReyEOsYuRM5YOxDibMcK3e
TpeczPb5GH/0Sf6c2nNy0DOeC3arYVtUrb3VyTVZ0e/cYr29nY3OXWKP+IZ4ChMnYIRFBYuVbxaU
L2/wVS0NxEmwJg3viVDzcEU030aM/X2Y/nSM4o6/jRNWwZ5KwJDf9FhaW3h1LVjMviofirK7ILtq
RY43RXxr2saq9g2T/4sVOW92lH3PlPLBiCUmxp/ddOOEJMJ3Od4rQ4FTrZCQiUKOHL3CJ4KuwOdJ
tKhTkw4f4l+0E3szjvO2BDiZmgcCqldRZOFnni8dAwKOETePEdTxjsBSmPXg6tLuNpx00CXd8LNB
n8krnrzoQwitrtLQFSqNX7nZDsL7OyQQDJx5eTMogoQYUhtjLd9bikTxG7gJ6XI+e2N45xDLAY05
/+mEcGdswCBLY4qjdV7XxRKWCso2M9Upu5s/Tfb6i3Q0IdOp0D3xzW1cayhl5gUfZjgeant4bYep
XWc1pDeaNfDlxbxtOkzhsocyTuQq5bjdMKVS1r/HMWj4fRzuMI2y4e6afGekw4ZvO1lFMf+qMrH0
Bl6y15VsHXd6vOokVKUApBGaYb7tPBOTSYY8GhC8oOHYmJLbEkZXfafvtTx3oGT3qyJGEBg7yvvU
NQt7NDRWMaDdfa8uI3R8F6iFy6WdJeTJ6bjzEjy5cfViIILkIsofkz5ehUFQ7Vq7Dwibx6OYDjqK
bBsfizDgPnjJsHC6Cri3RDVApm0sQ1waMO0dZRxWRaH129Dzpgcye5ijE6WvnyfQAiBSCwEw3PLt
zJMNAGGAWU3cevheRS4CyRbGx7LQM1LIRfAWuc7FbEPXS9xl4GK/WtaT2sN5NNX+LtLKhyArr4oy
nt4TkRzIXxAsgLqxmnWb2IOhA+akFO7OTTEmp0Ng3mjmPB/SsOmei9l2vhee9uFG/bINkYpI11wu
/XNjxeqbDQe2NQcrFijipNeuwXSnSH58U+TXJXY8N8ITHk7GclJx6rWuaS9S6d6bXHMdYOezPH6p
g8FPmcpLx3QPuXT+kRTAcNhrO0yBQroDB2yCWoJ1NJPOQQ8LYeCSN1QPydbKYvK/sBnGmfXE3f+R
Yj801PJiJpiejJX+PZUOxVJ6FcvC1Dj64F+kwbl1MDSWGBuNWNymGB1b6XgsR7yPECxC/MXU4mdc
Srl0SGLtvHKmDCZjFlu+UJDfY6dssFW6LlDkNvmYuJ6Anl8g/ZdlWe1K3r3c9SB2Bjc2Rk0Dw2aL
cRMY2YbGO8ZY6ekkUZwMYOnznPN+TcOIWBIsoCTQH7BBH0bpDa1VaFYxeDTBfsLsCXrN3eJp6vV1
LlryIYv5smaG5iFoDRScWfUxm2OMT/Q9JnhEgDNMID3r95y1gXdUDcE5w76r2bYW9c9ISd+cSCQY
Q2aS1FgGZEhBn0gmaVZ9C4DbjjzhMofvbHZMVGHJ8hnP39RZ9xYVC5dvstG8tWewlR2zpNsHh6Ik
/m9Eqe2wBOGI2c+ZvhJ65yxGBadRENes9TS8Uk2/CIfuIhqH987uS47wggAE3Cpjvm2G/qkoufTW
uyBMZU1QTXwR2ROG+BADOmkhV6TiXrdTu3AdOq1qb6YbLa6B2wJc3Q2AndhxhD9HL73XXJVQeeIp
FJPdVKklsMJmEA55pATLii9pEaq089lPtHbwOrfbWPsoZa4LFAqmyGCZ9j9bmfuSa9O6kUkwbdTG
q1qAlKkm61ohLqapeDcqmSCDPJP4m5B/ItNlrLhlEx/DIZXJM5otXrwoSX1ttJ9Umy2DTKmpOuc9
JbYmI75mYH8WZRF1ach0i0Bm3ACocn1QQPeamKeVHoxM1B1Wf/fNxtIA74Ua2JTL4CTic7KWch9R
Rk+aPd1VJUeUlqidypsgODTFNhryfWf07Zo+QreOPeCtMqhn0NNFT3RPp1SDLxWjKBxWJkcESCvT
AmbVTdfFW/7aNmmdJ86aG29mxZP5QDSEl5UMDKpSpgIihDhwP9dVceuNdrZFs4Cz2zDkHrp8ESbJ
B2E+vjuNdUP8xLxIE+oDNrb+Kp1wjVs8d3vnEGdk9NVrTLxRpPJPZd7RXHQkH+nM3Gk40F822OTr
Wfug6MUl3jKd+V4n5yFbxUQp5UQqFcKAIUPIEmDsV3gy+jIwjX0hc5imvlrPOWxr8BDxKrLzC+I4
IG/J/KYSONaFTFIHeb7DAL3HyvE8EPlEJQsnPu8twI8Lijp7jMSU0kLjPpB5UY2A8k6SEQI3wqQg
Qa8LmS4VjjCRuG+9DvKtJICqnPQ3hog/atfb29zdgfowEynCMxXKqp2qUOGIitVq3yPeqifmyibu
CqflJurBulTNXdFVvZ8a7UNHQFZjgYKViVmKMiw1sFmLfNSeujq5LgnXKuP2QiNsS5hg2Hh9vxuV
+0y03SKVS6mHwJset/nNkxkGrkwzEBohlBoBByZnAiBO+57gA0MmIEAPuIChQCYC4QgcUK+YkQ4N
kIbWMz/wwNtroXaXDbEKDvEKiV5eE9XRAOeVecaEOhPEEGneokTYpCkqESmklyfDY9cD27KIcNDU
+oHTXrTkVPUYE/IAJmyPpsCvs7eiyVc6URAjCwj08b0H4aKr1O1AZERJ4mDLHxyJkpgbWLwIRDRW
NDYSySL0LNAL2bOX17CdZBxFSWp2Qz4FJquFQ2BFkqBUC4iwCHTyhGWmBbLMW2bnsp24+PY7+uMD
y+r3NjJvA9FGC8SLuMiLD1XNVoFFOTqwL21IE4tZcTYOkIixdFEaNv5sJgza/hxq79oJh2zVKM5P
LdCWAxtoJ2lWgqDqR8MtdKIsgyXKl8siK1Z93b7D+t/UuTKsqr5qd1Rb4SF7QKkIfAWSI1ICRIoZ
YByRprlXA0fs0h1f2Y5ywh0WI50Sqv1jsM2fSWNdRmJ+EipiRxGjcuxtxBNkRlJ9XE0gM1w1Irer
HOjNuoe5m/zAnhCh8vunvAoPKCAgKSpXbjVt3cTxyzAc4e+Ya/DQu4lp/cCHRsylFkOycW7DCvYc
sdNvfRnv3ZxGfTNubC394XR6i6eKHz1akA479k3wnEc/GSDNpdqEGFW5Id+EOMo4WLiUg6ukeXWj
imis9q7OhoeBfDQElExkwyVW0u/tA/lHagDfTc8vMmHfiUTyG3oyoot8k4ZWSVgcs3hQgscKhzva
W5gdo/uUByuNXZxMfIPolkVrG6ofOhSe49Bd92p8Fdk951JmYbcJ402kFwfyAJZTpx5ih0CtiDcC
zqLoyRV1+yWninolRLkVFDVoOadX/eyCnyKLNgHZvkWPKX8bKevRPcgwajItM7A3myPHaAgiXh1O
75APtW0v6BEl5GhSsvtW1053W3bCd5iYOHMYL9ZUsdhYt01GRSDX6cTiJjvQDQYCZ6XbosYOAIAr
1YbXKpSgsXJD1qAfxfldMcis+xtWh53tbFo19aOeSoI7PQmNXNZyxoYW3giTckj1ZIUdug4bj+ED
rtkLz2z7RVEwUQNiTNk22Y3mu2lrPwtXx5wBMXcO9qHifveqbt62VcoRoosFITxBhtxP0UlvV3oy
YNV4NRrDM3AgMsqb66qonoCRkf4+lE+WqkKEQS+w5SB7qGr7Lm3saN9mlnU7ERiIrI7UUasN2Nbb
noa8nCMaboANdZMfbEBu3Jq9rGdnaGICorVlzq7QRO7nv4Xv4py5nonjdUKwYaRkVOuv659H1e/f
yp8wdJGky7YOFeVfy58tDhZRYhZZBHm0sEIBAYs9QheI353U/79hE0SzSFHjXwfD/E/zgy/o11jM
3//R76wJ/V/wJXkCUNA8GgDyz/2HNWF4CIX5L7LMThv2j2AY41/4wmRkDNBnhLBSCfZ/gGnjX4Rt
o+Ry6d0Cp1a9v8WacI1fS8qcGfm5uGVMXNAytPOopGwnNEkVAbyzhc6qjoN3a3Nw2uM2VbfM9NZt
kIzd0hkca5lqnEa1oBo3rm6SuhZXaB/71FszI3krs2yf7CTGYMdcGoftq5Hk7+2sKlsYeQ9gjT5K
jFpkwKTLUQHyMvQ3TaEC09SJlEmbZ6OkJNCQNrYCYMPq7TjRIixHYJgui9tYaBu9DVmyNb4zY2YO
dbsnO+Kk5Zh9djXbA5mQMYlweVgkG3SbMms7Fnei4KCg595zjQpmOYz9lZsZm7F2lnNkP3SWnW8C
K/owi/4lVMnMKHCNGnFkLyfYidjCTXWLRrLxTWuGNKjkmG+tJtpAulqDILM3gdsna72z7zQzvBg9
Cs1d/lIjpN8FQYZwuSP3I/SeWvCw8LfenD5zl5o6gQicq/s+5Y9OxvxRzEhLGwGBy1KmCRauYe5m
S91EGaXdCibQRomfjdh4hWJwIC1nIsZ4ULzLzrua0/eRBXHVdW3JOb/sluAWO9+sFWuVjqz2EVIj
IgcdoM3lPoRteo36PtylHrxQuZWxR86COQAg/Zt0Oy9JXY4uiVOm+RHncCnF8Falyq53TNqduEPr
WX9W+4wqXM0dyu3gUGY0uabsbdKYF3tY/Elro5H1NpVeXSYDciDFS/247ajEKbO1HOgiZPZMGljn
7lDX3pXldMuRI/HHJqAiA3eVKpkK7jVzP0KNcN++RYgID3jZKBrReS0/Z0Q3FSvdlu3unVvmzaZB
A9y3TUuuR38ZNCqU08zSVnXieQCVHEriU3ujp9m27e5KpSbrL+3TtaKbnS8scvHiMUcvPSKVGvXr
MpvuOsMil9kmE1Hw0xwt27teKQVxi2ZWrvmofGRjZD17xpMjmP4ds+xWVpJme90YtomWi2VMLs2i
S8HHaWZARujI9DuC1a29IfYNUY7rnKhnGinOReqmWAzzamtBPKCEuNZnchl792CHz3PGEnQVjctZ
UVfCQtZZOYNYpqVG/F2qEPOuXlYNFTe4kS1Y5Y88ii4scq0XcCfuoDlvNU4HbMkGkihrkHwV2+4+
Som/IY1VYJHYsNWEkZQSXSizPkDCrsam9Gs7fMi9HpYUIsA65E8YcKDYHHwrCpNWPWQ0kA4Kh7Rp
27PZ9XJS80RXN8tYIBLtdEc5NAmZNtEUmVT0IFJOdnphTMCPoGlFQnB065P31MpfIa+lFPTt7/mc
EyjItswzHb+b0owuDhStrFORMDsVFcm0HKmg2ndNGbwFUfaRTt20CkFyGuVw186crUrQbwhtlOXk
We+GoKY2tQAvVQFWNFMvaRXf04KY/DqfPlTXTv2ho6tBXhQbDJZz0XMTYspwSU0fgnLjdzDYP/De
vXfVcCj4hatIryd2H/ZHZUBc7CgUo6py95UqfHXqdkZRbtsE6h21W+ClyHdStYkWQUXwu61PH7yk
EdMkjq+aZFcb2YEfWXOzDGP1pujafENu+aNZ2T9ab9Io6hJfo+VDhk6BruwYmzGbmE3LVy6lAOxU
qxbC62h4yy5Q7qpOfZmq5jozFNpSLeCCftzllFsWjh5daqRjaYJQEnaTlKCfLHu6IX3pogsTe9kg
uNqKgWc0qO/AK19MytBq2e7dnjpil1JQaQnIiceoYp70qI4oefEQpebatZT7fqRXoXkkBhFoJMDR
D1nnd3pJAzWIIjxO/J6ocL4h/O6WqtujF4xbsaKFSKmdH+xEBdz9udkrIS8mDpdr/sXVOCLwm53i
ovD0K31yPiqNWFJhA5hWI2+Xzd6mrvRw2ZlA5hQv8Xtnvi50TjOxk+7RiN13hf4zMctq0TX6XdZg
rOtRsjZNS4nc4vJyCoqcPwyruhaNdps7Kf9nsSKF8pVZgoMx310Y4fjlhecI/JiUyf+ydybLjSPp
ln6Vtt4jDbMDi94QnEmJEjVrAwspJDjmGXDg6e+HzKxbmXH73rZaV6/KKi0UVJCg+z9855xnnJke
h9oBcVsS6kMS2n073SRW/5Xif7Aipesx8eS1rXhOtJHp9uhMRUC2zRPioWcMFvdhraFvmWIn8HrO
J3i5S804CcOWH3Ed4+Ur7BuSeQriOacnzQn7dY2hHr97X2wJPid9yL4ffW8z68zB9C5m4Ng1uNM5
clMXnEeNG0BPbgiQWntFcfILaz263cbnZMGCL0nuQqt7NaBvMdbx78LOZFljMqdOrOxcmjTCmu41
G7+svp1QbJOMjyTCqmWnegPruVKutdggNye8LzAbZtpuLV/SWFyLPvxq8B3f1iK+aULz2ZyN23zE
XTdcsiIHCnO9GS7SbfbEkOJgPxHTEtt5g3hZJ/WJy11WX4QEv7oEmG2lmcbbqhvsQGjWwWmwVTL6
7FUzsBZutfatH5ooGAizWUVOeEmn9It0Ob4SpYMOwpr7oJDivolHJpuZ/1xJmgwrdg6lEe+ZKrDx
iXSUjcsSVSY+sVCVdsmIqHFiDFRGEmhWtmkf/AhvkXbWl0iv/tEzLbIbZX7FSfCshvlWioRA3QQN
v+Wy14kXf8FeBESmiqPjT+F60rpLBUt4aidxaFtOSCqhh1BL2qBk7jGV9mNJMNVmLv3ihk60DfIq
PWMQ+RX50TeIDPZ9NftBRh4H7E5IdmvDo5CpXOUtJriqYJBE18gRzP/d8rVwnpyGsWOIg8RrjpMi
KmXtnpd4N2MAtd7pjkOeXJF6XjPF9NUYux/1kk5ppWkYeH4bn2x/rM+isD5nlzQ0mXrrUQv7g0Xe
w/PQWOP/gxY0FxrwL3QD2mEdxawJZunoUG6/huPghOqLudVslDXR84iHLVdhHRRJFt8Ij9CDvFe0
ZeMyFkVhUWPmxNC0sjCvtQNX74/2IH6mPkMqqzH1/VjacssDjolnN9+1S6iPj9WIg6mTDbbg5aQS
+JUe1EM7EiAxjdhiF9MfdNO/eVMknAUI+u+bouBHlMU/mviXtuiPH/ujLfJ/s9FW0TsDKi3SCUFf
8kdb5P1G2A5G5+gPdGGZtklH8mdepsVPgQzBMCN4RJuwGL/92RZZHvGb0GMYfnBd02gZ/0pb9Kv/
gsmMHjjeceBWF2z/d7urv+DLpM5kbd539cqZp9sk7fyg8LzHuZYbP/farUeAXdhnz3qX5kHdmG8i
4g7OLY8UyOJoDKJgL0u/HRXZprMN49GmwpKVsZsM0h2arhEsFUjRHnQAyL+803d/fF3+V9Hni4ym
a//P//6l3//9N3dRTxqmjcMO+tO/9/vDki6FlXfF/NZfxcteEodLG1PT//llrOUD+uu3FRNExGoG
N5m1vO9YFf39hbS6UXXRMSaPmdBfcqw82QAn20qY20azmYTF0VtBTLGR6yjiLC//rinzV7UBTm0k
MUF5abiV9aSRZGjtdJnvnYq4MsaadDWSgV105FtJQRjjTs9sZHDq5xJL3pwVUj5dtO5m7NCUzYV9
ka1L1K3XY7dsPtk4YVBt2M8xy7aG1AenwSzedGlESECRcYokoi34sqtobZnhyZI0uvq41q0C3mWo
yERtmeuzlliVdbYbZ9yDKgqj0ZYPVtIdzHjcTba27yBpVnWXlBSB2D9ZqU0OpkPVY6JhSUW3rsKs
uMFv3w1sK2S+aaUXKP8Wx+XSiDD0kOeI4iYQk+duC8PLz2ac/NR9Fd2B/zGI7cMD8UBrofX3BnGt
We+cuzBmWVMrc9cw81oNdX1MpvItlt5diQOEs3SL5bD0Wr3+jYveD5J7ZqQE+cGckXaLIrHxXKzf
smx4mUjsWTPTtNYug1UWOcz8NViSsRzGoAZ1k/H44U5LUrkersXkdvvR4U3Bhbw5YK9xP3U6MZXO
DQk4E9Gk0g6mCQ/shuTlnrzusn/oK4SFXpxVmxzT4dJjzNako1zX0pVr3Q+PaQbi1M6sMu1tZqoN
1owd/TB7/MJ58THfB5Z/6LhRq1g+N6NxrgSD9Ho+SRg4lDVUBcY+b00KJBMn1XHtW9p+yOVeZ3NN
dMATB8mJCO1T0iA6VDisG+BTi8s3TvkZiTeWPxxxdT7qYjwWkyQKL+bCoIlU65HNcC9Lhti1J4Kx
jl6GTJKGPuIB3cGPNAUO7OGlGbSgw/tulWoDD6dTMBbQfk7W/GG0iQkvlSUP+ThZd5E+tacUJ04W
gDBZSRy9ViDLO86yMjBq12HfnmeEQfPwGTU4QmtcPeLvHAIWJiSkfY5NZ+sfojAh0+Bcpqxouprf
SBsvlRcdbD08JKW2MdLmAEkapC3wkJHjcBxDlAR+PvRBQqVqhM1n7MXuJuy6wBpgO4qMQYplbZte
PIWaA1rgMm7V2WaniTwTWPM9VC1vlbyQswLgk74nebxJEnZOhY6bi0EYTdgcGeV/53OCxSQl9eBT
sBRxeTXmZK9acRcTdrDH01+BFefRQxGmDd/xIX5Q2TxMu1xYFs+FgQRr6rIbjCfOnSx/DqFXwuVp
rBh0MyQ9lhjgGBT/2Idai39MOizpi1VRriodv92YdJAi0tOzmTletwlZzW9NRv+By/HTT+oIVEHA
hnbfZaXEL5sPyG7Th7q32NNo0SVp5iOu4Rka6ihbU2fbxwjbAqIhSA3pqtfYHhN4jYZkXptQFp5z
wUQqyTcZlwhl5nzF+BNGo1fNOpdpEyjFQ62DIfpOudOtaOcoNoK6rh9mUiezfrFbtWAKo2a4N6sq
vOauiRc8mgk2zjHrBXBSPY30rZp9tU9C1z65fpKtxjaCF8lxAiksAmQK7alk371u+RzIh1VXN2zo
/mqjOoaz36yT2FeHJZdDNUQvsYl/yMifxHd+0lZDHK9D5M2ropPFkVjhZm1MtbOOur67zA6sedk2
Gy2tX20PLiDxrXMfOnkwz/PHHHFw2ll/E8Ob3bRx96gS2hXPLvepNUDKMiVnPqJdR819iBUvVlt8
rwtjLXQ2Wloij34KfB/azn42Q2vr9xKsTTWzkisVx4rAjth+tkIS7mVXMg6pq/aWgelVlfTKXIPD
eQDBWgGuxX/ccP/mpZsBGfyXm/6/mCcjYGrjovw1MxHR/fJzf4607d8o0KjQdAbXnmE4VGh/jrTN
31A4YjwpyERktu2wbfhH1rnxG37KOJxSnrmwbktZ94+RtvGbRR9qoEVaDDKXQfi/Yp/8u5Ltb32E
y6/EXBv5qoHm6Ff3nXnWfEfzMJcbdEJF2qLdJo1K15GUHIwtNR3ibHOwP6ukvCqn3eZKR5EM11Q0
yUR6ecX3AdythfAz3Ue/Gy+dwGMpbfaJY5yzyWCKPWzTaNqFvv3DIKcDisA9zYM4uZnFjEVGkqmd
b268mB7Zn+5L6V/wgnuwffsBGpOg2u5R0ybuck/QUMqoXsVz9USuSU9ui2oBACwiJfrsS+DF75jj
pcyX32g78OvOibOpokM7hFvlbuTwypWhuM2MO2tCLNt5swYMRQYb00g5mJss7QngiNKLJDdq5XvY
uxc5zaIDNV7GhKDn+AIHhQDGbZJLkurPZUUvncH35XoUfQjDZrg2ZCzxWubMmATcGeSoBV7JWZJP
1rSpo/mWhKhhjS8+E6UnHFAsfNRlTRVVnae6JRPYZUNn7IbGbXZYDDE2SuFNbXSjwRjhh1wV5r1B
GHfg4G2448l6yMsymEuEafxTMq3v113rkfI66Hd9ld3V5KBjJXlXEQdD/32ME6KgZNv2DN/MaCUd
/ZEJJZBa7MGiocMZkvEpgtYmxwzb95DJ3FiNzkqazGTc1LiErjxpVthvByzv19msvgkMfYir+bHt
mTyY6VKnimtfEWAFWQA8Ul89J7rkAzPyENNbJszl1gjFU0IIQDSUxCISZ2zq4PMEUwG9RtO70Nju
G4UVkbdum4e04C1SY1bsNHDQOysZvywmaqlHAE9dUfMySc3XTl1zGJaec4BUP8XR3DEVbr+IDz8R
A4QWIK3ViWuM4TUcZVSS1SOTY8W+Y4N68hHQHGRGu53alsFifh2VOoxKlocxI7ouzMujljLBbeKG
0qggtlg2fkV9CRSvjPqlLNqj26qLlKN2qcOIiHWLqQ9vzJqR9jGs5jsU6J+t6qpjWunkZAFnTXMp
d+CMxHJYVbbunbw5NSDUPG8Do2FTzJjuQ66hXMFnVJuyZVD3XjTOtwVjyVOS9OsyLnc4eT+5zEPc
XPVrc2AwIebh1e9iP4hjpnmIB1g8188Dyuuz2xdfLKYuMrL3cQWEFpqIs1CXvJmkRkey+VlIMnab
dHozc/3NXYp7r642nUJ0xr6IOIRq7+b5EZ53yxjrNYl1mrpSMFQ02gqsNd7KzNUCJJWrGObfqrue
qXNIVqIZbTwBaeUlzdaJc5MwA9YKXu1kx4xn2Zmz+3wut5rrXAqEsG4z/SC4gIfVdp/DKTJuRD1P
FxvDKxwThq+ixuTVY2J91lx4ymI4GRYG2kYWb/U6I+xZT99pJbwNYNOCcjjuQY8weiAn9IhXaL/v
fcIaCxd2uoKpZLp4z3T9WxSwn5FJjubsk+Yi45ASyubmB4TeAsRC1tedfoyrGEJFUsQLi042ywpU
wpP7MvY4ClKD9MjnovvENN9Stz6NjrPS3PjkN/5pbPJj3XYY5JJtGSctTtpA1Wn+RRp5v0qV8RFn
BHYJM32pmnTHeBvmt85/OhnMp8jnU8ceDktff93qxdEDDg60JH2xQ/dDCgvwM2TSWhSHGT25zMuN
7tBkm0l1MHvtlY8Muma2dz1adNo1K2NjqXYoVVpYG2EFLT8te0pmCwB/ZdkhaTQeYzXFBzS4R2QD
5NB1h9y1rmNuPIRIB1ahmT1rM94pbVOtpMj3Xm2SHY7wvDXBAA0ZXSl1L4Wt05C4eRkQIP46+LQx
k8ovUs/9U9r4j1Cn/ns4dLd2215b4XB6jo0DeIMRPhoAQpDYTq4k9vj9MElG+olcDSwTCwIhRa2f
LTZqSyrgBoz3wB8ZEB1FCBJLQN5yYJtIrtOdntWU+AN4JdzCJXGjA16QD67mZqSHm2kQVS0rjlnQ
vmFbszLGWNvFPTkpaW6SIW7RQarcn7YlJeDcVOfKz4+2RYDI0IXNuveSfT0MFPT6rulIERFZdWtE
088pbO1AiRIZy4CfvztGDQKAstoAJbDKDAk4Yv7IxTAXr7knnox4xCC/dc+5zS/VcZPUrveoGslp
OWIMnpIS1Ub42Bih+qnRLK1shQzITcxXj8wAdm/Y7OLfzwjb+I74wygx8PHiEbbz4adSTNrDVp1b
AkatzPqQhlbBLWe3qqr2ZnU7t4ViEK0enEZjYlyCjsdJRdBxNX75tfk5Dmm8dr3uDfjsobLVg6aR
t25jGqgXSIgbt7bXtoziE2PjL6JJrb2nVXhvVX4A+xbu5iSx4UXGB5WCyC07q67m3+AU0XWcaN9E
p60ReKenMM3W8RCykyjg50zwnjQyESRwWQSjFel7P+ICYf2VPAts9McKLtHMxlPoou/w7C6oGlj+
0goTTHX0GsENH9dMoH2ps523puSW3EsAGc/cdViSk8vqyk0ltXLrOkhn8FlUuM4T/oexyROmFBld
v/HD64ybOjyW5TFU8TX0miv8k6C/7WlC8Zmhqxq97hTGw4sQUxUICYFk9S69R36vCe0hK7QTS8Ix
SAXr099r0X/nmhxTcZMsEQrl/2GeKuOv7m/T1H/+1H+W5Euhuwjt/cU/wGcs+GdJTrGO5NmmLMel
5g/+5B8lOQnntsMlSPjB7z/DiO+fJTkFPD4ElOquYDr7LyWaIOf8+7DQ5JVZieBOxnce3eevzm6k
TJn1zEG76tChBbICQTJKFqq9/oWBPFl2yn0XqY3deE0H68NVUQc/xt7Dsk017X1dVs9ZNh0V61HC
0yZzmxQ6EJ/X3OM/T7wqspPS6t7oISlb3ORuNBAfjCO+7cRZ3kUjAKZvI7BzB3sdN1H9UGvTZzXI
9Fbzu5MeFZcyArxALFyue+lXW2G63DUpRKtfDhPTt85mmNPa91accvEAFWeF22AtVP0YHeL2yrI2
1opI111Ty2IjSkzDzCI2D1NHGFBNjNZqnugosNAJCJG6lIrSV775HyrZznLHIBPaHtZXnBK7YYA1
ppxaBWI+QoPzqx72808n5KhuR0iujhhXU78PC3TZA8qNOJ2uqCI2fT4fB4awmSJ1VE+QI0TxLQ6y
RK6at1k8cSnnywCykFYw4W1ZpP51TCKckhISZef8cY6M+9Ezb32oujT5qKfsBlz6hJcL2acenUjL
RtGyycTAaqVAPujH7amvRQ8RMlAMxfFA7slQ7VtmNg18hAT/Uya71qoRzrZs63Mvww+nSrZuIuoP
WpdF6KwI322zbVVxYpSttXVm/8AZIt9lmD2PaX/1IvKxzW4l/O+pIIl2nLjzJfdzJa37TCPEZSKo
thOPICsbnUSJxhQbwftdJKJdmSEKAAwSS03/4eEJxV//VZvpW0g8L/5JHcPjSHE2OtN8GKrS3aWq
ZIU2E1qVxS9kx6GlG0KLsU+FlnmnF+VD5/BBIHG8jJmO2M5DNrhsrXkxoQQPb+mkQN5tC+ujy5Vt
IBTsWUCv0aimh7KgPoiTDGcqHLVX2dBdhIrvw06dfECNlZ3nT8R3Xvs6PHnteNMyxK35Bemk9lps
njK/P3UNiZ6heWwkDuetZixtZPvakqgd+e6PZsKgruwr4rPqCNWKY2bBoMJhhWhqn07uSSiD0ksb
X7TaPKdKrTGZzAI3B52e2J1WpvfJA32D6koG3hSfDT0t+TjzayKcL5Zut7ltnaYkGoK88W5teHRL
tDrmCu1Ta4luVVlgWh6y3jHSH/UoOzhJ86AMH4WekXE5W1GEP1iBujccH6p4fu0qGoW2sAv6RLb9
heqzIOy4j7yR0RWwrnQZk9NXWtLGxMF27lpd0WsX/YsbDcmugNA8aOb03EmZn3MSZKwEPm20qwdy
l0+is6ks+ia/EdKMcUejwy0htbWcqi9mxx80dXX0lH4ye/GVaS5lnY58qRKMxrtQQebMtA3Ap7mP
W2S95GH6eXpPxNR7AkR3qCT74dqJxoM22NVmiPprkk+n0WsYSEcHEfv1ZpAJQ3vWj9gJwvp008VQ
xA7HJNIlqt1HpDAR4plcwwG4eRrk+MEh5PB4Me0OZ09cczPf0yqipUML0c5kHasKSdpkGtsxtAB9
teo9T1trFw+Ex6cjD2uhy5I1qBDvJqZrb4490Mkg/sDOU0eQNn5YTfvCQP5djeAusT59drm/iQq7
OXRV/lx7bLIrVjZqThHo9uNqmPImSHIKDgwtvQCvsAYGhMevDjeGN6zTeES4ZpinSiO6x9IXi7J+
eCYOdg6isNgWpT0fuhnBM3+ZTSMKtituSSCcMLjOP6eSka5tD++O+JJdemmID1qF2OUeSp/xQFly
RGhCRDBy7atbgkSIBZ1nbTOhPFrWdD/nYtpnSfkcOeI+VVBBEb8AJWNuB0avnzODo8Nvt4avoUEu
SMgEo+ppi7epSZY42bVrVPK48KZM4v/t6xefwBB7mfP99+XLNm6+ivnrl23wHz/1Z/li/MZymF2w
5ZFyIXSLWeOf5Yv+G+DsUou43Lg6xjT/nCjav5kWO0h2j1AW3u/87D/KF+u3xR4HRx72ofhhYsL7
L0wUWTz/Ur7oHMMGSkWSFFh3AlL/fdfpe83o0qrj0+GZMgDR3HhtYZJgCWTvtUdNeS3CF05UOgCE
qwPolxq3pKs2GzeySBr0Xrhlr7blW1TtzNoTNdHm2gzzbPO+RqGG96LkMe6rJ8VunMjBmo2jpFNQ
w7Ny9SMrdDfoNKxC2MmQMmvUe4upw2qcSHZgQ4YKN7y1k9bY4+v5JNxpgwAcdrdj1F40J50cjI2R
TS9NVV3G0X8r6FCCghGm4Xc3ToQOrEU15BB6nEVI3jS7eucYxoWkmbdWYn2RY7sxcrjKEtdfS/j2
Pm28x4YiS0zLuUHHuQonjpUJ31P6bge9H0mljcOWJDGY/2FkLXwO3bbhrHVE9igH7cuu5NEKcXwZ
ijYP3MbkntYyBvwiPjiFIJxzUtvRGb6nEb2Np/h2yptJVI/OrDYGvhNDj0OOz4GOH8R35JenNukC
AwnJyhzCgRpnJgx9uo5t/5JM5qtVz/u8MQpSB8ojrk7YBLg7RMzctu7WdmJifbx1tlj2TDmzjp71
nKGoyupQPzdT9BA1gIJWIYM6lq9KH4MhiooVooiLP7LA5jHqAReJiO77l1RwWcr2rieW+trlza2n
TzeJGNh2NPEtQXJ4bxbGlg6SfrUuRJDgLwfYVO/rzhwu8K/lOtLEum/A6XrrViud5waealCxti0h
rMi+ENd0ga6IUaf5hsNqWnM3wmVhgWQirwDVGlruFBd6C7XJd2SAc1UL2JUyd2sX1AuTh2SFM8+d
yhetXTa+ItJN7lBQUol5/caDGUtFeYpgyHTb2bgwZW6sBQLV/SYeFZHucGesCkomRuEmhUhLjegg
Ef9t40hLNjOPBg4P+lNHHvqK/uRmQlW1lTBuFaybbSnEkmG2imYwOG0B4ojV2QsIuR5STi3IXFNg
ftRVC24ZJlcNri5bALthUF/KyTambCtyUqf1uMB4Wmc8ptB5FZRe0/sktw3QvxnhV3B8xFO8GXB9
vZY/aK11b8P74epiYglUfmaFeKib9lU5PWI+GEGnt69ayNxHSec7EeohgSYsF6xwgC/0UE+unbEO
YiDZIIVBnGERLWuIIATBE80i/CzhFWe4RTVS0tTufBvP/aUp+UimpDtqRQfsCPXIFrMEsAKERPRr
rHmou6DL1IdQ7g/mus1qypDgGrgxAIVaC1xpbhKo+otKxeMkE8BPGpZ+qTuj+jYecNcVaP2JWAOV
m/1EUfsZOFKw6cVuhOzzyOptvq6d2LlpfmH0REgO/ktFsvU7tWRy1Gsj6Yu1H7WPSCXD3eCkF8zU
Q2btiRk4uZZtDJUSQ1LWW9X6p6ZeXm5GCo6hFosKJI6e7y9JqJIlSNxdilxe0ojPuayTn36p3RhN
fyzlEsDMQoLMYXUdTOOl1f0N43rKjdFu10OtR9vQ51kmx+mp7EnDxJ8gMHtbkkjOfBJN7bqb0j2b
kquFK0zm2j94Jt0d3IoTyBzmvbQ/Rk4NKoTsh92GGvHk/Y2SqX404cVW5IlvOyWRVbbjyxj7rHmb
DjbBoVZoxX3NE0ym412p+xdzIkIlwjVgRsBX2A5VhH47FSFmvzZNBT7f2PQnuK3Y89IacPABLhJ6
jBqBnPED2aGYFFTOh2klwJJGfM6irtvhvdEcGq+79HKGETBtvs1U1mY9rhDyVSsnyb1AKuczc2vG
2x32RAb0QMj0zy4h4NxKmrxkdu/LCmXwMKMsMDiZjJj7oh2QT7E9aCfnvWUCWuNj4xMoakX1gj9u
2G09cvSQxM0sqBqAHThYd043aggyY+a6evHQsi5bRYzqAHRpcXGMZcUzdvgdmD9ML3obIjDJPkG6
wNRtZwn7Li3jc9JDUKRxB54QV8h1UbDO2gDj3J0zQXHX8RlPJDqnJTY/0rCPeR3JFf9W7xBr/Ccu
hPuskQJqBAqdrDf+i8Ihq4w5UUyeGkeVm96x9U2lHKRyxtAejMZ7SNyOmZRm33uZ3Fh9+pw3GEQo
s9gNWbQZ58gOKqb6oc/voc8Y3jCosiJuMEDMt6rBwwP0C5sh334v4vYzI2/Z7AFYIEGcQBjpsz8N
p5JLOWxxq6OZ/Khc6yaqx3CXeSTc1ElEayQOhpbcay7jYubugenJaNtqtGbAhmzakB6b1VmTJe4z
/UuvFe9uVjwNMTkI/fQs/e4n/AuJ8PqraVcRFGSCuB3rZBmBQcURvaj5zPTw0GqpT8/mbxzp3hPR
vZn8fEPA9KnhCEY/cQZwT3ztqNvphyi6O4aRQJ8EbbpMys3EvfM1liz2PGXbFggI0iB8xHGAea2W
/RxIrV4lU8YWSRueIuJ9YNay7pRoBbyKjKtNiZSOg8z/mpRZ75vRfNLw1wg6GGRvtG/RojAkIavI
dtOL6qYDs0ZsUMoeiTrqu+U74ZWz167mdpkM5NzKRc0o6Pe4UF0wi+C46kWxzzGmWHe1sDe+5h8S
tOoeSSldx4Kww4ciHRUusKyNvEQfN7oC32+nnK2G53NtzEiJmpSxhQ4jIxIcIzz3PGtsezOHA8UF
j+PxgA1trGFdVuHnECND8AaqFDqG79F0h1XbsUKQSPnXnkyToC8HY6U/C5vzZZY2GfUDQE8ZTfHR
FXZzUiK/MI2x9rRZl3i67Rr7I0mdh3CyTtKP7gs1HXTkL5As5rYQxTrNyovwM/wm0ATkxQQyXxpo
ZadQ+5p9f9rk5bSvqv4sS/mAGY/7ZZKObvrfyZLD7YfOqk6nGwqUlPYa0UEQhio7KVzonMK597p5
2xXElrv1NAVjajR7YWHQZKFE3tU6lJXhJy+iBmxSYO6T8NZ2aq/GsmEXrq1znZVWj5gXq62nUXcG
dBVeemuME05LIUCI4Z16378rLW1t61SHcxuyN4HboaYWsCAF1xeipAmnsS78qtN2egqRw206h7K1
8JYFVmPvrdj7lDm+ebbzUs98BVGXyRVypp5zAs8kOe7bQqfu4KNa1jF9evQa5yvBImPdpexXTZnc
J+384Erlrks7/uyc/sFxJNaOyFRddntWzN5Z5LHCrbMaUXnP8O6280lc92uzLIs1E1yw98Q7bfnr
NCOXKFJCCp3Q+2hmZxNZS2FomQeNGfcxS8ZXo5/6De58P5WWPaEDIkai8qegsY1Hx0HJxr108rT0
YLOCiWX+bE0IRMfYOjH255DJhodC756ilNIbU7N3zDe+Qzli3OTW3mZC5tp14dpUEQ5M8n00ULsb
UfLG/QfuX89oUKz2lmAjfCNGib0UYDteY4hkQpDBMCFBxnDUCiOpdtNlSEC1yjd35cjtkxXThpf+
AQDEscZ6fQW6wRbKRQ0Llh8GllXVG4rraSUyeRsRrdbM45WHJNnwJmvb/98XY0sHovw/9cU7WJv2
q/tVPfrHj/1nY7zQ0NQb9MSCATrM/D8bY/gWJv2guQ4cIy/1j7k+ElHwHJ/oMWGLpZ3+51zfpGcW
rAEIjaGZxWz4X2mM/wuxT1gToRPuAtvwN5Ia9fe+eOqnOuaoXxyQGBVFwylbJEx0fz+qODwxJD83
dfZpVeU1btQtM5aLV4+YgpFH0cxnOuo3aaN/sDp9W7XZiRTpnW1Wm2j0HktVf3hgAEkWftluuaqT
9tsYBS5e7edf3vT/CzEtfrUp5u3FHhQUHV8FcHPr17jIUIcomBdOusOQRjILRoIUDxj+xPfQIuum
6HZ5kR9K5vrNkF6iUj3Fjo4Yyv0YxxEgx2DrmZy9wn2vkM1mNE0Mpot7PYn3g5xubOgB0kI3kUjX
ud2fK868Ai1ciqox439lh3adgi/jv/sJKUWsMDOMISqUYTJK7pidb0PPXecCqzDl3gwOtZ3hvXCd
3ZTCXqWU9G76E78AAk+ZCVTM5tCbRzWHNq2wqwl8hjjHymidUHHjAReE3FjVVBCaqK/DNFpZwKDF
qH40XZevp0pkr6nlFltfgVmiDP6GC7zvLE7EMcYWse3ebDFGIfU9hgNQ0D0EUtMNRP0mmDxIItHo
XW+p3T7mpu5uVIynYVXWMQ0iwkvm0hZLkDo8hAXOa42m+ptG55VSiymzoHXHsc2bFr+mae1p3G+m
Q7WPqr9Yg5dsSNv4RLh9T87fozAdFLKm6rex7R5kKqJN4ldUBMLtN2lmfeI9wnrVYyfhzXrGDt98
d7URdaBC4+OzU2jbZNy49YJRTqA8Ml/rlMKo/7gVcv9dq1ugdpXjrxHuRepd+OEgUu1HXEET9b72
HZvyTmBEtolKHmyVbY1GPZaOv091dZ4hGbgjk+dMwVRXaqgPddY/4nLw6dVia/T9KTWsW6qim9Ib
kEwChy9rKC3wKiCAth7PYR0Wm0nBCmFihX+2ObAyjroDH3FWYJUJ9o2bWDw9l6a3Hrwx2qKVi1fK
w7irKdwPrRGYUehWvkvsgTe5q+6yxfqxAvUqGiIjo4wFg0UNscY2EZ1NMe6cnuE6znwt5k2L89g8
7xiX86fG5ORo/n1IKFlqUSF6sHH0euKOb9G4Tnv7YtbdyxyP6y7GiKs1orNZ0FpmDt4KVnUXRxNq
nVbbzTbecsSQsdOeH3PFfZjrqHHQYeeVeUI87azcofJ2QNZ8+/T7XAnYLokzGlMivgXXRVbqKOeO
4Qc2jsq7Ndtq1c7VpZo8HRNXeTYFVoVuHMa3ZUWJDxDzqFwcuie37wOT/dK5sYhAkWHV/Ad757Ek
N3Z223e5cyhgDtzgThJAelPeTRDlCO89nv5f4O3+RZYoMjS+GijYCnZ1VmYCOJ/Ze+1dIGXRHVZL
lW8ftqsJ0MSI5as4prcvkctNfV2ttcpmATG01a0ox0vPCmvNhGqbF3q/IbioWyG335ZQRBMFr3o3
VpuyWAKxw/CJE1dzEUQD90rbE5+neorU8qXWrCsu+H1iwZLi+betDVQw85TtDakgtWWxKukTy36z
oqP0A6Nx+jZ8oP9jxTY94jhIuD9jdZ3kID7yGt1eEA/rsAUOlKgpogv7gTv5dopQZUwQO1dDhuWi
xUflWWnlb8s0XDamar/JxjxkNehvWtOmHil8FM1qdccxkrh0DopXt8uEs4ZZKjOC45F/pnAUZF+L
Z0Kpd5NiUffF5hnS1GPV9mfYVE/RmJzS9jZs4OYWWf6cFfjrTcwGKwvoqQtgYKPGQeM0XeD2ha8w
cJK/Kap/Ia9i07JpBHtym/IMwWZDkafV4G4XUqli5xjkbcUt8GjCieWkYFuwD8uQ5iSu+7UaJ8wI
zGeM0pXTxjS+wp5fqs7awtfeRe1wrde+NyiVTd5icIt4Av2cUrg4GuBwJOOuLiiYZPmoN1SvhhW7
aQDSMS9pp3mObIs5v4tS+oKxbU9MW/DBsFMgIWZXZ+o+QG3vscS/6OUAdqPWn8CZwGXlqOxHPXQa
FGHsKYu93FTRY1wY16lsb2GZDE5k03eLsFxrqb2hocIRiI8Q5xNexDTENCsxpcofh8ofwBhPd+ZE
GzNa4SMlwYzbp2LvVN5WNsu+eC6MbemT+hpWD2ZHqEAVmXg05+5Tm7rnIuvRg4ZmAw17JmU2PhRd
TLc19sABg5vYXuh/o+JmQattwf8C4cSpCHLOcmKtBQ0mMb4GKdha6rPCjIX0Cg6PDAMyDQiTSz5b
uMRVUT10ihHAO2RxhE7oPjbTmDGqcemi+VuohqehoqLvTIv1JaKlLhzV7TyW/YZm603I0Ys/2fdA
bU5jZz4wp6w21dyfRaXvQ2TxXpwNvtOk9nAoB9rBAPyhy6SO1WvV3OgJJWww+g+AnWevLIMX9Gbv
sCrYSiXhI9+MCZeh2qaZIa3ShKxJNvfxRmjy/TD4z2Lp8VjdHdKkOMsSq6i8jz999Ol0fmPs6FVx
Zac+mk/1o8wFQtUAy/LE01cbzGHTROjLumggDKjBiNQMzYapM402EzQvTwQPM1EViNbkZGWAOwLH
jDMxNw+zgaG2RIDFfdjd2AP4LjmKqKY4Z/s04qlmS15p55FXMCFvZRWwrMHsvB4cuwDgabHPj2vh
4Htelgn1sxZYTH1rQEhTsQ2r7mYGVrPqaA1ZM+awCOtwN5f064ssgSjaZysL5WPb1NpRrXLprOVW
dRF59SYlwEdznw5kJhnBK4LqtLgFOK/dLAHN08qbkcNeQsBYp8lah0dhwmo0zNBlpesmCQ2iHX7/
c9JxHtSIoDj0uUC8zE+W+Qmkhdi1WJ1PEp3nMiKMi2hrhpHXtZ2+8dPxjFcYcIitf/iGfx2N9ZGU
jiel0B65BRSPWN7g2AcJII95yCBYy1jIouQ2CqezhL4wion8Y1gWAgOoaAkrXE1+w4O9yHZhgN2f
lSGMME413ZUTDF66xiak0pAJFClXQWOtegTlPqkgAAugCqZKuinH+tyztmhV44DQatOE4rGzBrvl
i7MY4RYMh0xWoKBBLgB54F7wbl7QZHQPEE2LR7MrsPuqaAWaqfWGQYnKFc+YDbBJw0NIciWq9lDE
y9gd2AVIpglpS2JumNA8odHbQfzy0to/Yt/15qzzWnYxwdAYwJ+Ll0lAQZZlsPOJ+BD1gouO1bcg
yEw2KAqcUOn7ulg6wWC/qiJtD7/kGo3oOquKdzwAHmvjHQ6d2BnsIF2PKXolY9rYGmiCaVETSHyc
ROV0G9G02W3XWuFK1iqkaNnUbSpk42ch6eVdwiULyxRt31DOqdNGYjNFfESxgcQH5aE0SZvQks+x
rJ3DPLsLuEKAm/A0sB25xxbmBw+SSI59CEeAEmhdqrTtyDpuGAreyFGytaGa1E15znL2XEBaIxlK
qiU2Cvb5lW1W0LoYVBfRXSjBRw3Z3lhGu8OZcG5RQw/h8Bgtd3mhK7NjNvAbY5jdavKhVRPuPe0S
mlCNeTrDvpDbbkcvv236/BgTz5xG0Rtn9g5hfbmuKsSDNsza3/cqX3VUS6eic24YAHuMRUn1c8NV
1iM0TpGzuWcv0jQsACfoLpPV3fzhdb56sZcXQuCOiVThD4QsP79Qm5OlB6YC3UkKVS7CI80ppn32
ZsYwGPguUxYP6TxAaS32jCi809XFWTmb11kuvSglSkkmu44mm1vgmhfEmIBH9c2EJ14b83XZvyQZ
ixRSQlZoeHc62/cy06FoatHdAlB2wl5jU4SCQM3Foe26z1oRh0SPb0z2f85ggdIKAttV5/S9h/EX
1kUGNbYh2FX5phvBCL2s5bZXg8/KahFaY9XrNYFKJTvVBZiGaPpAeoAE9AoADkQxKC/8DzzL3Nv/
nW7YzK3NxX7977f+x6gv6vzLcOOvn/pruMFun+CmZa2O7edHH5HNXygs95l4cAVww3Af/HO4YWhM
NSxYRLpYboUfhxsa4jPkjAbWbYGq8j8ZbhhfDM4qTEx2MvjMGaWYMkb0n2+BROdKs3sNPDVOalkm
pCKGiF3AlOgKb5CNc60jWIyraK/hLVBbawl+qByRF7CwqL7Cenys+2EXqYW+zEOvUxsOygQ/p6YW
T3z/lmiMJ0OgTh/eEMlvYjPHhCq/6bn6wSp5I6b5ZaqmQ2+xoy1lkSHtUpimQ7PMureZzdVM+iri
6up+rvXXrh9B8lEAaQVkpHSPRu+O3eSjPw7EXlpHuLBe5AcHTMwXpZX2lgj3zM8fSniDaZk+pY1+
kwCe93vfq+tOdXLRp7SFxf0Pl8Ev5i3GMhX60Z/FB2ubNspSvPw2dv0vUyM8JggWcPdC23XnYZ8o
23Q01qN/0+sfrcABId1U4rrSsF1dtI7nq0sb70/YDtiCV8+DWeCxPcDgw6y6NuQrnz7XLpFBMdNI
2IL4YeVVFfoqFkqJeu0PTPCHW01GsZ1ty+l+GZqOZFDr7qDdyvrWtpStZW39nlYgpOiv262FKyJI
TahfMRXyPk0fSZUUHSuYdWq4VnBvM1e2R0jaN2gp16qKdyt1AviwJXQo3Xg242w7a39y3f9iUsUc
UGZ2jDQX6oi5XLM/cglQoHMhLN36anIwfzmF02xAHL8ha9rUf4iYVriff/6i7J9f7UsKTCLDGOkU
Xo3yZ9rjqDGf4Exh1rmyN1gQ8vkPp5vyJd+EQdzPL7gcfz+8PXWI0sanzF4F53xX7y7aWntKPID9
T/6KW+ep3/z+UvzjC345T8O5DuZB4wVVp9s0D/rZvxvwEjsY0nbDttwU7l+j7n8bE/Trl4TOIDOH
JMpY/nL140Q3Fan2uW9XTyfZ8V34k6vz87C2Xd85/OH9/esxzgf6w4stf//DB1onZl/Wy4tBX796
q7c4od1o85m6rIo966Z17llznWLnDy+7PBp/usOX71HgwzYsQ1bRJn152XQcDfSA8+rlhWTy9dUG
tNLq8LD9w8v84t1BYF/S+WCkyvICJfnx3YWSXFhWu8DY16rXr0HUr2yn9hrXEe7ghqvbyL2+7v5w
kS6XxJf3ZiJgx8hKeh68kS/XaKvOmkntMuP5BA89XqXGtZY8Bv0fsuuX+KOvL2MihzEg4YCBlL+c
PjBQUMnX2L8rr3EkhxCo1RmT4R/eDGK5X70OCWeERlPnyV/Di1XckkqmLJejrzulgRJbr2A9ZrO2
GYdq3S/qLlkhwiWZdRqgaIB/3G9lgIFKWbtJJlZTP7hBF96IBhOZ8i1MMZKCpwczTosF+nsmqHuM
3voQ5kIPbWUl5dDuDEKHdJ87D59pvCom5ovzSP5H7cqN4iFt23QwCN/bSIONjMLZqqAvxq4+NW7V
SS5+massnKNvhOmwA9XLQL6BCPcMe2AkmIYniDmHO6ShOfMymtwSB4vdDDch7a/V2Nck6NluN7fP
3dIha9jUGZeGjk/z3PRI40za6Y62OhD4oZY+W6fhNo0MDcXSg88049bSlff1cJMCDlox4Bxd2bIO
0tLDR0nn9ktXby79fdyZUA2Xnt8iWGmljFoDqJyJgG91OA2ZEYhlWlAvc4OwUImnYpQgFfOHz2jB
YMQgL7MG1cJOFefZZxLTimYMJKahOejLhIJcu5ch0O6tZXaRWB0UkAhrfzrJ71Io3mfb+IwJ8Oqi
kSncnFxpJkDJjEZGZcxpTtWDZCssBJssxsLAgMtKCeVGC8xuRje+9V20UZQ54VfttrFpXpJaZpmf
v8eVcpSzZB2PHIsdYmBklIMbLR/iNOne3CknIZf43ZB5R9M9cmGyg9jqKhXWucKqT43NzJT0Nwcz
HjuJnD3opBGOZIXmM8hwz5Lw9gcmo/kO6xp0aCDrNmOg2fUZOq3CPn/pSvC8Gt98NohrsJSnwAbQ
IqGGO2V1s5Vq6Rhr+TcgBa+tJB/zujzV7fyMYsGRUK63wgKbIExzGxZUcDKiQ7ejMv3ws7H7DOIE
2PYsPhXRUhDgvmHbHlLNwRtg8i1la1D2JeRnX1/7FebtCTZzVbEzpuFZC4bJaWSHTiiPn4WabEGE
ArtWmR+A4hv2fhgdiwpsKE83GIGLwBM4YGZxM6ap/Fg1wd24lH6DP1H5TXS7aJt2uKC3ktJ/NKVy
X/XjZlrE0CkrXmbKXiH392htkNaT44MqvMigxDXZI04Hdw6IoTJZ3wQIKlBZhTfo+OmpQRGHkLKV
rr4K+xE2fRCpayJEQCHDpMOni+R7/IZn5TDrZga5eShXdo+GTW6QDMy+qjhDk+0QO7DKwU+Mu7zK
PLO0e8/Mq2AzmNpu6GzN6dGtrBMCNJCwMk+R0ydZnkhTsL0hKjN8NnKDF8KngGIJkWRd6YKN+LAi
M1/hrQ8cpnZOlo2fNWkUoN4S/0HhNR1G2/pHQD0+xYjNHQJ/eLAwpSC7cTib0STfllVjeDis98Xc
Al2SFhxb5aMJs0cEEVwJXYeqnNDVx9SQtxYCsdhiBxCH6cYey63Sg6SP8i3yhT1zyZc6z9fDQu5B
hGj1rVeV+WEytXuoql6NU4+FldulGQmx/J30IUuCPC/D4/+6LR2q2tfrYpA9v4sPgVR7qSXxEqwW
m87r82mFdN2L0ZqYCjEODcpcRI4rQ449HDF3IosfNXlYFbHt+bFx8OWKllVi9aQwqS5Ar9v1eozn
o94xureqsy0r7U7UePdq1diHcoVnX2Fg0WX3g2keRe5fNwws16qe3SXU0xNqehidlww5Ryu1xjHV
DXVVl+3GQrPP7nqjSwhM7QygQXosIR81QbKLy9YNGv8iFSqJS8l1VrbeBHNysImj0adpZcz6FfLA
w0jJrZa3fbuJFA8ufddS18njqjf0TWVSP5umq5cRi6jJwbjq6tbsZGPx/U8Y2i6OToe+k3mhgAzH
iyKxXqjjdm98YIN+NXLMH6bYgMDF0h4VUKaad6XtIvhO0VWlUOGZOU5O8yQmlDu9DjeO+9Df93AC
xZDcTyVD+ag8oPYJOHlMRoRBg/VLR2dbjYp2DMqcWKJs9qS5AQc0ubUZHNosPppV+mCRaaCq4TlF
M3XyscQdQOwicSLdqEHxHczxWjJz8WiFWnRrIX/aZZJ0wp9wMrFh9P5LyQpyIndCL7BtGwhQ0k9N
IaBZ/tYrHz6NaJF8E7CE88AHK8AUCo99RMS9ALquqgFMlVJDytcteBt5QpIs1QGMJRLO3LTV2bKH
d1JTH8JKoObqr0c1W+cBQXPMb7Hjl+XrmNXbRQKP1F2616X5c9GY6Lm/1uR4w0CzW2W92GmhqvKM
g7avT4dgtp9NBUNKn51Cn45poVAiQ2bJPXTFygzqdcwebFWW2lEJNCSBfCJZUW5YtV8Geb6aOmmP
Yxx6E6BK2r0s7/udkYV7Y+q939eMv+gwTCpG7h2qU6q4L9VbpNQctwVlVWy9BmhOR/UPte+v6jab
Ds2WDUYG+vepwg8VdzeGZE0udVu7hgW/utlcIWVyf/8msC/8a3FoK3wcuBxAgGtf2kCb3bQch/28
OoRX0eqO797alY/Cfb7NNwH7tWHl+qf9bfKHavFXDSGDmX++7peC22cdVIqU6sream+xG98arrG+
Z6N9CO9//xZ/VWXbKlWcQRuBt2H5BH74GP0GhzZ0B76n6KYennT+ya6Oxn8YI780nBYp8apBM83k
6Lvx44eXiVRNpvYryOxstxOyiLh91fG3//69/Krl++lVvtTyeSsb5C20M08kDkcH/Nhh2CQn+17b
R3fza34Sj9IfLpHlOv7SPliqSuT2Yr2FjPjlm0rGpICHzRsjYziZeBbi+A6H7A8Xu/aLCQHeYlkW
WAQEaqIv6b12qBthhRRt1XhPsiOtmH67msu35iqrZnUxHThRTu+hd3e1veJYq9dz6bCAX9luvHko
/tQQal/etrb8DqYJOxSaDnYh5UvjmScRe9aSR60wr2Tr1hgJScJlKj7U0HT8dCfab117Ewcxi1yS
7wABZDjnKC34EYO5dINLJR88BfBXq34M8YPOcy4btpaROVHzYk3JuraRG0P3w1xhIPYxkp3cDq7k
3/eTcpyBA2EiRGDIDnK8GopzTDPTLUKNa5ujDnMpmR+XsNyrvrfg5JrrGPEOGULHptj4ylEzKET8
vUKuHqspCF3uOH9gNjw2Il33/Yehqk5iF/s5NF0oSzgrLK9CtZyH+W08mM4sz1Ry/irO0Ka0oauD
WrGJM9GNdhMnwRoDJEp/p4CJYPrKQWEUHuDSBKfFtphITxGdh5SWLV0e0Cse5gSItG5oo/oU5yQh
V0m/6P1bWAJWq4nQQFLE9N1vgbdVXoZwMJP5rM9VexvZePP6PfA5fNPrAYl9QYgKvQuYmNYRlTtD
DlLVmpAOmiBfbGoYYCjI/QXIULtFB3Ah9MYSyZfEjlBOHZLCwN4ODprsoUbMraevv79Rubl/vm2W
68cgrAlFnWAwzerj58cO02aazqimuTcxqVhiZstQBXeKXe2kJDsZof3o9+9Skwqv6mkt52UZhsyi
CrDFmCOlCJBKTX4yUiSX/XQc6bqaCjSRkfn9pjPLPd0lIXwlknlLOUQ2CljfJ80xM56shku0y49w
h+9nQFRmFl8VZYbWp4XYHproDiCggXeZCEbtvLk3DtJQPctxdWOTQWXP5Tkqu3hZY3yK5tUsAORr
wI3onhXJvAh81RUAf7zJ/iEmJAG595KBVA8PoIIGL2vYeLG582yoEj4pmc04efg0T8EEXUqdvYHV
WpMbCPHLV404UxWxcF71npYoL/qYD078XV/GLJaoVXqj3BubcCOK6N6sZs9UzH0HZqTI040ZDusg
DU348eJuGqWTpJSfUsrWmKi2issCiBESWfFW2OGunM1zpC9Tx0H7jIRyNZs6jcWSmJKx4stOuc+S
V9UqtkiYjVaq2rmGll5CG6mDiMW0CrMKSkANPRFReoYmn2tRw3Sip+braCJzoqsvoMnY0MKiqHTz
AFlPQVpOrKzHdvDY6RMcV9JlkXUrt/z+askiN+LGHed23k96nrpGjRWu9ndJN710mXIj6cG9VAME
1LSHwjb2XaFeawPJQZTh2HHoEzvWW4TLii0sjZtgTLd2MV7E0KPo1hh4zLLH3mRt5MVj0aFLY7wA
M4dthCW9SIC/auIyBpyT+KWCS2UAAZHL6w4Kx8bATePCeCObj/TxukZC1JXJVWwjYmsC6a43+30m
8nNtsB9NcSTopnaq9ehDTpt7s1W+1aQcxflDpGUfAsZ6IUR9huK60wv9Wtewk2tEOgNYvOCtWJdB
uYvz8r5LRYgOH+7+1JKaW4/qMbNoDcvwPlJRBjGsi2HZZOsqSVNv7HOIXujNnUYxdrLJLiPvn4N2
QhcxPNqGRpkfM5IY6A3aEF1oNmr3ah+/5aI7ZYwawk4mQumgOddjArLTCBH+KcxmzoKNgKSh75hl
5akV/pa/0VjN1IfFfNX4iPZajBmN8qjbheKxGTFWYJtuTN9/kDKY53OjrGzkksWQgWKPrtD9nNvM
eir0/LYV7DPRmDERB2szaMomneIrU0crhL/tQdfzraFVRzxxDMzQTThylJ7qeiD4QkFgIRlPk6zC
p494kC5P8qr4gGX06c/LkIjkaqVbY3vbGTV+R02HZdQylVr1uGJmJGvSxIN8jF36PGJG6UA1o/2s
wvklDQ0CheV7RSvWnWRczFzZjkn03KbtZpT6Lcr/2cvNeY2A4F2xol3qk0+iT3d1LiHPn7Njb2qM
MSdGqFm7/v1TVXwZ0y4PVUaYqPnx6VoWG+WfH6o+UgjVtwAf9xWixbK8NuZKdcupevQxNKCUJW2W
R9GW/o95TXwQieQxGjzraXwSKthSsBK3EmXp0rpfFyAnm6LZIova6OCVuvJpyPR1iHNTmYp1L0/P
aDhf5za4jgrzzYKwRM26MWmBwLHr4CwV+5vRiKdKbj15GUcNqn7U2vJcDMotE74ODG676zLrzJDo
UCTWo5CxjTbj7I0TNtXvn87/z0ibZTms21Scv1kOd+/vHM6feRth/Pn4v//nf3/mn6thrhqwkLQA
gqCjH2TvitBU1RaW0HUk9lSAf2+G8YPja0VnaTKIo+zlOvunH9wUNoUhenh+avnl/gM/OEvln8sE
VsMWDQO1n6UQnUQj+fMVHdZRKKZexp/Mqs4REliHkDCDQm0qt+3T9zIxNKBxxsVgMkrdR7yKauQA
vPrivq50cT2iUVmRXHrJaqlbhpkEfpaMt6wmfyEKaOGOEf05zdjmAlFXe0ITcO4tRp7SvG5l4akM
Rw5ZocCZZRkMXYqMYCMuHChW/EPbeyHjwF1hhcgfJqCWTXpp9ObUFfzLo6FDbbMf6hAYX9qyqra1
zNoWOjN8zd/D0ruMNfRjJGIBUs/5o5+zm0iExtaa2qtEkhL8JjRLGNWf0Kg46VCd1Xa0V3U3Ao/j
lEnmAIixDihz6B1ilB87qHFg5rTPpEBzmIjpFYnlUWnCaXEVboYI480Mo0doEbOsMSQXjhN/sO13
k79ya7SvhdTs9bi9m6Lugt/qRlPS5xFD0xj2ZwKlGFgQpIK9R7yw1ENivGiTsDkRRzPpI7nnw7i1
5+hc4sIklItRb5K5HexgyhYhuSys212UWDXReumzGGe0yZDUV63GnLka6+euip5V6j6nqZhLVvZT
PFY3ZY+WMwsJL8EteZUb48VHRryJx/GlLhmlanP5bGolDoFS3iQpn0GaCFoIrWN0iVptkkB6VTxT
phx/vWAb7wSqrK9Btaz1lAFKRIpomSpAI9nFe0Ov3MQqlnkG11JNGmIHbnTdDv6bDQ531Y1YEut6
wrXfMC6t0+rbFC3aNtiMiJhK85RJ2kfYDAdjIhcqQG/lZwdyzV8zmedp0G3GiRxdPy4vMtnmuyKx
AycqjQcGb09Vl31as3LHoqK+WHr4DW+uAQidfUyqWYlTNdqLbfkNhofc8bXA3E1YF5wqgecURxUr
9JAZElgNDIj+RmlrzaUCJHRhLF8p0i552zdbX+HS1qPk2urNLcfz2u53RcN9FooR9pFuO0DQ7jrK
PLR0FkibOfJKQar7gn+SJXzcarmrljDWHj8dKtbGRD4rYTTub0pMCZ5ukkkTt4G80RNWeFpf2Lsw
is6zVSpImciprYF+kGfPfkO6qipxEpSd5PIxESfq14kS/E+1uWpM+UEJzftmJMHMn2JCpXCJrcKx
6R1u0dGx6lZDkz3uZ1Hqa0yYXg/aivirQBD51INficFS13LFv4ocMreMFKyoFk58YlL2OEEBBIJo
6tkOIHwCqsb86ELcgHJ9gjGxUufETSR/i3r/0VBml43QjR6Ti2vGwF9zjLzI+mbCu5Sodgj2VUhT
icj4ihE3mSmaD8T5EAylJ1nxb+Ym2IKSupRl5ns2Pc950uFgm+nJDyq4RTraTdCs3/IEhJIRvftF
RapQiVqflQlrgADwzRjgih+1LZMWsAB1CzAgJiLY4NdJI5LBIp3KTZ280Q9vdI1NAdRXWpVA+0ZG
+0ckSkwyCV/WHJMK1mmu0id3ul1fYhZ2awh+T6akq/fFSBytNMGbbjDelxl+GZno6P+eyOCYDZ0Z
2r8/ka8+m/fX+uuZ/P9+6q8zmfMVxRWHK83xwn/mv/eXF037B2egrlKWM/G0vpNY/j6U1X8s4i7L
5FTmUWktipa/D2UVMp3GHl1VdU562fyP5Fradz3WjyMvhac2fjhqAIIMFxDez4eygSQnKCcSJ+xe
3ea62dx1VmrdDqk0nnxQTRHcDVLKMZr4/kS7DtCpiRmPZWogu8NCe9Ij+0YD/wQP88Bjfj+Bf3NM
k35gUJStRswjm0lgI+nCkQLfEmGXtw+BXd8SEQL8nzlbt9Cn6lB5qP2YR8uo7oo5Jhe4C9irEQg4
Cf1KLAQrtAXeWAVeKY+b1ge+2GfxvJ7ViaCCQDl2wbSXjZCJ1Nj79JrkcwPKKhZilmyYEuP1fjy2
OovntmhvGxIexkC+axbiVgV6q08BaWAT2AoTKpcOnivnzDDGBLaSAiXNFxhUyTj08yN4hXUoSnxX
YL6ETtBxEWunCgBYr0BGw9h0KEoDc9qYgKlXj5gOLwrpXdZCEEtixhJk0YKFSiFl+al82xITVjEX
Z1VtYUw2NDZ47dYHTpYQ+4C9IbipmuldgV2ma+qWdLlDrbEngW2mCMi1nXYpY+lqgH9GeXNqZXuN
kJbkKUKf9ToDuAwrQRV8DhKb2CAFgkViW7prF7yatoDWMD4D1Vrga3askAI4mhjZy2Y1DWa9L3z/
ZaDttGG36cUwgGOG5hagRFbVoTj1YL5xD9jO2OaYkJqNgLZP5DJ453ynpksqbwNdKkPGbMKBmQaG
AEXE9IQdnI98idBe/VMa05sw1Ixrg2MF2jbUYPKsm9C1bDIiqlA/FtpINt8oP6WF4eoiIP9bf8xt
I15NOpxeo30zKVo4Zr3WEjgIYM5a4XbsMQvmcXyCeXhpm+qz67Ndk5f7oWo+gj4nO9hIYjyAcDYS
Kbm0bXdXV/xMahrAMlpIxeCtLC+JIkoMvrmADT+JYy2drIqzj4VNE+7GzMBY35LXayF+JgsXW9ig
v46a2kOA696NhY9SESK2Dk2MmXONQFhTpxvcHLfqwgWb0hzRHnsgTHcWxRPOfj6mg2WlAVSgcBNk
5I1Eobm2RfAgz3niKA3qPouULSsIUISzb6szjBngr/fVLItVDlt5D6zsgJvDXNUpwGjZJFVRwQDC
GronSaXjoKlbGaCHsUtn+1plWTsoJI/I004kdJgSAMchMK8mP77NEC2bsW1thMVYJ+nicV2p+mMC
TjHuFSRZEWV0WmFFlYPyBZRzsLLgOVojypM2hMoaqPVeS/Qldji4JX37rg45pcukktxGieDb1QyM
SW9gj92l+xwUkQJp1p2zxOt6gggnkQpCPDFsV7Feu6EFOE3Lu/cx560lRNjQx+J9zKz+rVfTC7O+
XQUveEZ2xc5yejcDrLCzHu2GQiJGteT3htyySuT2JCvDqUqMEjSj9sx5z7k8NW+1HmIMpT7jbQ1P
ONrW1dQvTg9mspJAXh+JYj9YGfNOaHjHsheZ1yUAFjsAgyvbgMkOOaovu702jm9tIe8aHPEkZT7O
w/BIhuwx7Pt2bQ7mK0Q/1C42FpmIWIhdO9bTlWrNt1o5y9dljd1g7kn5nOv2Aqr6UsKpqKpBus9H
LK+Sinq2yRkQL1YLwx+h3VjbSQsZoRosQu1e8fIwfjVV3GBBpmuekQXsR41IPqpBovy3O6fTRrhG
b/ybWiBq/qUQ+P4jfxUCyj9kBVmhTc6DjhJb5j/2v6Z0FfoDhQBfBqP0BUP7dyFApDEbNnBxrGYo
IpaN3t+FAH512eYv4Y6YqvhPI41VXv7r7gtagUHBs9i5aZS/FAKJGZPLDkp5hBvohZkvQSnB4pX6
Jl6o8LFI6UGFVLxX2MEMqZ+9wAoexeIUg2d0A4q+cQaZvhyU5IThMRsJiSJ2OFjcZhQ7+xL7WVsx
Dm/porWsOmXLrhyjGg7pt2lxrrWLh80iR3jXYmvrF3+b0sYnJbX3vsIhzNYRt7lGf5UIG7ZNEnp9
Z8zMuLsHOo59roCAqlKr3ESMBjgoTrWF6qxDGqb4Rz7iU2qxuh542jllVByTurwK2FziR+YW98f8
BUw82UupYCAYExsoh/GbLoZ7guPhuCG8ToMZotPw2Sc5VFAdzTio1PdOaCG3nnYyJGD7fYLNy8oS
V42NnZ6RRi/S6N1u9AvcxnIHbIisL1V9A4Pjcg5/2HV+g3sNFmvCls9IGkhBSUW0quHjkaKb1gro
GIoE7xoMOYmESVa7BOaiLo6D6RgSqVTW9rqNtWSXhfqLIThJ2oF1k5Th6O3ax2IBaIwBHO0Uhnqy
kCishUnRzMMN/Kwt1J8zgEqmClwDnuJnzFVQQKyMhW6RC4b9uF91esX2NVsYGCiqiONJtE238DFK
GxlVTBDVavwO+ZSG695nM5YsZA0JxAZcnNBVxu5Mc5WBF+LjKXvGEN/JHHP8kpXRCfsv67TkLo+Q
u0kLzUMB6yGD9xAD5rPZ6u8TwB+z3cRE3GgHsbylGDiIDiREbrNdBzTEWOghjVDuJjMk53cpDAYQ
I1EZf+it6Dx9mJ6IF5P2nMpQT+GS9KrhGb71Fg+wmcaFXTL68VMPzMRUsIejKOR5DOikAnjSxajK
CKBlbanCbYprCMzRWG3H/2HvTLYbObIt+yu1au5a3jeDmqAHCIIgCBIkJr5IMOh9b95+/dtGVb2M
kJTSyvGrHEYqgqDD3OzavefsAygF/z8xO1b7BBf45kiWCk/5iZDdx1ZSVhLJW0km/YcAwOKzrDuD
JPBQIxB2Q/GKRVsSW6KUrjVx1vwU2hwRWBcTvAvWpk3xzXvBeTdXkBkQ7qEMz5C7flB43k8YbUkF
odehOTMFgIzROPHMkkyZgsiMDsiMUoKVADqjS/qMLTk0gyTSBF73bEtGTdZVqxBoTVEjc8NbNAGz
kZnJLJJoroO5qSXvxpTkG1cycIZvGo7k4oSyzTbJhpsiW2+Vydfj0Y2rZFtOkQ06PcJYWgzFg5aU
ZN8awnwMefee/QlxHeGp3trWopVH10+0mjGHb3QrBmoyifSzZIuwi/ljVLMbctXxvMkrbDC19+X3
pTYWOhO1kiKZC28aVg86N2DRYUeXV+I+9e1lzC1Z47ZMasbXIK/PtrxIa4AlY9sdiXV1PkI1f8/l
pTtwycyK5UVc96xlz828lld0jbu6iRV/Rigu83p5ke/T4Fbb9hrU8VdGPPCiVQG75dz+J7oAvmwH
VLIx0NbFw0inwB3QjdM5wF6FooleQiubCsA90ztPqOqPtIv4mgWGuA6S9KtpNs0jraB7yIH+Muz9
94bW1y3UasBP6vA8DMHBzliASY9kQDUuwhpnip+s2F8XLX9WNO+a8co+giguAqJMwohazi2MkEz3
xlXNzAEWz2ML5EIz4GcEEeAmgfouqQNAwR4uL1+rJSFgtBn7+epTy6DtIJo8RfTW4aStEP4qE/rB
HgMKXLEU/CXiwkrKDHV/+tETUTBKAaIjpYhQgD7dsCwXFSrFUuFm5Erhogl8aVGgZYTY8FKibYyl
yDFF7Rgbhr7qpACyaPStLSWRiLQQRzZJtlRM/KWhlE6afrIdpZhykrLKgfxdXiMad6MUXeaivGtR
YXLFpj50uTugz4ykUDOQks2wL48ehAwQ3gs8/kjqTOUxaOCVNLpX0upLl5mVLSKUoCDQwHhrK2za
oMPjhekOzyrKUQQCy0FKSfGUr2u0pT4aU7evN1oFHaGoGrHqQR3wleJFQpnKnnjxC9QFQ5stNTn+
liLWXMpZPXStaN/63agjdQ1tDrhcql8dkpGlHDagiK3Rx44+fGo5CcX4y8ZoG2DApJzWkcJa71ti
K8W2phpy2ZMCXIESF+risPOkOFdPc/8TvgSoESndbfTY3Vg6GHCfq27qc/9F50tWG/hsAjTQ/xpe
8uWjB07RBdea4t0XutOt+YXuU7TDsW68CSkm5iJ1bWk/YBymsYbeuDbQU0sBcp+me3qiWIoBMDpo
lAcpVtZVua0rEVdClMxJj4IvR9usSpFzqXtk7XIQNDbbPmL5YszpXE/3Y2cuYymUDuEqLQhgcue5
YAiKmjpCVU06Elgqddt51kOD6jqMbWTWOaE66LFDKcx2M3b1Xoq1MynbdhRnhERVvRhS0u2j7Y4n
sc7Regsp+lZS5XFEBe4Y9i1BFW5G3JdiKRT//70zWS/Lmebf1suiiP5cMsu/9a+SGY6xjdUReQkx
Z//qnam/wU/ywMB736FlJqOu/1cym79RK3sccLRLoENaiOT+VTKjcqJ3xpBMtuSopv+DgRZOgT+W
zHKgpVtERxhypmX+QTdFql7MrgrSWM8Ic6J5LRNUZQwnLDobKJ0t6XQqp5JssoR0jJJYr2YZILvU
ix7bnFyqxHqyFPtjdA9VkT3EwKc2nlGQ3x42d4CGo52QlDykk2+lEj7kxpCS1R5QeGTpcx2DH8js
xkK/1NG0yrgA6vT2O8ONgIGj/xHdgBqKkmKWWURXTeN7MeroqRmOPOajsvLLBM97mHEzNunSdRCV
8zzA7uTFyM1KnVDyIZg2SRIFc4iZGx0nywoZf8emWGiEghEqmvbZwu20t6EA4JnQnMPDTl54624b
Q1mafvtaKdmuGcuP1ksrfhUFVXkUz41YKbamT7sdJmZyh9p/WVdQHuwheG4J2174xgArRL9jBewA
qexsv3+uUvW9HvQVVe2q6YwVMWcrc1D0eVE7n2NtvjaDtnfUah836IPa0jv4SBhnflGvHDOywcs6
s1Sn0QV04H4Y3HvAUfsczB1GAvRoduKgShKo3ugk0nxKmnpd1OIJDsRCr0oqTXtax2ghYj3bhXw+
8ioOpL0ectKUtAq+iaJ9lqljAJoTVJjNfZeHr7Wor7FH0E7Uv3RtqG8ZxaytOLfWKZt3mE/OGvwE
WRaTshcEcyHL8a+kSUKUrJUOVkGzNFuFNhXzyAUhNO7KA7M3c5NmG9D0mIls+NLMSIE+CwAzczN2
V4vor2zoc6z8HntgOtXzJiTLXaFe87CWq0Jj13Vt0PlQNhamcKtVopKe040jqAdM5r1QHvsKhGim
axR6AYcVP3+dhJq71ursFPbJrTVC6qmhuBK3w2Ge6EskEyhcp/qadJ/9MG1dqr5V0pI32tifhpqe
lQJx82hZoKIYBXaMBGtGg5qcEQqGhQAh3sIW6UmfYVAy5ERRtfM3YtSZMX5PG+XcUcgJZFKgH5Iz
SS1Fi8KQspXTym4Ach1jdIY/wSxzlFNNbuXXQM45+yyxcJt0B096kPP4jZ7mCdXZg82ItGjrXcPI
1GhJ7u1z5zaJDBxYR03Quv4yN9C3xcSAqYxeBwdmyth2e4Zw72otdTOh9kPIea3XcytmgKsyyHU1
4sXstM0ozLsdmYcexMDioDH+9dvxVa/qjHwtm6mUio1EzopbhsYke3wqnUHnSc6TUas+GAyYIUU+
wttxN6Eb9lwemEL3SXDpGUsLOZ9OwvpeqVNSbZlc54ywAznLDuRUu6IvF8g5N7PweSon36mcgaMa
YXD2zb8sIWEOqj1TkCbShfrSIGWmdkCmQ6KcChiaKSxNw0Fk9j/+5NO+wYP/MDaq338FGP7rL/33
yceB53C6obkHJOH8fPJ5kkTouRxwNGw4c346+LD/QyhUORrB+/968FlIP/7vP+Z6/1HOu+n9iewv
tcKeY3DuAFiERfBrrwgtZIEhV9VnuSLzu4BQTe5W0uGNcjwEOfsS6eEGLkJBIHBevGIAGYMftho+
DHb4SDW+0NJr5vTLMSq3k0n1PnYXpkqwgo+dkqEmoPXROU+m1cxjx76Dfr+MkxJ+2GccFGxZ2ZsS
olB2/XvTfNOM55bXUVM/YIPR2LEIK3YfSfVdJlBvRTByOaPl0IcW9M78OULVVdh3gcvlvM82owTm
0l+QLGsCg9k8ld7dqDlIwI4pRkX5O7r72L1N9KVR1Bu7uIme22IVhAOSN2ix6D3qkmLSdtAc4wVK
13b5EgzKzA/e6tI+V9ZSZyZg1cWlT4fHHqlBBjF0SFAwEDDQo/UJDEY0QH8RVq5dU7x4kIDDrJkH
Lmjg3DKfQ4RUcqel6eMqP4KJbktI3NAykVzhMuzEndkoJzXLd0X2OdXKtkybeSI5xAiij1nbP44K
qu5IPTgxwgucJSvNNJdNjbOS0OG57kfbHGYR+ocJfNvw6SE3HDP1UHjdSkFBm7v4dshnj+IK/HQE
c5nbUUypkJDSPkKNI6o40YG4Gvce4XeqT4yS/mjbF+x8WkoMQqDS2zgmOZK6KF+YZsctM5MYqplw
P1XtIyHKL3HeRkZDSv0QEWSTVM+VfRbeF3bQbV16K1DABxASCxcFhFl8Ot7JwWUVak8xUdY9iGdB
PBDjc7hOpULnG8ZKYYA+6u4TIIs6XhkEj/xYyA6+chfC95t0Ae7oS4Aw62mdg4reVyOHD1DphGzv
TMFcBmi6IVmrG/vZZLx46VktPwMI0HHJ3K06hOrjMGr0ypqli9yIOOh30bc7YdPcc97tpliWyr3p
7pnovhRRQGuz/ByKep4Tea3Du3YyuE5eP3NiFzF5uIrd5i6cblP+Iry3WNmVcIfI/9iWFe0dr7kr
AmuLvmrVoqTOqvquhQPn184uCE9jCN2bYSPF4R0N/kVrRmulNmbIoGRDd0YI1NwkUHMMupXlYvpM
3Y02Rst+jFcV46OQCsdJbThrzZlsMLLsfXK4lbXOpCRxfaC2ZPman6lgOBaU5k4b6Kp2+lrDe1zk
DESl8TQD16nm1ksTCEo1IKcIi+aKc5gQ/XIcXRKMu5leb/JaWwkx3eusAJdOnaXR8e0OJYaP0m4W
LlUfToE7EuMX8j7r5toMLN8squj+5uVmQC7ioSBxChSeDdkbDv0utXgwFO1ODPdZ+urAGoF2NuSM
mDowoIHHHDk+RO4HmWaz2oT01rNk9CuY1k878TBHItBIO3Slake0qr5GsQag2lvmhElUeXJXGiBN
w5SQIVKgDG0v1Gil2QTDivYpDLhA6jixeAS5De9S+aHFd5pARu7TBvZ5Z+OdjyomgoOStDmso2xB
nG0/U6x2V+fjIqGQVrNmVcW5TFpEvUJiITO3J7CVjxkdgAlQd5mHq8pND1PZfCQyraBKx0OlnVC8
Lp0hZmjXnIPuqRLm1yjyUyL6rZNm29jUzE2WGI9OgOgoUtf9ILaNqI8ZDesgjslsA6Hv1qswIHyK
/E8VVh26m5KGI9NbHsidT8iUX5c6SC9vTT94xdx2H/FSduoz09IJTqXz0GrmkhjbvTtefEd5THvG
wNgJM4P5U3ChNbs0ywztNeomwzv1KcPvvr+b6Pm4KTgyOHnovTUHK4hab6tiAo3J8NvvX9spXKqu
/iG85h5z6kvL5/ZKncRf0azxAkBnS5ZIdtZmFu5Dq3vtE8GYuD131YtNlZWkzNp0ENceDxIpTBdq
K0zgDymoDOOrTO65cT2UqfGm1tPzRGAbxLwzeVFHW9QPzVlIeLlhjUtTRxoWihwtUY06Nr5oRvhQ
VXUoXewEYLpvk90RBGXTzr9LhmAxWLza+XsGWp07Ac4TrD6es1ZtWvP2LqiKdeGTBt9WlzhbFZNz
y9VunbXhxaujvYcaqDCNtaK29xCrnxIJX7cm56nAEfM/sRL7gziWZEeKoH/fgnh6rz9/BPkfexC/
/7XfKzHvN/Q3JDAiW5X6GFVH1fr72M79jXEePQkMQ6aqwU76aWxHNjsYMMo3AyaPxozuv3sQhvub
i28OUo9UCdGEcP6THoQmNbM/y3dUz9SoEKVGFyMejcxfK7HCzh1SUTGrkiL0VbvZMYkM0g3N7lQ4
6b43sFr15o/KzNdNSBNU6fvjhDDOyK9xku3pORx/en7H33/y/8rb7FhEuWj+z/+m1fJXnwgfJ60K
ei2kUP36iWqrUwrHjzClj/3FwfeIpJ8IEJsiUQdnGkZEqsBcyttU7iDXjLd55sOyxNqTXW0D/HP8
QCLgJYk4cB2NlN5IS65pXuzZXEgQd7vTWLQXAnNXneKdlSZe9lADKuJn6S+DTGh2o+BXBfZ/nYC5
zkRH6lxgDCeSInfInDdKXG9RHoEtYFChB1+mlx4UEd54Uut+OpGpm0FwaE8DO1dp+xhFg/XUdYcp
wYGrI2mdlWl+bJ321GjxzYsw77uYEMpjPoGi8CFUhL57tsr8aMFQsA1xaiz9vm3fq2nXMOjrBIKo
6UBK9BUCyK0nTtMp82sRpFfKSoJ8mNF7yksg+xH07uv3vlZoflNVDV7N7tWgv0liEu4sc4tCOevi
a4eTPISZCzkHzVHZ9LPRZfBGs2hMrlZaUbmWGmG3Fh+wJrBzDF7VQllOQfAYDM4WGOQu6R7xZD2a
FQM5vrms5qj04kOgwzfEtZGnLeQDHkqdYV5nqNSyxmR8H5CR7Bhg75saeJNWcW8a/akdCxx5aowm
Un5s1zkjYwhnaRvN654BWuDiNsGK4qXJwQUjkoV3ZKAQVF/U+lJvlp2JGoKx5SzM4wcXB8Zgs38K
Etbj7oLu4eTbDriIxHpsvCcHkmaPBazi/7NM78y0qpkpzUOeNy9Tn1z/YYVLE+ivrxwDd2hphsH1
Cx+xfCV/cr82kaPReqJNo8H+oo+MpIpXKmlt/F/p0RzSLx64PxvwMII5W2ZR9KV7G+FpV13E6eLv
P439px4knC3eGxNDKdZVXNq/fhq0Uiq8DZXuOV8aYp+TMJQ5GUxLX0XXTcBKnnWPE5GVWlJcS4/X
UWM8BOdRZxDl696rWQiUvjsYKM+R6Z9bER90TnaTJkPb17TvecnQxp98qz9NVrGuRcYLMHZbzW/u
wFXSIApDae0pjlpCW2o0fkiVPdDKs9IGaw/5UgXxuRy5A7bQNTPlsyz7S++ThpGDYpQcU1RGG009
V0aKzpYlCv9015XaYxMykNXTK7icNFonanM1eheyR3LwFf+j07Lb3z9N/U8XW/k0kVLgiHB0LrjS
wvDTd1tPkz+GE3b9pgnozPUXAqMug15c7Sa7xiCq2x+O1Tx9v+hVzeZiNjzGAJhy1VvbYAhuXtWQ
t5vtGY5shoy92OXV/vtPKS//f1iBLlNflZ44fl0Hu8evn7Lsi6AOIRjPPFpUVMaElIRU511xVcv0
QD7WJsbaFA/JQZ4IZLv6Q3kWgHTULPtSs/GEWO0YDBuD77mZkoPBVmUG6aFQrB+ZumE+Vvvo3Dwy
abkY8prmuthFXXYt1eJaW/lRmGJHgtSt9olrqcfTWA6n0DTxNmT7YcjOXjDO1b6Z121+NVOWiJYr
ZykbtBudtHSxa/vqGLXRl4jzfVOKSypXS/ep+4zSDD88QFY95Mypw8qGN5QddSO4fS8KxbxzigCP
ZPIVqR2pvmyQVXHqW9TrvpdffcvehHZyMKN0obZrRNMHuVwmZ0nI8Sp1mz3+buP32unf08n+8gvx
eAc51Vk+30HOPy0bTow+UUa+kBa16ryLvHNJYp1JozjPSmOWmZE5r7Nsr6N2MFsTDop7iAFtKtn4
0iq8NHXY7oKmu1P7Ylnx0Ook/vr7RUNd8edFgweIyQf9I9bPHyqF1mlsPVfZKMKe+tyz5q6B+kW0
F8QWeyfjaBvLBtZLf1KC/JpTnyKPx1XJ7cTGRJK2ykPatgcijMA0J3voj8vIrNa4xvaN00hGLodO
YG4mU79xYYcU8haRuVWJ+MvOimOpxLhIaMlM8U2M2Df5huPWfyTCugDhEjdSh/d93JC6kl8tq3kE
Ar/OjH6XkgMVts0OaO8Rpc6SOd0Z/+Q6kTbVRg+JwzPXSlKefZ/7qoNArprMmaAFoCFbTsSwlssI
FM+qJ4EuDCBDBfWh9bZ9fW1r8cMnRyNJXwo7PhAYspBfVFPVuzJzzvlkbAjpOgVusg841CMLNbQs
O2rH3JQE682yl9yDeAeZCFBJftS99pSZ1qLk1w4ajDP0dEfVJ3yKX1c3nqqq+IcT4C++V52q9FsD
Zjrmd9rIT2vPS/M+6KT/DqSiO5NFRMMbSpPwwbXFU+8lxu/qvn+/2v9cc7oo1okrR3/mchv7w0pK
it63pp6VxPjg3WAsTXvPsD+MJD7Lo1jLupMeyxqlvWdAdooS9F+BwjAjPhDFWc/+fmFrf7FnM34D
NmWya3MKyvP6pwcQe7GjDoOOSInlSoL0o6+1l8njRpoFkrurF6+kGEKtbC6ZIMXx73+8Lv/5X8sB
GrRo+BHwqRaZ8dLH+dOPrwJABkrAkRHhvJjpXXPQ4uTgJfaGR4Nfqlk1rXuu/egR5HxCT9CkoiVZ
E2XI2xRgz0y05lkdUHclscbxmbKTKT2zNF1ZIUzBV4mhcs6k7di17j9tXH+xeOgk0xc2iDLlf38o
1lUXX7RODMgM+Oh9jV2GEFFmBVq37nQUrJaO03SwUNei7QXtlO20sLy3UAlkOpZe70UTY4ccqDhW
csj490/22w/485Olua062OEMzmS63X/ECghHG1N4NIQ82gkjo5CB40suSXV0co+mMy5sH5EEfO2T
hn4cWw0XBnfwXxtE1hany2wwlQ/fz/ZKEr5k15bfgVIUA45CjmFhlBpw5WTbIdCzY+k1Nkk/7Nru
MgXh2mvcC8qNfsbeTv9IjptMD98MC0lRUpIurPiW9QptR8wAfpxTFvX6coq5hHHc0RgAJNE0F3T7
X3I5FBVfaNZSC9NbPY0dyYcKrH9L57hQM+VDD6lvh47KKq69x7wlJ1XeYUIiX+dBWDIDTK6RdDl6
1Pet070Lgib/4Xnr0jvy61rWDK6+8Fy4UmrM1b/PkJ/WstZjOk4tqrk0g1rA2Tz1DquR1BOdJhZ3
nsR7CqP0ZqnvNMjv0SkenMY/R2jxgIStUoebUztTrRjRuJZ8kShxUkEGzjqLm5ZJPmZdOZ9Aakvj
2WmN126PlRG3YGJbGCVSf5baBjzC/Jh46dHlizPYS2bRIayXRljdc4ekmfZpa+VdkL2qvodGKWKn
7ySEUevnrkgImg3dDwafYu6z2dDkjnFCZ65F2Go0bTdxHuB6r5QbgTZkneu8cDZ44UGJ23mLEdFo
SFtAPZgzdkhpw5EDD/Sd/jh6oXDRN7XBVl+l3LWmrZb0IE/TBrpd06H98ivyRccnq8ZW1w+eN2fH
iOYdmrh5Vxa07Rhxz+FF5Gu3me4ju2aE20ckdRbTfVWXKzerhtXQvuYIzBYTk+05OKuzkaC2ElhI
YcNlzUJJCccIMCLYDtG/treF/50v81Hrl1HkPbmpaBYxhof5dGEeAZ9VYxklLL9Vkwl2J2aDhcdH
dqd0bXQ6fzUs45VjMadMKvx2iV+eitRNdkOSEwxnTnPdLqd9zDeKRzzZ2YgWUqTmOEWUZ9sx3mu7
ushDR57zTVufhCxnZOXs+gpru+T78aOH1uImYSrcXjVZT9piurjRcNKT9GoBgg9GY9MXOPRCLb9m
rL1+YIJa9+1J1gIKtLW64+ot+M7iKqeRZ3XLgUaCUWvzqux2KeJC0vzEDlsmc+gh/lLopEe0eXXS
F+feXnRMFzy8FRNt2jjmKmwmXIV4I2/FZCJ9ewYgQEq0TgAeYr4C+4jtRjeCVnAeTKCqaYL6VjTX
Klazx8pUDUmdjKIbScR3FnbB1sj3ToTePg7ffb3Z9RabvmltiIm9NTr1j5FcubmfVASOJrdmt2PQ
yxU8ddHgZuI0mYc2Bwk05i2sT1FiswGb0fN7tUp6HevoSojsV2igXcisce1H6aExct7UmuQpv3vM
2vake3NigW5p8swHPjdJPa5jVh1UwEWD1BIemvukTrgtEACrvcqMOil0NFEb1GEyRrs725N+dTO+
QU9ndsf2lpgxn6Bk1K9KY4V1DXtdrAMuhyqApKVVQPjGxCbvwnt5B4+dYjmKx4YaqjLcc2oOF761
kzoSU0jXfBrwn8oaySkw7HTeObt4Pj3kJjvrfXcZh3ydGGY1J7YS1gRcEJyjttNdjMLawFPajGn/
TgIno/KD6KJbk7DBpPlelMW+m5JtqEA74DSSfxbn4iLLf3vkYxQYTxiGhOKtJ1rJcVv0FWz2xYSS
kUaSk/anTDZvXGEseyI8VEAiCNd4+oT+nmw1PVgEERlKuGU50d2aCTV5zQhONgSasdE745U5l2QX
uecgI1acjwt/kncmkPXiwGkf1jsrHy9W7zzXIIPGig2/Gv1lY/DbteBSOpQnPDGEcKc88M6yN5aE
+R6pzGPnrUlsvBYhpXPhn73J2gSZUc3llZ+siJnQfkS+cpY/1e2KdZsFK9lYYSHFCiQQjFyKeJJB
c1m0GekUmZO9LpIGgaFXXGX52o8pV7FRGqG4pyjLiBtUXPQnnYekjeoptbNj28S3zsFEJcHiPhnB
gjtNkL8iFThaSnKT1wnaiycqNKK7GuMoQq7GtaO4M/KXGrZ+/t1sdBcm0VIznWYcG8ITqUTWnd4V
2UpNNgAXMcAJyv2irx4UvdJnyBMDGZE7za3hpjDsRCriOwunCWGH2zWTsOzDiLhj1Y1wF1OuLAfP
UJhePSvaOPL2xbcmjO5HwXQwJBFsG3vGg8bKm3dKqPK2cZbMCviSaqNbi6HOmXQO4VtKqCYpYF0D
xqWDU+jqC1g9GKnzyl2UVY3IaurecpBYc+zSHlb81lubWr0dXKVcMzLP135ZkWfXJHuFAMlV4gYC
wQWycwahG4KRPvSoe20YtYCMAj9UNS5WuFQs6JwtQ9MjIkwTYpkZNarH50aN8u33B0ClKWBgBqsB
v8HMNhWycco7DqZkZyqyvFQxX5o6vwDhT3GaJosmebHRsUzAYBdhbJgrnErL7zOghfY317r+oa2s
R2Ej1EkVfmM4TU8TTEGeKKCDzKXPNsD1zGNlxDaQeqgmwXzXxsf3B7KG5keiAyLVOgKOqLoXY/2Z
T329nZBFz8vCZ44kn7dfseBM21/VwDVnhWPU284ObqNyaGq9mxMdli50IR5D6ejEw5lucsVeNFN9
SPRR2zR+/VjQmV2GaRmRXt7ChdP6nceOsDJbzQJI0JAeQJ7GptbJqbNB4CKtX+OrovdNPxsk9sJ3
OOIiS29Ir1bmJljUBwcd9jzIQ7RhgRXQrbNlFCPceq8hk4iGwWNAirWDMFtNuBQmWN0XIJOZcxo7
oJQIlTvPXYY6q2qKD63vMdUMC1ce9PzibuXRS8n3naLdILZcvTBUN6SF3QpbxURYMMhmUSZsI2jj
O01wpaY+GLzxCrhhHo69LALUft9K5K8ZBITtSkhEYVQbFx3Bskw6nrHZ7jgR3UWedB9TQkfSN2IO
2Q4Nvoe/tmHFJFWIMecOeNN4jx9UpcKL72onfghGtVmmIiGRLKuOdkC92hTUrKyWQonI79IQ0hl+
6m1VhE2+wpvcddZzKwJ9FgieLWmaxTxU6i/rijvUhDlGsaF3aMl7jXdXFDYnuedJSbO5jrpeLNnH
3jPbem5sBcqj18XbwgnvBhbJmhHsjZbtzpONat93EHepBh1t+1Nk4ZuQXeWWfT9U4CVBLbbr4ZTB
aKoV/KKR8pGR9xVa8Z3dJl8Apc/llvF+EF7ikvaGMXTzKsC22rE5C2y8nKdVwxLjeoaRf8Poc15P
OUJh1aTvn5XoFcSpYx8WSnq0cg4Dp/C3BMAybAlubcvpi97v3hfZSnY0hrEHyxPFS8GpJDtfCKr4
remwiDG9M5KvlqaO/A8dGTeeVfGtd1J6oKiaO2YS/DyVaI0Zhj8aKaQxqwFqMcXcGByX3020iZKi
oPpJwbDSY+9RsTUPPe3RqChXPZwoI+Cbk/VVqFibSimOwilo3iV7kUdfjRPeIJt8yc6Fp3Gqlzix
ka6zUFhyE+LMOXaPr6h6o6QH8sClo8P/Givxl08L28c3Ntfc1VBBUGK2tRjS/J7MuEfTQtHf+v33
wIkophvoiHQe+lwaRc5gxVSexwhYYx3ejDE62HVBhp6zHRy+K6wYB9l/joBlkZkjUE+I93xqd8ys
8TOAuWsGfeHa4y6nluasVM5eGjvslrBv5e0sVTvwJyqrIKUNkTe3nJctlNVnRBtesHRjjNJyLpD0
F5/nxVSKuq9unY+q4r13i3WmzkdmrbMsTQ/jmH6PZYqMMlIWp6J+A2x1lk2w2mdWL/upnlXvOswu
8mkrOUrKhixIUH9RLRacjie1C74shVaAYz/oHMnpqM2JNdg5Ct+uvMQxw7911nBncbkPabknpsNx
Hzx3fX7srO7BLaJkPpUaEn8SAWaWsLeTnT1VEnk3yJqk8fLHRvkxdHh1Oo03ReMKqcpZV47JuDVx
i8HpI8aDjiM2N/n9yuap/DByHpQb+VVWUANzHoSE1KROfrRrenwxD8gJWRtVO3IViN4FufWT4OUB
q41pYrrowDcF5S/qeA8opxL756ENvmz9Eg8eLzsva+J4M21y9rbTPwR8FcmU7Ieau3dgh1+qRqhB
hF3LS/ct/zg1Fuge/gMdTq5fHboyvAHpWnbSrRwq0W2c2qtgSX/Pv+Q8zSNYMXbEPVtcOMMIVrUX
XQTPgU3FZtJolC+VFfE5dCRAan2Qa1VeRL+/ZPlSyC/zu0AzHjL0NF2VH+Qb26rTCgv6XWjiu3fD
pYnbmGDG7Co7nLL57fcQOhsGKkJ/KnvkuFk0b4kZ8+r2FBbGJuU2rEHHHVvEJpZ5bPi6MwTElkmr
si0pUF/k4FL+kaw3kyy7yndRtsXkvFDXeUSFHm/9lmM8S6821xhtovo0eLBsG7KMLF1xaotqLW/e
ooYFzIsuJ54c3Ii/xhMYnoP8/dQmObiC7n6ibzs0zWSn7ccy/aKs3RrjUYOxH3c4CNXJP0N9x3nJ
4Ehrd4mR7o3mLnORwsopmh6qJ17WkSUREr1HjnzYXRw5rc3ih1pv78KWX3gST9ybX2Qj/3tXjOL8
WITWmfDupWUmoOuZxab8vkBwEYSEzQUzywxr411uZntLCW9kCuxQIXFDyVdOLJZ2eMxH/+AjMldN
LNtik0SuNW8zayM3VD2ImKtmm5qLusUCsHznHO3xS3GLpWae6mKv8C9q3rVxTQh2wUqx+clVy1da
e/1FOFzeAn0fGrRy5JeQBsXVNOqd3L+Gpt19V8fyIduqfa4nf0aS37mseNWI5bsw3zrK3rfsngsz
vQVBdph076yg+1In5ywnu1X0ohvtVQ53I9Z9rlxSEE/yNUx77rlKdSbE9CwnrSE3DI87TgXirkyj
sz/SAVR9NpoJ67aR0GymoVsVPVDKlmpCcDKa48HXntS4P0VFcIut5OYzF28pKrhihWf01oVAltj0
T/E0QFJEoqlnr5a+EbT7uAiPOskNSH296UW3+xNRTNSqiKRIBsHKWbiLwCVOmChjVVYSZAMQuTwh
3vd3wpQCdTCKcygRC08UTyMBhzO/oxwNrb5Y2E6xUMPxHSGUgtKHmpQku2k1RN0DjfwDBRsM0pyR
H6+oY6fjEkUhxQy6yXpMZrnGKZzF7Tb3o02gssXXAEtz9cOLvbkH72lmtM9oLuZBRmQxdkrOkOgd
JppMWmNAKc+eIZCFsMJ0SLXrCv8+J5fdgeUsnAwJGJ8WXwlPVhlfIp++a9acnTp5j8X4kowdXIzm
xZEyfFeSgmBjplaFyD6eXtxAeTMw9YUOJRGHTh6j46E3qcbEtxJPPad83udqSB5aM94x/VxZffvg
hZTfpftf7J1Zc+zItZ3/y302FJgTiPD1Q6FQM+eZL4g6hyTmeUrg1/sDJd1ms1unLYf94Ai/KCR1
k2ChgMzce6/1rWdNZSpM2Ga9wlK14fz0aMnhNjUWopE53tKoWocdZQcpGWvZYr8NcM/YKfc1QFIU
GHTihGJfzi7MhNaQa1uLPir8Il3FXQAxsaEd9O7y5yl6/1SnfPJYgwIW8WKOTB06k8+sVM4htni/
ZvUlA7tKWZCdifK5m1RrCwMYjaDsofkqXpUkz2nG/VfCVPFmhaCk1t4CzIWBodCOdYMAiTuR3R0a
JQ11PW4J/tQ2g28k8GR3Ca1N3FQQO+nxFGEPzyoCcKq8p3Xqbls0tC3j9RXsEU+TKTmSIpC+6FCT
Np0F1HyQVAsLHY5JAizeG8agV5GWKXhOGWAHZoyeCgUn1jduWV2zQ8zPdk0g3eeXC7gQfBss4LKm
5Q91LuckxolDRwd5d5lV5q4MbblmfN3sAqkeKovV17QowNj7SYCocHsKopnj0kWckZX7PpNnPeMP
1lKeomyuFgxtvfq8vCnjm8rKnkGR5H5nhI+iK64G5Ha8xk4HMp5UVQtZSpHqm0RVkflGwQVOTVCW
iiG9kgNCYtpwcYrs+vM2aGlAuaEVNBJaZswVKdxhWx7rQr+r53RYCwQZ7pSKVR5jpKDZw8k2EiQ+
2uO4VfEIr6IofcwFeGIVRNZcoLSdspKD0wClN2si06+S4PT5pueZ8eam8EcGgMhj057IUHdWFmb/
urfkZeJwpwtW1CW8kEMzCu2kRJsREzfakkLpxVqro9+mg5VGJOkWyboBTF9rOCWjnhenAYdKqhHU
nIA0YRQBs8Wwn/u2SdjB6Rnrh5x48jUlw5kod309jaonVDanouWss7BVsBjRhV5avTwbC4cFAGCA
vx6nUmhavkr7YpV3y5JEc1AVwDk0NDSuFf5EiwRXlsJzXBoxiG+Wfkbde66vaD9akRZ+NSH/ZoFj
o8kzlOLOQsGWd5ELY5VeCXcMLjRczVeGYfYKCrEaAShNw3jyE8fYIR5/T6FKy6RBHh2fC9ZnD5/1
sW3RAdWO5rs5hlo0sa3D31TEwXPXdlt4pKh6COxNWQUMbZdb6jGOz660dC/reVkq4uhBbMLVhjas
2xZRssfJVi5ykxUiFfbBxGtMPbJEavKK/P2/FXP+SizzCizAVaAmr05mXw41vw0GGUdyO31smvfC
Ss6f630EThEBugkzj5WBlh424FkHSs7JgC7M0jd1tKuij3dKND0SWv3hLF0RU83OusKSYw02prWW
tHsVGlSGJDM9mw3LDnrLD7wxRDFkJUYx3NKGLo/r2go/DIv/211oik3/HHaoSYOcl7hI5SNZ3u+d
ad8KPFt5gnooUh/biAWoYJJJ13wV9uPjIqb5XKYahNJDeHKWn3YgAceWfXB6dxPOnKtlBLJRwy3t
5P7nDUNJuzbVHFE+UDUtIfRvWR3501YEpq8HM36PHfgyvc6WFRbzMcq4pWHP8dikblu+TlKrmDwd
lJotOUt5JCpN41t1eQkqbk5r3TtJd+0GZMOX1FiR+Vw5cmuP3CeT/b3QWFXLic3VR1v00en5KeCR
k+r0GAQ0rpKBZpFSmzsl1o+qq1TE0/OlQM/Doc4vdRz+liHLF63RxRQtW83IX9+Oj+qSc2L0XU3b
O/sIXBflG2lRgzuXaGvZcaYhPbtNwrmcbhR/XgtwW2PP19F0NGl7g2KsX3VNGUPSYzkfRuW9N3do
bjuqliD3ZyIoCQrUL+DvcSAmsH4ViRoWPbmgqc7tCPHc0yujTFRwl0Ma3loOYysaXokX1eH1VA5X
eZ29WwqIbGv0U4sVWY0iSdtX+YFhjL0JkXfZ41UsYnev2ELbiOUDJ7y521kZcHxMynocxltes+Dz
yWBGAvkZXToDRB5UaKEeRD3o3LO7JsCFWxNNL0LFgh7yVZcDfW5hj0Am1Y53X5FHhBpniqO7fjQe
lIo9xKmblavRZFzGiFqL2k3T0Q2a8mTxGilOcq4LcUl/L8H9l6ExgLsTz/HBTLV7vWx+Zo3N31Bj
oYMeuGOncL3MUtdIDcCcCvZQ3WUnMyLEKw3eLVyEnCpjWSwgVAwG7qYtQzhVUXWCvPVicVxTZq+R
bHgTvmMPktWW2Z3cOCNP6hzXz86wsWf+nc/n+PPFs6jKupYdQ7fzj+Xgx+SOIrJTb1VtfOuNrPSg
2+PFaNiWFUKvKpVMY91mOZ9ZYVoeK/ZucooQXufLQ/65h6UUQF6gxB9YyD6sPue01bLLhum5NPsb
Olw0lpZlyLWwbMTBPauUxqzU+3wEp5Z/5Maghyae8C4ZAT9ay32w+XEaDau2iz+yesEqFODHZPzR
C4JyQ/qiCwFxTFN0Zv0rjRdytCIsLawKQRNWq9k85EVLMJL6CFFkF7dstHM20gPO+fZNTlbNHH3k
jrz9fBxGlOc6M6gukcO26li5ivxcZX5XScIg23I9WJvadBQPoyXoZMimPmMIQ8HXo8XaI2m7EEHN
am0th5wwJApKpeFmKGW7xQt4qDoXWIGmbQoWBy9JachwgC3XiXJLqu6z47KwfH5FZR4S78BYLcmI
pFl+maJxT8zlAG71yYeeP7iW3e4VcteDSo/XzlxitHHgQuW27eWFHm0ExA4TGNnn0dEI9AurTheG
K4395Re6elJtpunRAFOyqqDa0KfkpBsC4Gq7meHP7HqEC7FpD+Q3RZprerNjDtvawlVML2+c8rPb
cZJvSRW2muHCoLMFPiajRHA4PLfXiju/fT7SywH282NJXdtZcrr9vPmdgR/EgY0Xz8ZHo5mKX4e8
YGobs+AIohNVmoi53TEhFaWLwTY6TGazFgBlgsqNvbZx75OOaVsYszIFJig+MyIZuS2IczPEWzGR
uvO5hblN+BCFcbtmiKgds6HeCZ7oIajltQz1jzbKeeL7bUDi7j28OfaAejEZaYjGGiWG3lKe6Bvg
+BqcaSNK8xhqqek3hjjYVL9eZwv4J0X/2mDp9sjOcreprr4YfeiXIoWhFivTRcnAL+mKn7qkbJps
sjDmSjyJOTvNQc0fDWEbErzr2S0WkyktQBLy0XCGcsBpgKk4T8Ucpft6EukKe25c+S5B58sAeInz
ghQ3EBe9yGFbJ8NKBejUqwx773YgZJSmWdeqex8KZs92rx4JdGJVCoanPq5J4gv2y5RMtq9ZO0cQ
y9iEZno9IUzZDstNyLTAew26kwE2UZcWhnV670FAA7ZCgccrXcZ+hFWsLkGPWeot7UJMUD3bdt/D
0kvk2VzSJUKDofCYxH4mPcb4mz4wL92K+WKG3wxi2SlDnc6THNHgBQkDJovdNF9A4nl60LXhPKe0
i0movgD4wvGmi5FkdPZNKuPrRJtwT0llU2fKtVbHx2U9TQ0+BOwU+rUM2azJpNkffnwOvwONR4qE
PBQ3KkXFqO15HRLGrfxiZpgclNXhQe1Z8+KAh5Jpo/THkYFa1jjrWjKJQDgrVvZborvXpkKsUsYD
0pRWi5KTAbyjNiBuKEuHhuTHGnKt1bESYGRfmU1/PepibwQGx1UiA/rYPY1xzYlhjn+MzmAC2VB+
hvN8nDqOtr3OBLUy9FPARBmTCL8GtcvGKRtGOPUhT22OtdYygwqSgJ0ouklo1YxUJblZHawoiBl+
S2cdOcjQNE0jjzi4d9R9I6VFF4V68XPeEYQK/MqoJiI4phePPqKcWzh6yzzLUBBuhy4RbH3A85YN
4d3nUuSYr0YSagjdy3bNTHk7x6O7+vx2ZIsVvR3qQ6GkHnCfZInlGzy4AcQuF5E/O9gXY91e2eT4
JbT77Yq/xCjckNxLLEQ9908xn4jmE16RM4CNAv7j86rmSBFkWyYP4ix2cWLBKMneXQhQW8wGnAIk
Zf7nIt/29UvLGaN/rgbd2n6uFkR47UyLsk8Xq2F234feIlaAY78TWscQJTYdgad+aZcSN5+b5m2V
L53OOEFMnH0smueBCLNViThASdRzCI7rLxQ2f5TXLJImjdAfa/FsLDiLr1Kx3mzTqLRyWsMlJQnj
e8qzHqRNjslh0QJ8FhS0Av/jN0vLn1kyvpPdsKnowrQtW2fwiHBP//1lnbSf05lk2c/eGArr2bhd
Mfgz5zsby7tEu2s4VbZ6/Lzs/2lE/0X8symZKHX/ffnNP8sKKUMYdZ9cjt/+1/a9vDzn7+33f+l3
P9P+j89/HL6X63N3/t3/8D+R+Tfk3U+3722f/f33/+Pf/F/9h/8A799P1ft//sf5LcemGrdds0hC
vvmODHvRbP9r39Ft/N7Ff/oz/7B/G38D+scDgqqfwHhcNP80HWn63+AC6+pXZ9E//d/634SpEtOG
tpdBG/Kt/zIdmUCDHQfmvkDcBVSYALd/A3xifwrMf6fMIz1N4LZhl7LRXFqLJPOLTqyt87kMCCUi
ACw6TfQcSgVKqltjK1WBYRhiHetE8WBFNqlhJaM9Op50sM3xvhzsfYgiiFV1bRdo60x0LiXqGWhu
3YdlKNcyT7ajTcZtFdLPrYphR7sXM7ZpvDWG9jJ3Wbgc+J9d4OxrPZofwaZv0Obf2UH2mnU4j+gD
zzut7lFssXF6DvplXJbsG7CpzvYcPYPQqr1uUNGsqjQKanlvzNhiBqe4sSKzWGcOIFIjM4ddpI+P
Bmd+DgzVT7PgNGq3rl8N7rNSI1HK8VuyMhvObpT9vQTKtzYHO1mr+tR4tRJkR/o6l2ON9G0WQb/t
1SWwXluHGYnrhpbvAjpW69DEqROX2us0usW6INKnyWL72kqC0RvMZvSCEXAVxBCxcVooJmEiEoRl
vdirVpt4owVPXymhQZWIMHxcB8e5lhwY9aJb55q8z9iEWMoz/Dktzbq6W2ih6ilYDrRNQzBlr+jR
ihlzQt+3i+kADfdynDaFFaW+HjLyp9i7dRlkk6s12PQKyPsZNPIfM4KpAsAaKiEt1/mUXVAxqKdx
0q9FXaPWVNVuNVvAFaeJ4lGS4kLN4yDjw7dGrav81GY02usoWoITSnUbaWI3B+xnbREWezzJjANm
qdzRzyHPwFYk3tq2X1d8m5dBIG9FoRC/GqM/mtnRQ0eH96UB4ui1BGKiwFAlMUu6Ff1gQnfUlg5W
vgyqEiu/ITLrsc8caur6rOvmU8Y9an0FUh5YaDvd6gopkaJpjthIl/l6cswsK8fCEJRbMxox4Ifa
ZeS4IVqq5XtSTnYwXUnDeE1s+daZ/fWcg+RiapKuM4lOKJWCoZor6XiHV5XIfqQZ8ZhJ4eRENGhP
Jioy5rpETALRQ/sy+Jk189e5WoPxNv+oGtR6aX+BNO7RHu0rvs99pip7C/ggTZLxYYAoF7TpNmmy
Q2/p92Fkbmjb8Or08gQWRV8FYJrFOL0iTbnt8unD6LCaR+hIMArh8MdcGlORHiy1vobM8JAHcBOI
dxjWo5iHZXJC2FTGm14EC+pGZuuwZvPQfSxhHBCpuxKtF8w0kdJVerir9enetdFYdqq1I9LqaDJY
Y5xrVBdjlAAOtLXg0BPvS9Ulug09AfRsWUhTSMUay2C/s1QD+3wNzsgmvqzEpt+Y1TKUuUSi3njg
FpzndOk2hHGX+NDN2VpDWGiG08NuU+LHuZCc9FJ5R8wDo2r3pVFBRQQ0HfUwsQGbF8OPaZhYDbLe
ayYsAswwQfzkflUygI2bcaL1zuC1btNxPY7khcaKuisT8MzhBKcm4nDRGP180ILkMe5UArdN/bLP
JwMsw3wFz44mEo7dyQqPtcHsj2nSyTIGAMNuJL06WdJJo8FcsbD4uhXRvjNFg0G7T+5hxj8W2Viw
CLIA5mRkGRo0APJEiW7HJuKZLNKHphotOhwWUElgSplNu8ZM4xYqXFZv6HQXXhsHH9ZQn0iTCA8E
kb2TonbXDzai1URpd5MF1GbYc+rV7V2dsVgPs3lnK+UHUwWP3gyM4N45ooi4anG3RzV9glaJb3u9
e+2h0awyM/uIB7Nf1JY6Qi9aH/CJGcGo0VbE1ugRtDXRIi1+VgUvn0xGApsrGgcBQLW12cAxrGQm
fEPIGHM/wW+S4btnJ862yLLrkeaImhRPsne9RHXmSxfLPALdhVLeqhAi8+hO7VisK+Dsdpfu6MzT
z+mcG/YLTzGsem8jYPWCjriPQEKeCDtUaYTTPjeDQQfbCjqKLgI6pcNbxw/fVUb5PmQ928Jrpmbp
Yw2VQkYTQgey0VcFsdv0rSEQqVvoKIIeYPMis2ifZA7zEUt5b80FU9K1b2Or3dIS9msn772xcEY/
AOZaONO1LKNjN2l7FYZXR6fJaACIzxEQ8gDZg3hYWEb946igy+leBndp4tKgakjmyqs3tw9PpmkN
aw4KTAFEc1Szl0wuuAXpPM1VcRXjuJgVZx0LiaxqeTCKlmeoI1AqpIU1htZJCHoz5WieEprpnP/3
5sxBFD/SfdQRcCVN+jBieAQLcOn0zgfSJLLc5ehpunJopynwbFeiBQxfwR1D1BqZiqVJh2xJcgpn
Bb2W2mLMMZaE73C+ptPnXFY6y5DoHIz/YvYig5CMJO2vEsNZ1NDgiaDJADhFU0gdkW+Qu/J44eDB
Bnc/9hzXiRzVw3x5Ch0YuRnNHFVbx4O4xet8A3aemiFqpC9Thj1s7J7JgYCM9FnBKZTdJwMkj6Yd
Nok+2h5u2c0457YfIo1qFflhh+2GMsK6EzPu/Z5p6jgY7+BN3OtotKJ11DTo/93pmqfF8FoXiBhM
iCclzW6M2twjbkDzpVY/4PYXjC+yXZ5M9hqt8G3LKJJyvd3PlkKnp66UUwRWBnqBdinCedtRHs3T
eKkPZKipAanhd8ixazKXweQ3iSnWWQ9K3wWrM5uNXwV2uClmlOazUywYTWU9CFb6vHGPRksKXK09
0m580xXOJ4oY1jZAHrevxbpvSQiPA4urwDFJl/Flg6ghV8MPgvdoEnDkY+hMGrwVuRd90R2LWgwk
J9iMuHKmux2wWiYx9fK4SqDiZNX17xMQURjuchNHiFvptME2WTTl6Awv+rzfmUaC63gM8HDpIOAm
38yau6pF3+XQ7fLJAgSHQIm3JVAPsXmk04YPzpxdEOOhnWMASNXoxNpN2JXrGcHMWoOlsmPhMbf/
V8qW/9cKEmNBEPyiICnz7xAE4/NH/qsewenM9oglhJpENfEJ/YNdrv0Nl6wJA8E2VAEB7Dcclf63
xR1NVjDeKLwmKv/onxxGjfLGocLBZ2JbugG98d8oRzRV47P8zoOl2dAhLfzYcKkosPVvhtjWiVQ3
r1qNQZ1x0DqsETSHLlxjYohrE7QwmGwlCHumXbmwCReacR/ptKhhDHpplTxGfc4KBoWxTMNHpWg/
wrL9KQAZeXM6nlszUPZ5LR7ssthFZabvWx3tizVDQB5NwDSpMD0xxbfIf+C2oD3z8J28aWa/o01o
P1TZdGMp9b6fKnslR4LZ8yD7Qcz342LE8UP33SDSyIewyqjRBlBAEGGsBZcFLR8WbATe/XglFXkT
4YIJ01E9Bn3feORj7bM+udYE4xM1YGfNBJokOu1AfhvlmA466ZquIHCt7+6EhDpXB60vesIrIwmD
ZGQYkXUwTYfIUFkPZmWnBDVONjtqt2AITmDOtbVpF7eNzt4/aNQ0pXlCnnwQRe07NqeJTL3PBud9
mFVyeuE3hW5yNUjLr12WZe1pmLfTHXoAhzNFqlLIMLVURvi8hlqtZWeflBB47CirFz0W646w4XjW
KDqG3oeCOK47AnX2k24kq07iJrXEcDGa6gvog3Ifdcbz3Op3uhZM5BtpLwF7qWgiCH/lVS44RRc5
hw9y0bdOrxfbeiCvOJzt59TEuKlFISGZYWBfJe2yqBXAI9gRKUaC/mUewP/BP2NKgvgtKJwHTe1i
n8D652lyXrJR+dmE1oU22DaKQoLgIyQPbTKXvk6ka6gae3PqTl0XGDSbKLAQRD854AE9CA7YTdBl
+CB+lI003EtTFcwhFQ2yA8Ew9AEd30mTOyPP0h3pys9K2Z1B9DCwrKynZVhk5HJLfOmhTwEkACMD
NMSHjkr0JjqKby/J7Qe1y49j39w10tjZE5IDkeH4CXQMBQKJiBVL1EF5fp0bVuOrUXNKQ+1FV2GP
u9VsIe+2MGOoAr6+YRyG0rlCesuwIFKNtd2aj4FtGvtBcZqjItFeV9O5qQwo8HbBqSCha22bDdZ3
I7xHAYRPPcx/MLDWPTzIE6L2ZUSVj2dlXrYsnVaijY0EB1i9jYS8hAGe3ztzTRg0NG93xEbAnkwn
3Jr1U1UqZM8yQKnMEJ6b1TClLjNKMP3JHOK9lbi+maDqHSL91OAmT1pYcSlvd95qCNGy6bnHkoOa
nW1TqQFiuXxWvxOA8cehv1WG7tJlNXnNGELEKkmZtZZeja7WedKon8OYnU3MpgC8PF/pUXjb6QCL
h1JzYJ8am1jkO9VF6qjyRzN/AfONqk3m2h0xfrcRkbhThfLNNQ8dpwzLRFwvFGWDuRXOfF9HG9WZ
1gFgAp6hsqVanLbSNLCUS8sht83cWjPsLaNXnnWt2DtaxcyMDF4jqnZGgbmhTCdOfMZbObs/iP55
ShNwWZ1aHCDpIy5rcJPa6tHODIipUfVmzlhWyybdgmR7iij7PTicP6oWDr7jlO96o6DK6raQ07Bs
kXE0NPnB4YghuvQ4WBZEjvZoZNaLPoQ3Rav0nuzNCkuk8yQduCxFEZcbJaRQAfm+xNh26qGXbb1p
pK1ulJpXy2S0QAgzZUOvUIYMZXPjoDRQR/dGAb3HED7Tr/XQ8Zk+D7s4rA+Oy5QZkyLUEgaWq7lh
qk7SwGuqwhfTs3gTVerkufZ4TProBzOT6TSjDiAG1mBISVm6UqD/JVWgXQwuI4I5KF60kZP8OCyM
1bLec7P1nQSWWmdEc9u0khNVOS9bI+WxBRcB1xTfsISCCwhqKsyDhQxOGbttRDsKsg2iKczTaKQc
DRF9JRDbKxaWdevGbbIPV3D+IS8dm0jKwDBIAN0N4VbNSIKJWIHA5TEzos+jP4clXo2mJ8bF1RvV
VzMb0WVyOzfjQ05Bk7kkbegOgX+hsoRFBkysNF8oxgHNLpD0gUj26GnAUAOcS3sZ6aAZSyutpqfW
geQm05I220S/zabvRhLSR7U04gw6crzIWOfp0YVxdGUq5l7Q3wrp4bkx4LRwIlBnSt6Ii6TWtpmr
dZcy6zcm5Ss/invYVI75cjjTl2OauhzYIk5uajTfWA5KdUYs4NxqDCahKs4G9SjQufiUalqJPojD
4DIE9bNqKdOi6i7gjg0ca21OkNZylBw4U1acLQNag7iUeSmT5eCZimkzL0fRUjbv03I4tUkc9rTl
wCpY5DWHZHhOsuVypOWkfSSa/GKmgN6KMULFvUzJCk7CyBC22XI05jD/ZktO9eS6V+vKTcV6qlD+
BP261yI6jXb3NnLWbjjWQok7ipDAIIvTeDFx8BZm6HrdrEIopx/oG5zeq5DsqeU4rxYLcnJilitv
0eodjeXgP3TTZUsloBB82SylAe3Xk70UC+pSNjQ20LaAV5agIsSHlBYJIti8GguPw/wPh7+GxpG5
Z1x5U1OXpCZZwMFSqohgvM7gmqzjpYyxl4IGhNh7tpQ4zOWObp9R9FD9kI/8YSrxsbRb2w+oj9Kl
UFLyfhMvpVM7JvfKUkyV5MJh6UG7Z3J0iJaSy1qKr1KfbhKqMQ3ZknC6rZYuRN2lYMNMsZNDhv2P
MwUQ//mgSPFE6tGI46oyPbxXd6gdHkIzvIIudQec9tYx5r0A95Fl+THuyOJonOABLc25HqXXFcrl
2EvazSmjf2dmvqfpFzHUyKgIz9yeh06d35U8HNa4kM5Z5sTrzFr8RzP8UbIBPLVtDo5td2sjyW/c
CtPPlFcfSRfcCTTKY1jsJkU5tpH1o0n7owY1MXayWyebdqqQVHrzdI1RbJPFxi3m89Wk2Sch5WnS
0N0TStESHEoFbe1b6UA8YeVQQ+l3lO0rhr1e0DovPc2qviwvUkQwWWb4teC96OOURbvtYWFXHVF6
RnuC4Y1GFWldpV7UvX4m4/WhsoALCh0pR5yOiGWMim8t+phq91UgoHXc/jJrR7+y6FvxRi4x7ZN+
N2ODGmwSGbKWpkOpdKiEjNgXqbqXmrJtYk4fRvEwavVlYudXHLgfAxlv8fmjCzEY2TXdix7Ue10P
f+iSYD040XR+MUdiQc5KzLxIJ2/tRmX6rmzD1Hyyp/liQOSq5BA1RynjTdGYP5HywtpLHiZLfEhN
vs5x4B70TJSblEDC3dROXlvJhKBacucjA05k41p8P1Pqm0DFGY0j+ABmOW7KmkHoUAyvw1T+UKMQ
AVqZ3Gek9xlVnV7rmQOMRmCn7gl/W3VZNewDRxwJ7WUIqpD0RUqAWDUYnlea1YO6hlS1jtyEALUq
LcCLc58EJydfjGPlK7RtJpdgDiU7SJ3GMpUOcSIaK4wJYWIKyPIo+U6kFc2bZLRqD6An6usJyaYg
uSON4m6DP+k6iReNotAuR9hlq7osrhfcDqSdYOOWyckstbOVOc5WDMS1JCUarLZ74NGiN937k465
s+iltg1HjZxbJvqFQiNkdpxxk+kJrREgl16EYkyXNdE12X5AIUk+X52uTWAQ7FDMWmu7sQ5uiuZR
UEqfZRkaFwVpS7wY9iaNTXeHwumsxaqyNgxADGmF5yILwKQBXE1KKh9ZuOcKPCc5VX5k6esR0npK
JGnVBxfjFNx12BolgSNE1O3TtiIPdjyKPLtIaFzOvQJv3L5r0uGiaZM9j8OePwG3BmISN9j1Rn2p
MHx3LdRd9oBToIo4Wc7JRazYu2VUX8/1hVqPu0qnGqmMjcEizVH5pCrxttRektF9jvMXkps8Cwxt
U5c7MBV7uporV5lNVmqIMceMw2E62PUW9dHPkSwOT6qZN8Yx4XKu2JTTeB/NnJmJXd/QoVyJhqCR
tkKmQgIRKcRAtYkhsXCymV7VVJ4JkNXSJ08U2Cf7fj1AIEdJsi6sDD0QTxBOaqGTqssQvugmP0wT
1DABazkBLTa1AlRLyJ4UAOlVMajXvDInc7Y2VoQiT+92Y4guAHDSYdBxcCFxeSdB+L4dGfCS3xni
HauWTnXgTy0osCLWbrmhoefMAhXj6HW09cpSeB0571sTCAb78UtH9UykPKJnvFq1L8LpSTYVXPKR
8C7E385GhPKlT0oSYto+OYY6610FkYWxFrBhM6iqPaCr3C8rLfoZ5g59pM7LXRiwNAMJmRvqxB+4
gapM4x1ahfBe04mr0fKR1046E3JYVXLOmbKgRDweJ/aFOqfHnO54LZt7M2a65eTFVU4IaFp0F6P2
HkwuYgYmBpI28ezEO7twSSQlOYT9Osnqe0Oab3bMzKjPxbYiV3kl6+YubYanCrnMqAEjUtrjWCK/
Ygu0zRDLK1GSDYn3DrFWrGmMNXFc5Z4Yf2gwERysH3PhjRIHgYMRKHQutZhXCWESWWnDfNPzT5wo
Au5ueDG6+FZp5zOwJ7RspT9oJgp3GYS08CujmOO1W5nmIuMi3vfSbU1qSYRzATMn54dadRItQoAv
M8Mz62gzh43sBWAaHjDX8XQ7+1hwMnWIyAsT9HEaGszUYK70lDdX3xpqcnTpZKwQ5sg9EOEHMch1
TZsBJskFB0vgf4bP4WDdIAitGdlGyFwj1zylgqSyEbc4OlRnT3kBTiA3R0wHxIUnEw1ZB0ja9r8l
1YBXUTdof9RRioJDqCgM0kfFVUikhLjhzHgsi9XMXv3/e3SOAOWJYORf9+juzm17br7LBv7+U/9k
lQrh0nFjLK/SjbMX9uZvrFLVMRjTYoVxDcv6xirVkQfQNyN6EK3Ib306dWnhWfwANhYgpv+ebED7
IynJ1FRApfQKTd1EivB71QDLFU+UnWNuek0fnUNLY2U9gQnAf7lytw+Rb19ab1/u0J9pX2gy/q4z
uPBRv15z6Rx+VSoQNOFIh2uOntF7BK7cuH63su/wCHrFjbJXTn9xwe+tyG8XXJQbXy8Y95MSN4IL
1n6zJpp4bXuonn3rVdu+YKJbxet6p17+xUUXTNNXPcb3i35T+MDXVCrb4qLWFeipFfoC3/WucY7s
XiqfPKXVtMLJ+/e38F9ywPj2/3hVFiSeKU1okG6/fVScqCIOp6RdNc/VqTsFW/vG3hKi5ldP43Xs
davocvZJldtF28LjpNKs7wqPunTz60//Z4+VtoibaCczsbG/fcXkrFdtlyD7GOobHMarVnz8+gL6
HwljQHa/XOEb4qvB8JTVBuXeM1E8q9z/wfQk38beT+ldZtvKK3ySEDyiB49/9fj+2dOk0Vkn6cgG
Hv0pxPny+ELiqROzydCYPN6XF+Whvu2bVXMKpYfLrj8x3yWug7iXY/QXjMk/valfLvztiUIuxny4
48KT/lKa1wyPf31P/+qDffvSdDVyaYTz+2ukLIrz0xjfxTxt6jRa//pCi+rpD+/G11u4vDtfbiH4
hHpCYNeuoGGeaLocoyvdhxm+ntCjb5uHaRWd+32+wbKDU3z1F1f/Lvlb3swvV/++HARgE6m7ubp9
Ub8PP2LafHShruVlulH2xh4H5UX0Wj46twFvxq+v/Rdf4bKuf/3gSmjFlrZ8hS2HJIfmZxftfn2F
v/gStWXx/XJrKbzrvl1u7Zw+xDiv4k0+0OG4+/VVPonR31c3TdgOkFubZNpPatmXyxi2qcWpyutH
SegVd4Xuu4nX7PpNdc6v6SCtlXs98d6swqv/dz7glysvz9aXK7tlYzV6wZVrAvIy9UUVFzHsJjT4
v/6If/pV/XYd55uebq7TVLGccJEYA+cGjzP81cPwZzvEojlVCRTEJvI5QfvySQgNcTpTg0pQt2x/
oDpH1HFocldNdWlqD7/+OJ+P1h++sS9X+/bOiRhmoBrzeeZFSJcNfUr3nBZfYL0lQLX/J2fn1Rwn
12bRX0QVOdx200BntbJ8Q0mWTc6ZXz+Ld6bmldsaqebztW0aOJzwPHuv3cpj7Ciz4tbd9FKUVDt8
hqda9T+//h2fLlAffsbV6zMmIZBRzoBE0NFgW7ZsILPuvxkj/827/OtuweYh9dAMjUPPn6MknKWi
7A0WIFHOzlNCgrCgRrcUpGixyJ0t9soBrgr3GL2ESnzUuNcQjcfEvjhPQmiQS/VkSqSV3HM6nIZ9
Dwk2HztHJCrdqnSnmmN3qhWOveGuCdOLXAa2ljb2hJdF82HYkKc4CxLufcA3U/IrKns01qUP7IiY
eM5V665vX9oaYiunaKkOvRrGGim7gHt1O8/z2q6zcWdxrmSq9G3VKH6NsF5LSbhtZgy6s/yzNhU7
Im2tUNp3mhCQd0PIOzmAKDNCNc1Zk7w1sU9dw0+gAxjjJSPsNw/bO+qCDvQWG1d3aVNce9LJvkwU
+bYtOZtllkyBqbsjumpDPOeWQtRjHsdHhfSpVYEEWx3924gStdi2W3kwXoxsdjqLXtMYnesuqVZB
0u1U2TqAsrwXBPU4lcr7HAUktHcwwJdI+lDZWQrsOeoBp0rTDtWoO3hrfs7zsMl76Qd0zGNs+BRs
54lInOwX0rE7rHvTRojUe3ziq2wUjjX6FQLt1W2eDIAfrBfQG73dWcE5lY2dEkk7ki6T1aDIOO8o
9XKVn0Ncv5AZBOGeVExM4Y9jzAOndK8P+S4mEUZMKcpIEeA9SQRYh/94jkjvwwbGMSsZ9JXRSJ4k
myTgoTiL/eaWinezVvxol6XagQYj9ToYLnMeEgarxaehwV1o3vm5voPgSjpbkz0ZU7xrSoMQN/lC
C+U4ZoRoyPMe18tBJ1B+iOEo4KBCNFXOb7k8vUYKPsK+5c7/gy9yiUtQTUViZbxeMUKr6MxxmeiG
YyNTPqJNIrXHry/y6cYUzTRtNCAycGmurtIHI+2FvMV1sCpuhZXyFN9Bkd/ijNh0Nuq/F+Uk7YCy
eOWxeCtaxFCrzqtdotq+WYI/WyBVpgRd1U0cQ9dwdnTacdWGRNe1A/IDh1zuYHyU/G9moM/mdo0x
iijbMmVFuZpt60YqcqWkqAUHBSzik1o/1HwbiYopXPtmO/X3lArwXlaBsi6qDgTgf851E4WrCsEq
0ejEyLb9fA96d2dOxje39PeCqKNTJ0KCR0fI5nJc/bjwSvpUlJFEArulG2clhizXV+7Xo0QyxWVi
/nPi5ioWbFlL45grXWO7g75jskoQBVI2zTGoV0dqJDq2rugEiIVUAkrqvkGn3MiIZwygnNs1oT6I
qB+kWC3Xbcc3KSVUf4x4pgAooNyOgC0iB7XcySAyXVPKM8K7R9SNSOB1NdqAsziHtUngs/XDT9G/
p2mhEIkmJaQ65juij4JdImIElUYAn8Usrcl8OGu1jxR+zsny64E0tLXpCXXB0G5IGq0oeRMmtuRq
dQTmkDJDWQZ/tjbX/PJmnQ71jhAsRKIh3VkCcDND+tkaVNKIqseBr8vBHb1IZTdaUeFNAfZcldoj
8pF43/f9K/jpszVKla1qmUB0lpjBXn/NwnKnq+VTPUPaJa8MtCDxBojtsd9XqvhjUslgJx+A7kol
+k7atDi1RnEz1f14aDCGjQNq6qkmyVmmh3uGbPckYUPtBY3UypKELDkp801ilem+g6vuRMNwUslo
wylzkqi7Hf2Mem6AnlDBUmcLUn4byo3glVE/HOUipLhF/RpeaSJp+8qnnVLkrEBAdmlGGfFN61fv
WkiheEoelWS6TBb++LngXIWnCg8jnrIpvI/Kcjws1da4guszBQVyXcgRxCJIJkLpuSc6CVud0MYu
ie3btNbuQ5F4z3I8xpl5kJsGqLsmrpqAwWzAd0yHO8rKqq0JouxaWkOdoBJiMApTthErTATCfJnL
+VQmBcGuSqAfA2sw3H5IohPBUicFHRNa+aJwo9hMvGZUtrIuP9SDb0C0Q5qLDhMcqUb+Z629zu0E
VUvCOWj6ynYepLsiqigzo1FoUuG27Y1DG2lP6GNQJODDNDWQUAP9kAQ8Vo6KWBnrt7xPz1aAJ18t
ZGqivVv7OmCNZJOLrLBNbq4mUgQ6Td8OhnULd86FtrdOiyVJTnbTyXwOw/6g+tWZHf5GANYJDlZf
sWj/xBz2K66WvKkEyWpa2bIYbDRAaVjW4TyXrqAXTzl0pVHsTqauerHJ2deYzQ1qmrcG7FarJfZZ
ykSngn1kJA1tcbYIYIPM4TDH8+yYmjz/CvM+uklHpXHroJ0uYj4XBMB186ORorFZQUT+hUr6rAVg
OFs4FjPMMyRH+U2jEDpmWTigq5BMmtkO2SyEUnsHUnJbm+K+rfoDpDFMmqOyH3vxItGM72HqRxON
hZCkTZrH/rNaYYLQc504brNZ5JhvqhEcY9joQ47qJ9brcyyw8hey+NsK9XWtdW9p6j8Z8vjo9/TO
21D/6avdfTbWx0SMwHOMtOQMCDYwxasn3SyfTRDKlPUxaRhr8Kd7NP9vsaA4nWwt8IsAPkqM61Oj
TB9WmwQxmjw2Igxj+XUGCUtm0TYkNnDQTTQmUbs1wSZYDd1WFYBP3sdIS6KFE4RMba7wy7Rt+NZW
lLdHDRvNxJ6v4g1OyIbSpIf6HMnPfkukMACqsBZwVyzl7/52ZHlZdXO9kaLiWfbVG8kfHb0wHnqt
WSwCexjZe2PKfpJXvm4rdVf4jEPLOs25DOJj9PgSQTMSjhaXyqZIlWOVzK5QCNuCPkec56eEHsIs
FOh+ycXrClszpp8Zpw9giqajlqmrVnCtamsTDNOCNL5VZYMwPpInZ3b4dkUSY9iHG6Xu0zW2a4dp
ZTW2iw415vQkQoHJu5mCfnHbT4oTK/NLNNVbqdTejIicPFKBscsa5Z5sFqbgqNhFzOgK6AaM4HAm
KTeY5W7uC2rqqQyZubIhNMNV5mzUwzJTw8Jr09SBjbPTUNBJWfhEDNW+Hzk6TCb5OyYs28BHhkW/
BwsNhye/eYQ78DBG45YE5a2Juzrxi30sJ3Y9hcw/rD1djEBg5jCmzTTKpCB0EP4hS/ZxUUf+kbTh
1Wz5NNwM1Sln5TjOzUEMkz0+FoJ3WCGxCGeMbF2cfkyhSV8k0NDY03PLaVsTdvUQRcalLnENd13C
3rWM6AqNoGeAvY5Z3UDY6J4rE8YDk4ea+b8MYdxGELxQj5cusv1iU+fkd7ZslkYN1kERn3pDOAgL
DTSNtz182qgwQYh0Klx87ZzP2o0glreDDu7ZjGlupRc28XeFOWyLubStxUFco38JJZHnSfMk7tLD
2IS7XoxtbaTDVVqWmwuR17V0IBMj3kxxum9i6aEL8rVfGPdayClFwckwFD8ypv8mDW/rzHjLMxnp
NH4N2szriK21ZlY3vojazzDRO1gpNYNEMbaF1f1sU6bhNAAb2qQoOhToyFNySEL9gdMTAKl2OEwx
mZP+9FSp8q6meYOagyZadOMX6dE3SwdqHpFQ8S8pNGnZd/eEI66xET9AE90Mcf4WaOreDOZDLWKS
SRJ3BMWqZ4Q5iylZP+IdWhSvrsU9TH8HTd1N4bO3SNLuRgeXYnTWXrKqSzvMsLjmHWw7VhWyZSB9
D4X8UA6xbS64c1BHq64xBLg86quv5cCJxHVJM7DRqeNVM0qTdlVALpL06lJlymwPYhqiDYF/MZXv
nalsC9+yMxBa+DHADVamsZNi6a6cwJBYBFmu/DIgehmOea5ne4mWOfF6W20Wj5FUusqy9LJzEdLs
WEN7UNRwF2qcXKTa3GtB/UpvxAFLddspaN3y2bWyaE/RGJ1HeWeGxY1aqpt4AL/ij3TPLNFj6j9A
dntZ8P7K4mGoleSS0UmbVHJw4vlGCmpkkKVTkf+qDOhHpmoX9KUNzsuJy/LVL4S7UE73ZLAfeqhH
WgtMyVAuc1o9iGr7WCTGeggQ8MvjEWjmr67XEBbpHBAN5SkSWTz9kQUgR9M4TAmdccGFXrOzhmxj
9YOdVMpNU8OHNaTyNiIwfFG98VhWgK02c5+de/9nlxfOUNZOXSjAmiZCpZXmfiC8tJX9TSCIR22Q
wHmWS/75vgXrnXFuNhb9kDS43UBUuRG+JESudiQ0arWybOBWc+BvAc2eyp6pATUBCipGvKAaazai
gGqhEwN+KVp1I2Yj3hFpzSSyrnrjTpBYDvCS7BIV8XIo8Z2QbJDGxX5UjFtLe8usXyqVrizs1krW
Ib/0832FVqryZax58dofJU8c0q0+J6CF2lNg1VCAidytOseYhjfBx8VtMremUuamAVAnKdn1aFmU
yfRm7nduu+cxHZ9jLJaarj5GUufIPtJQRdzgzbptfOGta9rXKCoeldy4aWP+80z+XSENmtr0PvJ1
oIsZObUm7c1J/tHTrSIPCfQFxMFaISt92sZ9vs3S+lWooBIWcIQK4s000M2KnBzyVvB6igWpJRy6
kBO67mvbbIq3cWA9iIMO0CkmVBQ+a8Fq7yvar7zsQMEqHsFc993IQtvk0wbUileo2WsHlXY9asom
jemTTbUHmP2hq0xnyrM7n4OmPXQ4OtGQdUZJa36eXPRLLiAC6hhHwTS61UwGcYh/JZEAAGXxGmYo
tAs2Dz9EMdiCR3KDLriZYzq9tP6XdBt1w/50X9XkFgQaB5Ag9VExoNcuVGADVX4efemlLdmwZSCu
LPOlKmSO1Rr8sD6R7jIdbqcYQZLOFLZi4lqvSX/x88kZAzFZozZ20NH/6JMMwKT1VindPpryB8RE
rLFsNuboqRoLsGkKOqxoqw6kUdURAlDm1KZ4yvy2Z0+ROFXm03bvYbcsOt8hYvKlCYrbJrPLAASa
Gh8SCxSchmy3GLKnRkQSpeXDrjDaoxrrd1MieDryRzggyVZAatMnyRqJmtvB5NDouLQs+/NMEy3N
vMJMGUa6PaAxwQ8A0yufJXAk4S+/RIZP6a6MKiKKBRT00vvQtr/yWbyl9UqJCOaHOgm7EJVHAflr
qeRkaXOaBxlaskYYhBC3Dkm325ES83KEkIPqUBkoBbIEfFMSe5Kl/Kjk9LmS5wUh6FbASjZRMB6V
RjyCOd6LpFDVWoIiejLe0Q85OPHW4CztoXmv0wKMbW37UINaNfk5l/7ZKkOWmNBLR1bSpOLe49Tt
k9LNDHQoQjQwKVgaigmB2Vk/JLp84UT94DfgO2Qp3OD4A6wQOQFM+LUYw3zq4qpfATRaE4r9kqTa
Kqk5OkwdPDKL5VP10fG3Ca5QMEoPyhA6RWy8xW17TpCrNDC/29G6xCCF8GaxHBdVexYGLAtTUdA9
MZSbYMHLGOPT0EebIJPOjVm/oMoE2AtW0fTRskl2nMq7yGKqEnpvbDg+ZBHQwIz3GMzDjrvZIdJa
i2ivE5WTXiP3ngIie57QYoVkncxzjk5TeMFgvPYt/RSG1sWQqZ/31oQCCr7mAEVORfmUBiKJVEBK
uXW8guukSY8sB/gTyZ9CVcR2Gb2HwG68yDeVFOFoFoN9QooCeVd2X2m/ZYOtlZW5yhxe8AJsGg2t
DKHoYMDPHRHLchTfakNtl1WwIS0Pl21HrGCPXHaJCu6zwJ0K82JZPwMp/53E/imtJHbfUrUV5nkj
Wz6/i8ieaOjN1Sw1W3FkB8VWnjlaRvUHCIStendGx4rRFMxGRauAgmK9bfTZ01vipuvKq1S6SJFV
uBrzcZ2IbtGS2jUO2UoI69cpJO/MYh8kEwveQvyxqnIvEdaGWxoMZx65I2JqqqDJqxhoPyJF31kL
eBk8bdwOewGE4DBI60mccZcVD9qCRvZ90pmTeUMVcxG320qCjxhJJrtLSXpa9hoiMXOQwr2lZvOW
ovpD6s75L1Kam0QWMlsLO8eqck8ci/PQJm6NxxThxEtr4tI1FMK/xo2PEYDwGOrMarVvJssFQ0YZ
XBDWbbyq2xzDXGpbUQfZb5ZXWUDOTBcgg5qEZDu1HGhM/aUuIdEBIWgJj4EkzzzhM1SRiCLoCRSn
DqVLoTb3ebWImsJXpShQX857USjdKVV30KfvKeDdI8Y7kB23rRGPyfB7eqVOjqnUV0t493uQFwRk
Y9SU07c5FQ6KUZwonD3kZfW7kbP3wqzussJ0i7p5BLm8kYz0aarFlzIaYVMPu7nYRpG5avV7CKzi
+FSWLl2Di56baxEVGGbmn+GsnLSsfJmScK8ZWFFiRkPbmauuNphAxtkB33RIKf43fQ7Qhz1MG3DU
krT6GLbWeawyN5+sbdXNhNUr1s1koSobLY8oQifUJJfwkAcdkRma7vWoS/RkGKxNCc3J8l06DrFX
8KA8HXQQDn+nazTiagDRoty0BZ5eUaVOaZgJslefqi14xiXBJyYhOcN/Y3FKiApOCFNGEOl4TqwQ
xH1K9T7IFFulVY7GE5+72iq2ESorQ8G5Es6HPM7cKlRux7R2287YyT0ZpKpxyArtsV+yx7MSsgxj
J2QzoMjz6zQICE6NTYe5RpBSx4KzQDnAVjKk7VanHy1heCma4S1S4k14qSJMvso+Aa93KMtKqghL
7wDnRVDTT8GgeEno/+ak8twH8JjysX+q0/ldTv11UiHuCs1dGEF9kuuOJ6b3T3kPXmmG7MaxF405
xqDCfzDz8AEBHM9bARpgDIivsN7Lq7TzsyVZxp263C0y/dSL7WMcRjfYMjL8maObGBFmUMHfgr/w
Giv011AxXvVCqFxjDrR79iPUe7H5lD/1EBH2WqkSY2dWS1inOPqOjAOE3rJ0yKzeziNlj2uM3RmS
MLFOXYo6TpS1zkzGTpNKu2ZsGIMpItTkqCYDuLFsrte4wV2Ur4yc0WmHicFBZDep7o2or6WO0mpU
rq1+WteRcl9DDhSxc/lFvZp0wUnF4m7x/K7LnF2FYkV7+l/njgBIta7DTSUrACgFjGBdKj4kQNrp
Gdg16eor0aindWRVToIxrMr9B0LE3zRrhGs4HnuDAzDS3hCE1JjRSTEoT9C3ADJI3mBl42vmP+84
dZXqGB4MEieoOFLbSQrjSeb0MaINbVMdkS2Oc7OKfo34V4l7oS0BGC3AUSNxcB+SWXD5ja95A+SC
X4FjWkxcsyjvLTP1RBwvFgW1yBx/6n7sogYhSMk0n8wCf7WaX0qR+sCkPOoqPCQtm9zMN1wtwQmV
ljLNKGkDQeUmz2Jn0IT92DTOzJPRJ/1lFMNTPmAAiWXxDZAWMCJwq6hUV4RurOOxZa9DQSIZmYSI
jSJM5Iak7B30QkAYBLvGhJsnyIejZMNGQkFHGpwLjSFZsZZhMVoXZkwFhO+M+pZFN6LBJaOXy4ky
NNemxoKdZSdF6jlNzU7glzeDKbPESM/1RKsrFhbum7HDW/AcZClrKB4LWcMpkIbCo0GyqjomL8Jg
IMyVb6n+uJMJbSRW5Aejq510MO66rFyX1kzKssSGZNwoMIuxCS180Rul13bpFJ7iWoWe7Kd26ou/
mVr4GCFelcTO632/Gdr6TaOamEwwOMsYfL5K9kJ5l5ewAFrCIbPl2zAAAeuqv4rU+DxTFpktdJOS
dk8bEcituQ+s6jE1xrWvJli4CzgcZVOvey38MQzx7SLInSmRlYtbDm0DMc66lnpdIj7UurabBuWX
WDWkHE+3WhPc6OT5EqLJct3fND5wh8mw1VK59fPhIWZu7crqRhESr5eCzdQZIKjbG2wGtCBTkQMZ
NAqIum1KTzJkujaFwQN0j4MMo0OH67MW2TT5IeUGa43T9dLE+bHtBcib+qM89u+qVdwkUt3j3okd
fUnmG1vsriY9tJDWwUqORVeaBQHRbQzLV9bw6UwUMNKnoG/fzLL25gjIoCJHjlRrp7K2DmUULJ3y
6TCEPXBFvFqDMv4mZxuXY2SXsXIvib0rSsWPCKh7AGysn5WtNPfumM1uVsKu0QkQmqbeDqYCmIx+
bBrqBKYheSNIZV/jPkfhPKUTGRs6jhtsgBgskBvnOOLSfFyNBkEmXXs0zLJjxUl+6EL/oJqZwBgl
aqyP7pDRPpDP8avQystYaHv8QqpdRuZvZr6zRWzoMBWPHcmfk4YIGD/0WRRVgiNoNkA33lp67sKj
BnKQTD9Hy3CBu//qfbLh8lY9Dmb6gHyTQ0Ae3A65wOZbXApda87uWx9n8WqMZoHtaslkXwsPeT3d
YSpZ0lUqpvhiNp2oDFLPF/TzgGGzmRa+v+nUWC5FiDLGIOxyS9v57fMACbZuqEOHCouFIhC6EYXl
CjvDG77cX0OkncBIBUCiqc0knUwkgUmwr2+9tiVC9zyLfmdFhepGIyi4yraJ0kFZ6pkq6rXGdJmq
bKEyZdOO7Q8aCSsjiJnOffPVEtKfqT8erNJ/USvtwmx3UjGtrfjhdsghEk6Qmyb6VmO/V4Wlv846
1tlUN5NTaWLzCnSL0TFH75ZQb2vW7yUTWvCBILW62xaSO7HFH6J+NTcmIAQWEN+0+YeAnpAL1cZ6
GuZ1EHCOkiFBTf1rAoBpFTbzqV0wR6XvTV125Ex4EdSlF4+dZobqmZoe4tnDP7xHlnN4Ga4+0ZcS
0osZB244zaS7Yo1qZeu2VgoIJIEY4DcIb6rRZzfgHzD6oKiHrud3O0vsBggVTb2KI6yIkyBtOqpU
stFcNDlZ4E+wVwuDloQZp+9QB6O1EonveiyMZ1GpH+SYmRCFf+1wwnylZHAOxcQH/qlefLXfagXf
Vt20933S6B4Cbbv0J6ewxDtD6otNPAF1ZYNNsUNjBsmpyLbNcmYOg9caV+FCb3zBEPkrUSkGGX1M
FF3SvpfIwRe+653Rq17A2d2pLapnEYF+sO/Bw1By5O9CIdRhc0mGfAKM6rWYQddIWjheZyaS+PDc
KvGlpBVe5PWm4qPILRkTbprv+0DfBmV2qKPp3TfzLbr8bav590Vd76xRhREJpbpfhmlg7PpkINIw
H9hS5BY47xACTDDh3iuVm0FvtnoUuEQVFmwoRzCrijvwVWJ5czV6cVoZ3YVJ+/RNL/nvtrhhoqzC
TI9+GhnzVQs+nTvLAGdOBfMO0ABgXzvaRT96T3MVkDGrwine66P8jexXXnQMf/avDUsTsa4oiB24
8pXOAccP8Wi4+kA7W3e9Q0uHBJhtQHiPA5bWY4Pt7wwAVF7/W32Wbx/LR9mOj8X+65v/RG7x58+4
0nKOcAjwtBJa0TvNRnLGQ+RR19h1brN+Cx11hVVvrawnZ3immCAjVh0882Tdf6eC/uQdoHxHAa8b
yj9y9j81A5bsCyZ5FKQzYYGoO2Ld1Jn63f9bqkch68NVrlSVlDEEIRaos5GOtW85iyZ9dvP1A/1b
/GCSaoVST1MtDWDklfghs0JFkKCmsE0ARo88YRy2X19B+lv58Oclrl4ZizTVQIXxOmHidimWmZfZ
wT/lSHZG73o9n8hT9r3mUF+ys/XN1f/Bcfw5bpersyM2VHq8KviPP9QdChSBCvBoR+TTKhO3wWm2
g3GFigGCtnCJN5U3XfQTQa13pZdsh0N7m531268fwacPmUtjbrBEnBJXXywfqxnrA2iipgqPul97
iih+ozD5W/3DbWK4MDQkqqp2nV8sR+okhy07jEwSVppwQ0ddVZF1fTck5WXM/fU8AeUYEqYPXbOu
nqcfmcKY9g3Ju+viNtgrDgdqe/SaB3krO+IzrRw++8TG27zpvNgNbMP++mH+/elxpx9+wNWILays
0cgM4oXCQLCqzPbb0etC6Rv12CcOko/XodH658ApLN3sCFboVvFWv4A7sJFJ7LWNuXoQVxdiPL8Z
qNLX94W+6s/rAT6PJxBNgBU3zGy2us5uNSd8R1D6M7ln8Ut3svedRO7TT/N/n6UuXr3MedbRHsVc
Mw8XTFJOwslda1za4pxjJMTKt/n63f2zSvw1elBAGWR8m5J+vXZVkLaz0OeCwSvHlPv63Tqx6bRW
4k/OP1vrZfxmevtEkc9b/HDB5Ql80CL3RpuKzXLB2s4PzUOwN57bQ+6kmBZxMK7yU+zR3nTSo3kb
P2j339zuZ+8UN4XMeg3KyrweQ220JHCSHLSyPCr7MKRn3ui49WntrMk0HAjv2bHLcfzvnvMyo1w/
Z7wAfJ4mykf0wn/eNsHvipCJzLnzs/o6uC00Ei84JltANntrZ12GfbUPdxSP/4NpSF62CCKLCizg
q0Fs9XJjtaGIPFClualCjshXGpg6+RvZ5WcP9uN1rgZuP4mq3CzXmXXUJhxeEsEmfuXr1yd/9hRl
Ak9U0FIK7+9qCpCCZtDMhDRMhHkLbt6pNf0ZZ5DdcMLKSpVBpJwHH5Bj07jpSPjy0LylYPWWiu0m
HOejEEUpzAiMShRp2Qw7aSU+hjmbNjE/pnVLba+RbQLC0YzX4XsroWf+5ib+3riZbNoUVWLjJGFf
uPoCysKAMaPNfHKzdB6oIKT1dGzLciP6lQvUHvqIchE1zenm5t1aIpj9MNyLlBrBsrucw+alw4xY
W3iVfclJTfFeTtC3D4ank+3Z6NE3E/zy7q7HrqzoJl5AGSrNtQ8JxbbgK4AXODDfF/pBtC7fPJHv
LnD1Wg2LSBax4wJTJRooKSub7A8cvfrraAJm1+LuEsn5uzHk3gB4RZcpctIkcDgHLAHy2SYoqBlD
muni5ikoOEUr426yrGKlEjsFWMlBVOMAZP9mO7hYCL56MFcf1yCqc9cVSrcaJumMpZ9gWxTxqkhe
LV1B9Ib/lDATxQ++GUOffgcf3sjV14ZIlzOOzy5N5t6VAFox8jzhKCqRbQzrr9/Op+suxxoEzKwR
iqRfjVfLaAOtb7lLwRNdju07smt3womcQ3k1HUIv3JjfXPLT2/twxeW5f1gjjHDyy07ninSuN+iQ
niGYIDwJt10cPdBkffr6DpVPv8h/r2dcOXCCohtVwuOp2j5bXuukN8mFwy+MrRMLvk1ezbZ8jJ/A
STq031f5CvjJCqrBKnDCQ/RYbbQtUTNbGtPfHK4+20N+ePLGld56CBsIaLXKa9ZPqbYzFboVp6Z0
v759abm9v4axiqJbMzlHatcAvdLQk8BfZlWNvc4rDFLpifA7YKDEI55IO/j6cp+/3H+vdvWxT1kk
+mLD1UYs7yOpY91BpxKQxK8zsouvr/XpxPLhzq6+k7RXEwVwMJsNEUHaXPBxfjNUP91AyR8ucbWw
5wIY2xiFCUTZlX8MnpITu4rhEWuMfpjOyUNMKyb67qLLM/rqjS3P+MMHEgq5EQ8hF61oNz4XnrC3
nvz3CaG8TbXhHNj/yWM0AC2aC+xRvDowUokjmnKZbrJyn08/O/iwX1/g8zHx7wWuphhfGnpdi/kA
k0z1GiO4qSbhTNebyT310jj7Zjf2+Xf1v5e7NkeSFwgk3+J++mw9etFB9/S3r2/o/xgW/15imXI+
vCGjljLYRdxR/Uzzeh/eBCd5Mz7Nv/3nAtvid9/wpysRVuz/eUP/zOEfLjeVcWSSHNCtoMO8Rj/K
u2TbXsZfk/f1bX26y6PoxHEBaIBsLOPyw2Xqqk1GadHq5Umyn3zrVtD7Y2x138x78qcvSIceiqGO
rZJxNeBIMySer+M6jaDe+NA9fB8tTqpABMrzo1mXzBoD0K0ACsxQeniobgSwf4qUb5Sq9vSw2KcW
kW5lcENV/BKk5UGRIaSh7DqrHdVjsgDRWw67sBi2Vet/c8iRl/H61/epG/yhLgiT4er7RHLYZcA5
2Bisa1tzVHJRVs0l85KNftOvF/sRPVQblc9G9+rj6Jr7zEHnY8Nm3Jqb7JvH+fWv4STw51ubO13D
wMFs0ZgD/rN9VN0mKGORWkuE6EzmNx/zp5OugeGGoseymly9vEZVkzpMWbU0Jl1TLW4rKdx9PQ4/
8ZgSdMEemE6fKFMAvpp1y15CaRPygP2H+CA5FOIuE6Rxe9iOp8n7rhTw6ftkZTS5qLysXFdPUJea
LiR9iwnDaU4RxJ+dZFc7zVP2/jm7SVx/m2wIyF2PJ/NZxTWxEvfTunwv1yYVl9z9rkrwaQ3t4++5
+g7TuIH3PPB7wibzAMt4vjzthwwElBQ7FkHtcZKhuYasXsienwteolt2RTDyGEf2Es6JZWPX6/Vm
gNpGL8IhFdxWiV7++jUpn408BVUaVX+Lit8/G68P84XSD6PUKQwFFsS1sK1t9qn6Wt7M9tu8Ch3T
Hh7v8Q9tiMLYEpJFsbg6oLLCXHBJz+kd9qSnGrQCKMO16uW/oHKl3yyln81ofPqSacmqJiva1Q6h
pNNpmTnztIQfkahnzJFz+s1i8OlT+HCNqw8CDKNudRHXiMbXpPsRsrUq2tPQ3jUBXpnz18/8s5Xg
4w1d7Z1Jym7ioGdowBQT/TtC21YSK47v251iEUP4JJTf0Bw+LZR9uKR+9XXkZTaLzXIM6mtb/k13
FC4c7ubIKQ6N5ahvreuf0ZY+TOJ/MNMoQGpkZhn6L9cbVzkPJNlK2LUC56ck/6Ba38ycn+1LPl7g
anRofYZ5JOUCfXnBCZJrO8PcSCSwG+7Xb+2TNgpzy0Ldpjgk49K/2uoXUwCUV2yXFQP91zrbVJdo
P7jRLrQjlzWj2FY3rBVucrbsZvM7X1GsWn0Hdfn0qPfxV1zdb96lVdMtv0K+kHmq7NVN++QfkEty
8BE9rz3F35SNvr3i1UReoeExBgTbq2mXeJzqV+paWKX7fr2Z15mdQ5D5+kF/+kaxCwGsUUXN/Gem
/zAjRYCMZXT5HC2J4q7oy45J81/kncly40i2pl+lLPfIxugAzG7VggBHURM1awOTIhSY5xlP3x8i
82ZJLN5gV/Wu2yxzEUZJTgAO9+Pn/Of7V2UoA4PGqdMazsxQcosnQgHNkFVIRALnpmP/rTys7bFK
0eUim76mp7DF9SNdpz0N/lN8aQ3etd6houuo+4NLpSF6hsxKdvWI09E6aBFqjD6lveAAatGp++aa
gv2WvM+HrCaHpgFaggs06aP6taD2X2btNhfiTkHVhTXKegSm3wfScxzK29EedzWCexD6WO9gs12Y
0UXaJduEVgQFmCMCYGcM8V7TxN6fsneRZe86ds664ETThS75y9vIiu5yyJZGTQQ1jSZ2P+njWOWb
KDKeVXO8UuVpGcrwTiUVLW69F13q2txjbPxoiKsxERqV57FVLkZJOJk17PQox1i1W+sN7aFiPOAS
sgwQawcQ+eYqM09Hol4eYQCfrxMEfXhUuEhD6SKD+TuGwfckVjedGi47Aa1A/9mA369EqN0qUnJv
1xncNu9SQqoc2DQp+tFa1QX147inwbhaVqa1UUW2K/Vpq8Fl6/32OpbO5r3ngP84JPw0D47LXiU4
etGLgQPB6lFf0xa4AOOwqi+VW1QbW/s/meb0uRMkEX2S6P4a8sVN/+doNPUurHZPt5SdVQutO9ji
5tdv1MlyovZprKOjDn4s9PhJBOtMXOu1dLoVAArxWt8iJBlMp7qiH4Smz0NxUb9MP6z6zCt28o2G
joTtGocF/Am+XqqZlPRQ2KRT9aJfoRlDtzfuWjqMMOhcyYqx+fXlnhvuaKEWIsqjZGA46a64jlxo
1ffa/a+HOBmT2IpuqiYdJpp+FC8k0hCUrUcuPQhQkCqbqKA1UT/z2E7WDTVbtwGksXviFfT1vpVF
r8UampBFi24KqQS7nJxIAd06Hna8XbMoqgjJadlscBzDswBae0G7ddPb1/bYQtROLgIV/q0+upwE
HzyJRVWDECxH/keA3FZLuzNR//yNjl8h6BEcLYSYDSmObn1TCjv1ckIbPFNd0bJen9vvT915HPcQ
EOB2oRjG0VSWg9RPlHkElMRu44ubcTRcue3OPOATTDFL0Um34dSHB4b8Mxr4tAtJJg22XcBiQFcZ
Auhy0T6klwJbggOC/+f6W/GUPmvr7FX7Ll7xKKMt+xyc4uSVqrYqyOjImmYf7buD36elVTDHevzZ
6Dzb9HF123FK+PVUPhkb8lb+Nc78On260s4ocMKZx+H4iSDId5KVGNfqS0Tx/1u0Sz766/S+flfO
srdOntk+jzxH5Z9GDhRprowzchOGnPFfMjru8WxfjE31PIzzRgGRNSt81ES+m0rxpa/bWyy43un1
Np14SEHQWlsYOq9majyOSLZxbjCQe+bznqyuovR7zdYctd3WV+33gF5bhTYAuwsegrh66etkNRnK
XlI1x1OD5YAcu83gKdCVJWEoPJjFvu7sy04xF8Qj26lK7upudLWAfbJXwlsTXz/scW86RXJllYZ5
NN+aQGroi0VrN2uBhlYzrYtcFmhbuzdAC3QD18uW/KOF6Y/m1U9aXL1a2fSY1tFBD4bLLIv2TRqu
8MmlmEMaqsA7w0hpm6ZldSjgR0xrNH17C8t2bJswSo8mNKXBzkyUbeNZW8sA35KNPeUGYb9k47Dt
ZyNaEjJEXDAJwH2PkBVLMVPSV13vr1ITrdnAclLNPB+J+psTj96y6AsX2OvBYzR9Ei8qPadN08AY
zUBM57NiH/Kobn2g7d92EEsXSkxRMRFAFPX04ANDL3Cm9TScU+J+S2ukG/X5fcn5raQ9QC1h9uMn
UnTWDpa6U8TpmXf4ZAqCVi/CSCDP4DOPDlrt0Md+GrIRgD76IXZ0OfU/0kPxDtOJeiM8jXOx5MlX
ljfVFJpFIvZfkkqJ0eGRxYAJ8Vg+PFlM5ko/88Kq+r8usiA9tLk+TomSBNzX1yaTWknpCg5z+FU4
trkpGpmy3I0s7hPQE0VAP0hyMNu71js0YbK0rcKdI7saDb9meJcA9xzVoqu5LF59KmKDtrdsMLPx
nZf/+zsx39TE3nbW3tGk//Wb1jxvaMqsKwFaykm5sexkGaPpL6oH9HjLMwvZvLkcbT4qVWcbfKpm
Ccs+2hqGtuSTgSinu2/ounUSxWmewu/5tVQs0ncm+38ynoKekP1fVmzraIE2Q6TfjcUWgVvHbKx8
D504oA/ku39j0U//qJT/fhylEQjwzC2VjM3PeOHTeplgo2zqc+N0PG1LrOqK5KPCZRHtLw0PZ8Y6
kRH5MtY8CT+N5aPTBwrNWDWCs/FDCQ6leBpMzyFrDuH5358oX0Y7upUhFyVHgU7FKXsxq/sCUFrG
8qPgs9SJM1d2Ijz8MtbxpDRlySCyIjE5rUOxwyp3EXbUgsuDqp65rFMr0OexjhGsY281wPQZK0EE
L7f7NNtY7Tv0wBbigu/tpP6e9KmragfICb+enmcu8/hUK/l6SRM0Qxtw5FK/ubRzSAATbVcS8XCs
nlmVzsyX4zxiOo44hqc8wQpguBnvsCJJ+4tpePGKq/JcLubEOsv0QyOkzul7y5i/zKfJWQZ+41Nd
4EWQrsapX4z6qyfOhLKnaq6fBznOmcliLJVhZBB81NN+ifWI6PEWWkQU8/uNjkfhx6+f2Im8oKYa
2mwCLeYD4VHwrHmFwIGQcGgQkJeUNF43ZnRplsNrU9s3wq8e5CLeGt25Ws7Juwk/2rR0iz3lWPgE
yoGOHY0LVZOd6NlSYpy5xJkU5IkkCwnIfw5ydGIqiWNkeU56esjxMe6t81XWX9Ite2ban7yYuQaq
azy9fyHYic7PpNxjy8nLb7V+1aqPQXxG131i/9VoqvhriKOlMQqF0OgNo9YqzaiOdEcp6f7XU+FU
UP5ljPkyP83wuEuyUZ8L/lYLFls8CIVMEu4Y5Q6g4SKI6eirtdXoTg9F4fRutKuMM6fPE1hXDj9z
PWXWOoNjUr9+BbDchleYPLEprO89vEx0JdoMVshBF8jXAD1Mp80BCxQdbMH4qOTypSWXZHVok9On
ZJmluDVT7Oij6MyyenKt+fTNjh6ApVWWbQysNZNbbcNleJkT7F4gNPr1Qzj1nCnhUHmQ0azrx4lI
lQ6uqJ9LqUFKh+4ImUJu3F8Pceqt4LxsKLPSGqv2o8fcTXRL5TFowAbGaOzfdTSWTBaN/uv/YBwq
fYIMtvWv1U6lDRWcowlMvdh80Lru3mpRBTUjLhzhmbdDORGGoae2iPgMg/XEOlrGjLGd0yMot6tV
ujTv+g9wY3t7Wb6Ad9r++5f1eaijKaqDKIr0hqF6AfuGRKvcbYvR3wr9jKzx1Iz7PNDRjPPiLE4T
ueL+QeyJrN7Jve+6tBvby2bAKTp+/PV1nbmHHM6/vnu9bsW+6tFkb9zhHb5Kb9OHD61a0UJ8mM69
56em+U+XT83QSGcd1zVEmgcxdsjk94GS0GmuNAM0U3w7/K2NYbHcurQmrVHoVeNrbe197XHih399
waeClc/f4eh6S4w2ICAX5I3AH9qW6STFYfCuIpuew9Wvhzq1y34e6uiVszru7aQzFGC1dbI6fEhr
wwkefj3IyflCsRKrnp/39Gi3y8LIbFuNQYYVQPpb+inX9XVy5qU+GV2yaIDG1A1yVccHnjLIpdjS
SkZp1gC+4GSMy+HdfzDypbcPtzl8qzPr1Xxzjo5YJDD+OeJ83Z+2pSKPA3s0GNHzk8u+3yS5fa2b
Z57QKQE6owjSniy6rL1HBznM4TVPTLxtYw9lxgEHeEvtN32E3JMuvO/mQ906obXlkKBdF3sZktNC
PnOhp14KbBME7T2awZt/tIhF3RCZ9sTCHESpU5oVmJ6nX0+RU7fy8whHU36wNasasLREIPYqvI8h
3ujx/a+HODXVPw9xdB+T3MCIyWQI7a7ZAzgFhKodQlIvutOfuZpTJQbt81jzDf00M7o40FotZrOk
Mzu4aS/TXXCH2oHkNb0Ry2YzXQEMjRwfGtCCZEDz8utLPfkufB7/6I3T0BUbGGkTMI1OtzVrJ3/I
NuV+XKFdfCcvp5xZNue/d/wmfB7v6E1oYmH2YcD1eup9Zu1G4wD81YzPbHCn1kVy/1g0s2nTlzA/
4U93Ve8nYnYqkXR3QqMKv2XpRhsPXfo49ecWk5MzXtV1JMTWHDrPX+XTUAogrJJeRugPK0zNFnhp
LnCr33Q7c417EqWwcxLiU+UNzdQVMXPZEewc57Ew3MsjOyF/0ltdgcakjLz7AXezSrHdGLwY3uPo
W0MT/6q46pZSJaZViDmXP9luOLYuFA8wg2VdqVAEtKU81tky5Wgh8m7VGrO7UdheNcYwub+eaycf
PbUNhZhYaCy8X++Uhx1k1An84sum3NBvnTTCLVW4JjAafj3SyRdYtwyD9CVVleMFHl2Oh21Tw6Rm
I/YaWJIkTrHVlfTrkpi0p9e4NM6oU05dnWWRrDN+FreOVz68IKFWzhMb82llvMBLeoi23rmEz6kN
0kIWQuXTpMXi5+Hj02yTpsbwg1nwZtpgSoLSjaVrpYWOwj4mrO3Yq2du5anlFnE8ZuhzHGdbR+uD
X8EPNEDYUB0Ao28NA/X0aFsM4xm5xKnbR9OIanKUFzy4o8mh+WZOpptxMlB/k7HpoYtP6TerOjMJ
T54QqQnyqDCMmEWYX2ehpZSjlczZx5Le/KpSwecHgWvIablIo0lztEF7CrT0Iun8bSPJi6KvyYfm
ReDiV3tLGxKoHoMO8F/P2FOrCDoyLl6ehX/Hs6ctDND+DbMHs8frFvdUM1dWvx7i5FYDSJ2KqMzS
SKL965X3eFuDwwHhWq0at6fvbwXnY51d3JQucjkXzoc7boLLc2j1k+sVySaB3IiirHI8hcCfeaLn
PE4xsHaqveGqV93q2r+tnvxtvbpRt7g6Os1SX7UX7UZ5OacRPXkosOnvkfX57bSPtVTpmExF2jG+
CHZlcjl6V2O0nAZjUcyE70m4vvKOuWLg/7EJ/a8vTlL1P/6Lf3/Li7EK/aA5+uc/7vOU//5r/p2/
fubrb/xj/ZFfvaUf9fEPffkd/u6f47pvzduXfyyzJgTt3H5U4+GjbpPm59/3P/L5J/9PP/zbx8+/
cj8WH3//7e17GmZuWDdV+K3h/fjjs+33v//GEWLulvk08eZB/vyB+Sr+/ttd+JG9nfydP8zcFOV3
JiFV6FlCSxWA4OoPLzdF/p2KPb3hdLmTnmT1/u1vWV41wd9/07Xf6c4ic2RQMzAILQkr67z9+ZH6
O4gC0MQWGQcTIbj1239f/80fcccfj4T78ee//5a16U0e4pPw99/IUfASfI5P+E6I1ATvsT3PF/Mo
9iuaOs4HCfdDz25B04/RzEUTKx1DX9LdzU3YRDMYRyKJghy7n7Q9chzq3IlabqTGtwBYqnQRecqm
ngG7zXgx0bEVR/HtZMRgQTW8LyLV2ttTCeVP0kDmlbOXeYnn5Zgh8M5yTEEj5TUOG20nGVIN6WQS
O3NKmnUNDGBZSeIdA+lN1LUDRB9c1IPeXiRmi391CGu996h6tuoyT+0JoFni+FQ1FxMHQt0I7vTx
RpEnMDZ+nS/8FOPRfFSQCUV4+6ryJpC7x17ukflS9Bx7u90MbYeVCzy8shiAWmkZ3zUD42FDxNBi
iYqgtg+LZqHTiHJd6p2+0mX8GkQh37Rj6Dsy33vU/BkoqEDlFN5zNaQ/tDbcdaker0apx0hNLQ6T
H92Vo3rrl9qH7YE76Qy63FI9t5ayIWcImiDL1SVbj6nDyzCKZROqyjqVrDczwjRGLhpzTTWtc6ok
/d7p+V1mdpPThcGL1Jnyau6pnKqpXZVq1ztS1DdOhX35bZXm8sYMWugyVmTfyoG17as5UQ1x8nGQ
vHbrhzGNUlAnUNN+M+y+3MteFF7oMYCSskv0BdCz5s1Iyk0xgFCOg0NnNFAxARHmlfeSgH2Eh0qP
oyd5z4nSVLDPbAPUZBWsKuY2VusYwWb808G2lyqwVXu7oc9WfsEWNPMFLTJoSEL8H7Ycw1ON9wLc
mCPndnZZmH6+nHL9XveAmkhR7URyeNfUoGya0dyWsNIvRFhfC3tEJ6vCGfGTFrtjBHmu6WkC6CMN
FWPsjN10NbbaXorygwwMZTv5w32DZ7BjwDhxDVXf9iq6tUbSwNCgdqsq5DK5aqyGEVZ74MvwubqK
8naJDw8goxKCC+bP9mMd4jk/Sfptp+FlzulqvEqCNoVVE38EhndtTpq26LoKN/e+fPFVZG7gFp9F
ZeL82hkoHDrgh2ocEvBYs/CpfR4LFlSmR1DoaA4qHASyis4DebwM6uIqla3wAO/qBmL+IaZxsg48
MNByuyw8CFSq3oOzQnzCRHdGxXvqtSxw9BZqJaXfClvXwmZCo7lbTynOEmkC3TwjuDaMcJPU5srS
+gdbgnVkiI/JS3dJpaBaLacNRtTP2OQ+WVV/CIvhTfVF5+DFDE4GTL5eZBd2V/0YumDdtmNKybla
6xMupUp2L3RpPzaI/Hvk6lL9Q8MRguSmQh18ArMk4QFQqc2qz6Cv4e8DlAjtQpKHQPXze1oRWr4h
t1EJNcuNJnVbG6VbNFCQallgZivncKphG5ZeBYu9IAgoI6wMKuu+khR9o1aD7xYtxvNWtowq+aOu
ppWepyE8pOI10IvcEW3wXZ35lcKPqaDWl7k/rk1Ay87Q2y91UVyryfhELhVuQVZdQHxV3GYEJiTG
ZTtlD0aE448eeigiDWcYZwfqngNtENSbOAIuTHEerotqCsfOp12VNY9DILlQKoWTRLrM0sPf6Did
hIEGe1+TYYoO9Soc4JZiO7WAWarx/gSHsRFPBh6wSWnhnlx1K69Dw6nVoKM0BT5RpdU0DFS7JsFt
W4vUhWL3ywaQjlP4uEz4gB6BPSoLs22efDrb8Y3o3g2IBZskMF7rSON9ia2VX2XOEPnjXo9iblOc
Vm6Y0MlMFzfW25o+w/58Hxtx4dHcKRVuLqDV8phzHJRNZyiSQzoG361kcGtVfR+0Wl1pAwrYocQa
Jgm/6akmu0oktnIZuW1Mk7shseLonXLZ6FrgVI3+rRro/JvUqFvERf8R+9N1MFaSa/E/Zmjke/x3
uLc4dCR6voK+iIXXkL12NsooP+nlhVxnN0qd7vOqw8/TGlTHVIzL0LP2Y1tdl3hS6IN8Ofr0F82U
8oo9GZvgdhf17SMQLhQ0MfJpg8b4QTV8J0aMu0C73rHq27vWUn60mrgOzSTiQqoHwwckmg4UYtpa
KR8HSPQ4UCWWmzSeRK1wTIGP97OW1njp0qyjfVxaSWX/LvghVnJkQAkmTh4BwiZRK8WFcfhEC/LB
00Em+wYy6z6AbjU5ganU0OPqYKGO7ctQDR9FaBYsMug3y6B8bFSc/aZcgMYiv6MF2R3w0wPyvIlD
dfAkxhbcztDfd6XXXwu1eJos6U7nlXNqQ+a24TPtmdrS7Lx1VOTFivV8kc6eXEUgweoUt1Ndhk/1
WIAsM5JlNdnYO8PtWXQ/lw3zGUUn1zlq1xIucstM13aKxkoXtqsM8xlmTXOJxUa97I3ifpSTDSBJ
3Lx9W18aVuQ2RtE4nizvO/hQRjxsrQi8YTsWrqmlENS98C73erDglbcMmv420oJtadobDWhgoAbg
VMyuxDbLfFGieCNHvCR2n+SO38S7uI9a17cxPxlQEro0CgCpR5ClVvauqGbYqMeq0vb+Xa3pYAf7
tayyhmfyjymGsl61Ps8agU0iGWvrpycI7+BcP7GArGUvBB/aIm7uAvCLeC09F0135Wv9U5sbV5Ni
RYDkjK0v9BcZp3oXRPhVzeoYtx5tZg2vr8FxbGkadkyPdnmPXxj8RbrscfyQwCJkCMyE2q3zBK1S
nIygfkTcL1FlSM4gF6AFKsI3RJJ3qSc9tjFCOcXwnvioX1W4W4P3FA6CH3UlAiNeVvH4pMGxJBJ9
tH0B1K63sAsadWIH0aIjA0kGVXJMdyXRSVjW8uzjssryYZdp3g1hzas8TeqlmjSXaZj3C7YrPPHa
6DnJI2SYQ7mOdTR6SuEt7XHctB15P/Cs3bpL+00rIhPr9+GaGLm8U0swccKLy5UsI30PKacbkXwj
JrGYClRrhW+qruSl4T3IyWqrBTk4l7AN9oOgFMpdKWC7int9JJA1Qu/P8tWfh44vofRfB5n/5w87
kPdmKe7/7F19/4Fvx9fDzp+/8+dhR/2dbA1COpkDMGnPGcf052lH4ROEGKQNDURQxnyk+e/Tjvo7
B1VgCujhcCCGs/T5tDPnYZA2zw2kfKr+X592aJ4FfKAiurP1Y0GIn/m5TkpWXUxj+KOTQ+wWkmBb
680Lrr2mWw8KGF3MaVSi/pwgPInIl1QWCU4oDY9R+BbV/X3TVR+eIFduWTAlzRqph+E1y84yGyfP
xLNfRlDrB2ixUgP1KxSZPhsDlHDyZMdsrNsxIXIxmnjTYGUzNVAXp1A6GLUMFdJUYidoPcKbMJOv
gCw6cYcPs+mtpii7EY29VswcKnlGgb3CitJRdPwgUY7mjhS2kgtG2nY5xcEozwYkslH2rUzQhmqj
3YN/NIN1LuNLShO4QyoXsidghsUw5D+6wApY0/vXRgoPEP5ax5LRK6fFdVtp1kVdZXsTNoch5T9M
XdzR+t8tVGj+5mLqtmGP5YyRNpvWkpApBfrdJFUfhlz4Ox3PYcsiMjB6zNl8oypXYG3rVSoUY9ET
IS/0WIDSlWkYwkQIt8PquZ/GN8P3P1Dj3kpxMS0H3CpaA8pwTGZq3Ydm92D6cEUptYKLhSwt8Jla
YLu41opww0lqH1geAEYV94fKTJeFij5BHrvWqWvsT4CMVMusGgizawxo5eauCQxMmEuQ1JGuRtdq
LjXLikB4FQ+spJ0GuTh9V5Pkogl82ntN9VqfpCvMpdil4IF1IPE5KZibJtOABM8sj1JsbJwnB6HT
UJqJYtEUJY0NCCxTqVoZiXypydBRvEHnENp+45n6CV0kWn2h+RW0QXl6nkA9h6RvfjoMeXb1Uabm
W9ZGF9S8VLeN1F1QmqVr5BiFaRYge6XKU7esjUvZ0K+J3u/rFh48/hZOoXXwLs2J2ZwY6lKU0d60
lG2JynIJVVRfmDmIyi5WR45t/VMaoG02/SzcKvoUsSs30Z5pPOHlFlbbcWgjxgKRmaurIuxXZVRh
atosy0q/DvLG39c1+BJMUpnlNo5T6k2X5RRz5BkaXQbdckyTfGkXqbjUYYJuLCUJyOuPL2lt7uLa
UzcFJ9gIFD5nh/wyEwPmcpO061F+s/NZL14HRV4vicMSnoFTxoVYdAo9VwbzEtc7zidSbzt9HVz2
JR4rttV+a3kQ1WSmTppp770aL7VW2aZ1tc60+mDHbB9JZV5OhbIPtP4Wl4LZFAfjc6O4oUXJWnXz
DAE/ag6dfR3mOSF81bz1qYEhrtlEy8wuIvAe7HpJLHuLOOw1145G9Y4Jpa0go5ZYfLf7TBGYnQ1Y
63Sp5C+8XrziUZVzOG38ddpVqzDxVo3UP5Vpuext7Sn26RrrqnpptFa+LAL5pQ3UF4g1t3lW2wBo
1Qm3kvAhVOIHI5t8ju17GMe0m6w981GIvW7hsgVHN0pG/HyCq1G+jqMPPXM7rHA4cQr6ShUbI5ME
DY6e8C72HSYF+lVseXdxyQGMt5pcZjBErDsJwY3m3QecbuKwvY2jEKJy4rZZgSdFrUBqRc+T00vC
IjNgwGTwlcnfa5SDCQC8A6zwC9mvt1Kv7ycNd0YAGHuc0apFLYc7LBfJvsBxXuiy9EOy/XoVt+2O
GEdf1w1QnLAeP2DJ4olGQNnH9D9n4bVkFzuMQAgwq9dWDHd6Y95ZZpWteMQrfHJJTMT+zutSzYki
xb8KMR+gKy3SeZNye5WrwUfuRZ0b2cYIipZ1QUmVcCV7kMVqPysWNK4BwY/gKyfpa4oTGXZaA7Tz
QuJw06UL3ZzkbSN3xZWh9K4OYwkvJ+xsAJCjzg+eB89rVnqYflMKazfI/a7i07HPfpjTtOsVL3SD
loA3HfMbfNg2Uqm/AwT1mKJevUYtJXbenBnLdTDfuKjFi6nV7lmaUpoRZMtpcNPoOmZkQFJqkflp
DEm521tSXDuNpdyLwLtsu/BGxRvQyaVgrUX2JQ++WEwNrka+gbUTeOLnYWgwEEg595LtyhIwampl
sVDiSYud4Y1f5iZ1tOwNmdAdxZpNJ+plUY2bvu6XdlN+aAEeJ9hr4G5QNsUG5C+GiKaKjZkJuV9U
0m2se9Ky6+z6xtTDCgWo0Y83qYxBhsFc7DUlXzagat1YrbeR8N/1Uh2XY29e2Xmn7HI7+iD4nVzY
EQPsL3Wl1PFIsJcQYytY7SbULR1hZjNNlwanMUrddhweVKmAAM2SQsKIU2yiams7ASMzYF9RexTn
kKk5kWEmTtjSHiFNRrDWi+CHrkSvBZ5Ke7keMBH20L0EHZWEXLsD4hgtdcElpJ2EfQLOVFoDYTra
t1X2Oundzs61SzGwYyY6Qjcle41bkKpqgGtlIl1I9KrvLKt4qUc400ERglQNItfjCIqmgR1aj9gu
bP0xNwPWsdYtB/8lKkqL0z/XTgFlXHq1/GQInOt027735aFYGFN1hTtasEp929WSYju19t6vi4PR
dOysLEi5yvvbZDs/iJ/Zla8orb4VXUzXbDxdWF4za/EorfZSRR62qukh88nHBZF2iyfzuECLwE4m
RwNPk3ansIAcJUfexrdiLPYk8gVj+lr14zbLPacLWG01v74dBb2LBrtnaDf3Fk2fQhfPnu6hTgxQ
EuG3QVMJi6NTT76TG9OIyfb0yMuLnY0Cf1mTV21v7I05gVIGuOAFUczWUHqsXkD6pYEvUZjrhKO4
Iw/tbWdIrasL2wmE1GN5oNCcWQJWq0WC50URWXSeDK+8DeRLxI0lB/vG4J3xpfiF6Yo1nGLSzxtd
+anROX7QXysNcUqJi8UoWcDQpcVYZNe27T3FAxVXv0/kRceaRTNR7tgep+oMp86CiNKqvI2pVrT5
kAlUupeBFE/72AH1zB/TwcU3nOkge7mTNCp1QGLRUdnairSL7P7GtkeS2SoCfisllW7Vy65WDkqD
AxBCrD8Kn/+fH2jw/qD0+D8faB7D5qN6z4+ONH/81l9HGoPzCn0bwHJoqJjhoX8daZCb0QmO/Ad8
iTqXVv95pLGgGlL7o0CDmHLWhP6zgIMMC2tYPqTfhcr2v3Wk+XlkOSrgUOOkhmqgIpvloV+rnKVl
B2Nd42mpK/0yHQAnNsGtMtAE7hXRu1fX20p0L8GEP7mBWq81ojWOzY+dClyqr69MLXvQEntpS4Rh
McDQzKZOY+M6WzMhe9ZS0gcQRzT9rk8kQvR1ow182C9lvb+yonZLb95rP8U/Qq24GEnVLjoNXrzS
w83SU/8xDIy3siDape3cqqZ7S6v3o8a73tZY+XZhDB8YE16yztoyppejyemB9ws3tY2XwcS/Sze6
BYeNZYMQBCG/2EnC2Na90BxFKp7xJdmLYdiPnr7PjYGwSzuQklyxyd5MWPcsMI7ZQKQ6FGaz0vr6
Im7U97H0YJVnm4xMV9h4d0Na/AggELqUhW7l0G9d2a53Rj8UOLTrWDr4/jpOrNBtTP996hLs4uXp
w6zkB06Ub1FcPrSWfCnNeX0zIlUFsfyqiAIyab0zZcNbbQG3wXKFfEh2IeE3YqXKtkvlA22Id74c
YmkgPdgg1tMBX4zW73u2YfPJstppB67RVeQicXQCSM3U7ou4X5MPJXLD+YUSQXqTaKR/bTrKyO+C
7pf8/rpROKZI5uRYjTW5id/i3Yfv/ZWQ5Bt6+Wk0CSR9PYr4xrYmz6VliN7R2TVR4U9jHxW9htZI
Pnv06CwMLoQYek5G09JurR+WVV0xQx9HDC/Im2Uk+aZ7fSA/1HkFiZjYLYjtSIiXbOjwB5gNWdNg
Zhd2Ps0sw7WvULWysPltWGfZCmzaoeIXw8BKECusvc2arLE2R6zRNYeqRV2FPfUGFnBbrbC8nxd1
rI+dKORJsG3cpvPCr7ADeBRgFzl7gt1AyPfZJYTM3ibmjaPNzH01byVAOW8iU8XyZ3rUSxLXFbtO
FqlMyXkjauctKWWSLTjnPteezIJf3Qt2r1IBl0a945YFAdPUGqNDdro4jF+9RnuF3pg4VJM35UQ5
tUzTfFGQTnXtecv0fVKK9ryNdrZVAkfjuFHPm+wUWTt73nYHXb6gxV9GfWe/ySK48tv0WWKnpk+6
wyqG+Ik9vC+yg8yebk6kE9jj8YwNVmggr4J5+88T/0GZDG0lERl0c4iQzsFCPIcNQgpf8hKq3Bg6
fW4+Vv5slDeHGhIxh0bsEc5BSDOHI7QCvviURnZ4S19wgKV2RexiEMM0ASgAg6gmCI1LqRh2HdGO
HSd72WiXNVGQN/orYw6LzDlAov3zTglYmKJcXtetNi7LOZzy0/SV5PIPXybQwslV2cZz8KWOTeB4
c0CmSfpuMAUOCYRqkSHhtqtMq9bHyIMv+GD0GL2Ec4hnEusV9mSDA6SSOMyBoDqHhILYcJyDRGko
8C5NcPWbA8hQMa78oieWS723hBizoPbkoitDCat0vFJEolhnjzfWz+i0nwPVZA5ZRRMcqGlpLhPH
3+Ivg7mlJxcbTYsT1/R9bFWJfzuWxUabSIo2Swqom444ufSKt5wqGh4R+GhPZJ1pS1iagkKMKgJi
u7z4ruAfohbKczAH4vIckudzcK4TpRdE62nNfemI38vcuqTKcG/PgX0o9ft8DvXDOejv5/C/5Rww
zgeCZD4a0LNwr9u8VFzktPjf7J1Jd9tG2u+/y12/8MFUGBZ38ZLgTIqSLMmSNjiSLWNGAYUZn/7+
kKQ7jpNOn173XScyRQqsep7/mC/8ujNNr+7CuFMLt+8WDt6riggSqI9OlZ8lzLjO2bQGlogm6liW
sruyoGePwIcqpHAEmj9f+H4aJj1yJdEA0CRNNqtnnOlK3peth+E+Y2KsB3UrF+o3FPY2T7V+3cUM
+IY7WessSc+Skp+VmqtrGFZUE9EjYI/pzh7FLRZFyurse/rptvMYq5VJPWxe6nfOhAK7r7ydH1JU
BRtwqsruOadPk/KeFL/Q8CAEnQlJaa5EQ40QjhMei/IWI1W1NqirdBojOnfJdLIyzo26/ZJ29hXo
cQgohLj1NE6A1ALJMs1qY2v+nTmkp5JiJtbjed7ppXdG8UCAeIy2Bohux7FMXyb7YhDny2KmYCcw
nDwVPfih3pW3id03m3oeip0bmi01oc5769FcMrs0aw107WzxwgaT3T/5hUPjrBs2KzCNOLabg5Xz
tbeQM4xkSKy6waarBGeg10YYzGL8o9gyoNss2ezQ9Vw8YZD1350oBdwm3VIypR7ypqwPjAQ+y1H6
pDcLoKmPZ9mgf1DjgxrzbSx7cvaymh5Y7dr62ve44njShuZdWePay4AOrHBPkQmC6rrZarrzylXx
7KWoKbqctiXA9lVtZCA+fr/xzHaV93T8CW1ACuqarxmtYiuBbnNf5fwb1Hh81Ryn2yR+RVNA5tJt
JMVBmmO3ZYovV9xkTAjOHcKtr1qabCwxllAWBAJnhStIwkqngJ2Ub6kJ6ufNWhk0usbSopXdpStI
hKZpiwq0quU58/N5LSW6ExpbqsBqMDfC8b4P+o1RmGbgpagHtZDKobyYRLYeY6cfN85YA4QSVRU/
oOewn53c0J+bdpIv0vOGdzEBjGhkK91CiJ20kR5GCKxy11LpN98g3oBTtcX8kM4le8Gwp2J+1dPz
RzWttSFMGNKmXxkagUBF1mOQnZwtMOOxVTXbYm7nb3zmXJWOIqCKQNK17HyyeZd/XUWTB5tYHMKi
/Zrky4dJiS0FzMjJxnTcuo1jBGYUbuPBsCjTs6HzTVKHWlBqp8RAb/SPhqcEFavZjTGn/k5I460K
s3M66+GW7WTtFNVtb1OdKSL9JlkMWqLLbmmZa7e9Pz+azeKB9ZooSAZRr5nH5q2QXO9JMX1YVvNF
N2ab+G1mkMHk3BFafoT9vChTwzA4VBsnNIl1HBksiwpCPILyIjpbj6mVZ+erqfVblQYYQ5vGPAqM
XgECrVPcjv2B/ISa702VrTsrAoes6uw2i0c8dfkDGx1lmoV6H8r+VbYEDEnZD1uWyY79KUWSUEzZ
pvMSJ/Bhk3OngKKsQLPqYl6DB1V704grwIEiBIwZX2vN/j6r9DFV9Usau1/7cSRoobCsbQfgkzgj
3WHGFxVzHin9u++q+0xSGv3DHvIX0qw/5Y4aGDUwNwikm0so2s8yQoYcgsTwW6JyIgzW66Izf71v
9GwH9HkF3D6cS9WS99LycXssxfr8krvqNKMC/f+7of+LIJZl6V/vhv/bf+R5Uv60HC46Wn7st+VQ
fGLzgydnNyQHhr3un8uh/UkIH2ObhfTPc37ZAP+xHBqfTJJ6kHYsIXGL++f35VD/5C5iPHIQwM9+
2Rv/A3Wf+CVa4A/LIaJ5Y4nB4Z/jt/vZFzC3cxoXlbBRYGnhDhZ0HfUx2Y3xTAmsqUfBZBGmb5n7
WmqI94zSob8brKZIHLRXBaN2mq5an+iQuqm2slGXwchpISwudTs1q7SyKHvlm85y/GABc29cLJ7r
NBu+GZP/WFjhEgqd6+soHM5tR7s0amNjreoQQUOv3TaZ3a8kM/lplmG50xqIFolw63aM8ogS5epz
3w73Ti9okAS9Rm+h5fAb9nW2XG0lRFtxcsSPuEfBj9R8yDV120at3MtMi7fuPLzMHkR66aG+StR0
7euc1DDS4ux414TOnlkePCirT/S71evKmzYowgvOb/tNWbl7iNzqFpIsYSVzNoYK6boGH6cT4Asd
DBoiSB8NDe24ZecqsP7RCtoKaKwaom9Inw+JAHgryait0vlOudodmBmQK9rKlWH1B72X36pQf/Sa
trmMfWbtOlMjk8XqmU/tlgYWnEsyM2recvVUdIy1o2We8kidG0kFnQHon4lR38YmBWGJl7g01LTT
a+44DTFh9l1jWGSIhu2N1lYhifaY+aMmdgO/Hp9LbsIDzeR5IBkwVl4+vVWuy6881wsH/92rUC+O
9E+bGZ2DNDjLDZ0NAJkw/0TBLlWhM9W8dIvF667tdTrDaE4FTkO5GIdy5VdedxHkCbtm/wqr9SiM
JN2nAvKHOp2dE1P5osRjZ2g72ym1lSbbI+1odJu5OThGGZM1RqNjOMZk0GUHpyR6IVmmDkuUzs6m
SX41yeop85fLKIUQjaxldSowGSfqFA40SRjOcgd16hsxXw9ajtTA6LAmd/O06YUVBrXXQRP1jh0k
qWR5EiT+D8O8mvWpWEsAPk0kaABJBsmrWyvub4bEe/HrKN0Utbo0DHGP9TjYB8fqR2AKOLGi0ptg
rrTAn4W3iZVBiV2fHSnEtXazUV0szTPWYTXIG98v96GnyYAqQI1iVZlfwskpjsrJ3HNlkuVq+Wqj
lXzEFHLvq7CJrj4iXKsRFeO46SGI0KtTwl1sJPbej7z2UCOnoM49jU6DGrfjrN+Rp7Pro/Ro+slr
W1vfdDlEFKn2q7qnMd4ryw/fCo9mF311ecI8Bzc/QsEZqLEyiO+hDNSyimvZ0upU5NWzbjl6QKPi
g2zlGeN5yxYIOCm6S5bmt5ZZl1szp9u8RRU8z8Q/9m68EnIp2JueCkSRQllnMdFc7vRNvZqWHkCL
+p220PghukxcJ960sGtdPCBHy2+0qPqw3GY8FP34gHBFrDI33GRF356KfFFEJmQNGjZ95dPdnPlX
J4/3XmqdfG9Z2erR3OZxIqEqvW7PRn+b+Dp4RhMDkrFZbPIxQYDsM+5hYF37bf8ldab9YkvYZRF7
bpc52XmKtJUeRwwq7UjJdUHyUa42U1W/FeV4rZa3mNfaa0bAG7NLUDoOGRMUVaKpcZNsNzAkMwu2
2GUzC7yguyAZhkulezSXtyh8LuC5E1hAdu6MOcBzTS4U+2Ag9S4MrGqXKqh9b6l7FP2Idl8YaD7N
vUkcD21yH3Y8oXipLvFsX/Dw7RAHfBgWz7pjau3KhwNAN9vs0yZuGasgYT2fkvNCOfEhmRBCOH12
UVD0nCOEVdrgRKZy6dxk6s/m3Nj0Wrs3wgW8sNKbTmX3EDUbuwNPKLUDUspdayIg6BtauYf+Oe6b
LfEU/EmVce4tnngvfsgGP3CnGmzM0T/Xc3+dxnGXe1oQWumrmotDCvkdz8MW8fzOiNrjyJq3rTP0
evxRB75QLk1UnLBTJihRG5FqCrRONNwn38pEfAP//Eb7NKQQ7FkkHilhfNXt6tAmYw4pX0FADhc7
sV6LtNZeIgQElo4W3DYO5piCuxgvHAs3kr5E6AjweC81sg2P1bDNFCE2cuZqdLrwi4ekT89QSna9
8bVBqGjG2tXM2uPMCUQUZ3dGeU+EESozSoJWpoYYzW6e+766sK+zQGX0TNElOVFQAdBl89yaxruW
Ad7MEGDx3AFKmk/wzH0AnHOV1BFsbKipzTCGB62jglTnb6p3zefUxfGad4BsPOeeQg0KgZtn5bcw
TnZdZbwNlnsp2yHaNa5Jqrrtg6l0itb3tjk3VXytzfkpi+NmW0mqZFU0IxSVcbfhze4aabLcVVQo
z7FgyneGs1HMYqVEdrJtdS4SkEYUH18r3ep2sgrdFa3wgalJ4whOWADR5NTJ+hbko8mkIMHtQnEe
J22vuZySWTN+KQy19g3ww2riJCHXoJkuvp09h9r4FCIGSLiGEercNZqcAnbb5wJ0D8HNocmaZ9UA
ZXHTrNt2edRc78PFuxnrm4FSZjXMV/RJgSkoBY0p9iUvtWvrqyW1+Zk6O2dto3EHmEI/nUVBrH2P
ROLtOt1+kTbCur533+TsOoGT01ArXHQltGsfch1Bqjt2Fdc/QEoqsovfspyIvNgrs0bdIt3Ps2yC
TsbWWdfcl5olIZhzvApoO1e+DK1z3mUDI1D+knY1kM0gUTGWnvkO3yqDtneeBrQqJsIjMAG3Xf3P
mOZFKWxlr5rc1MEpnec0Tm+oDeYTiiYLLZ537Jxk6zhD0Domkl+7fy80ykMZO5KTmnRcZRm9zXmB
VjOU3+GNDjJiw5yM5iqUPGSFcQbavknCwmBtgnPOXLXDMK6diXX61ZL1380xsZ7Z+t/tEauP8qPH
U/TzIvHrz/1zkTDwipHUBi5qOT+4hOxPLAo8ADadXATk2xgJf98jyJy06Irwcff+umL8g2TCW+Qu
ZlmMuqjx+Pn/hGT62RMJC0HtIWI+IYTtOj9vEdY8oTtlbQFWS76IWT8L5W0dHVfUP5erv1h4f/Yw
//QqPyfzI2QIY2TZ1spCtyajg2qLo2hb6AxzO1PA9PevZtt/8Xq/ePRMSDMavCz+hj8amcsKyRlF
tQAWM/yrWe2kRDs0LnevG1EEHc560HItV1pPUjEXteTCxkX8WSwXuBwuALUWZl7udnxIgcNln1Gb
qHH5z8p/VQhscoYC4cZvMBJMCYwLk1XSyqM2fZEyRzDYzMtkkVjA2sus4bloxaOZU7Us9L3HQIKh
FwUFWa4jM+dedjTuGpQEQ6CLEATau4UJ7/dxRUEAchZz6y2Tj88IVA/o4BLMsoxGQ+bYa8WwVPjy
o6nt9pQzRo1zghuGwUplBpONUB+aLG96Rq+q1a4eo5i5zGSV8PcUmXKOMK4BaNLuuUxwhFufQxY6
XfRPeVXehb+8xWXqE5G7txgD7WUeBCi/rRkQ86jfVE7LR5XWZ5cRUs8iA22GekYuhjRJpxbRR9s8
jy0Raz2S7WwaHao+1FOXpl9RHB09rfpQy9zqYJYylkmWIL9vFqMtQdBHQKLdxMgrx2lLpXl0mgQW
cG+Zi6te7GMG5XiZmNvU9dbmMkV7jNP5aEVXVJFLs0IRKAwUcpm9tbFzz/4yjzvxlF9UOWpbkixI
1RwadzdOMwyOJc0gVxFuHf9ioTVzu+w8Sxlt9DxTfLjtnWOr8oRSTw9S0w4xhZgOrMCyATqgZ20Z
HlLX8rdD5GEFTVxrlc/y2ZDlhqd9OCXYebd67ZHVm9gnUQAU5w3OdRYNgLApO5VT/21EcrGJRi07
ZHn/KiT7mu46d8WEm7iL0WaA6YsgqQkltWwCWnTdC7SUJ8fqy93ceTeM6Peo9bEB+KQfevZI8YZl
fdfQRKyqPpwPLamy6NqVcayLqT6jzK5PXTM56IUyvpeZTLapYKzLyhvNpbC7DPFnjV6+zzLhBZEb
kmenYW2we9dc9ZYpLoU2vCHKjLdp2LNs5c6Z0LvX2avGYHTcTSzNC8YHadx4xohphUT1upyLtdew
MnnxEJ5dAWLYV0SCWVZ814bhR6FrL3HNzuI7qX0wovI4hfVbbEET+Mhe+bKxm83OOx0AOn6qCegg
jtC3Du3K0FODHrziXYaYcirUI1cyrLKV50j0kCLZeFKjk76HTy+MIgpqWZ4Gxx7X0hLpqu9c6tNI
qKcU3j6Njk9ktTMAhwyrsDe+dLDpRypVk7WzfM+LUpFC5RePwlN3c0lKnJfUaP7j9kB54GPsGg95
VFI9L0FeE2ceg6RtQmJ1pseoSREAmtMun4bwmuisIXrbJLcwZvx2ThEeSO5uWekIdTWaHvrcIvcL
h98l6TWUTnWTBUNJwEYzImOu512Tdi8J+xiHT8fYQHpuoOPumNW062oYnqEwXniOZ3RzHorhTY7B
CuG9/w1nDt6y8Fk3itPUdK9dy/QTNvZB5uM3euzlRuQEw2VIQ22zZ93TnG1cqQbbTmhumlyeQ286
W6wVpFUfCoukvHDEQQN/4/N7YAEQjTJWbd4/dsoe7vQaJF3Caa+hWywOTVBX6d2Vs/qILUNfs+Zg
OfR2Q+oX+3mosTs4xXR2JtfcZrHCRtGIs1PVj7OGa2D50DAkiM2YTlc5xAcKN589masgjCr/bOlU
qY8YSkV5Fk33PE/13tc0ERi2d19X0yZPrYPuz+DyjfcYVQqZdvRqm+JDyWGPpQ/9ccxt4UdAI1r0
2ffUA4jtl5h4g50xiXNTT/42og4SHSwW2bk7i3YAefP158FRQVHFDOvxBoMYeoeIVFiJccWtJEJi
eoh+3U+scgB6M+X3ubfWsVljdjWNm9jIr9MQB4bbIx+tIEKW3YkofB0sxqy2hBocq0jsDHvcWlrO
gCgPhUTNyCJGWP9OsZgBR3/2lk0NSXVgsrp1rHD8Nc7hDN4Ssdxp/vjcsezFGadnyPrnWBGiTQ9N
qNq0rIdxGN+IwV+y/du9blJzC8SwN5adMu0nzGcd+oJ6WThZPONlA6UgMjkAgdlBs+ynybKpMkjv
vWV3FcsWO9bktTgstoIF1xfmhRivC+6is84CHDoGCjfYfNtgtWZDdpdd+e+HhT8lUDObkO5DYxAV
0MLxFsT2x1nh9zncHeztQJPCGaQduhJ7sjPixMyZoHMmaYeJup66a7WM2HZXHWpm7lEb1voyhFty
xEsdd8kpX0Z0LtP3UcxoNT0EJWbM4+oe42WszyxIvoRJv2bih2bVfx1+/svncKBuJtd/jpx/cuqv
VFJ+S5qf/Cverz/22xjufULOhVzSs0mcITUC6/9vYi/3ExXnzOgWzIFu0cfw+xyuL9YWPCqkCRNV
Qpbdj3i+Rc881nrKYfGb4Hr5T/D8n736RAL8QgnZXHEOorQ/PoX43Vypu0C5qn2WSbpS9U2sHn/4
SP5iCv/TrP/Tayy5JV/f7hMujv/7f4z/8XIw76rjNTyZrrri3cm21nz396/BhwjyMUWyXDIVyCn6
5TWWwgKX/YQ794+vkY2ZKR3MaqvynN1IvNI39QNakZPzbyIG//q9/P46/F1+fC9J5/pywEKD5PPD
JqZete9m8+8CY3gC/vx2aGz3TNYt2mgobv/jy7QxNzh41OL5Md59m6tZtGhonbj5XOreZQwdcjEV
vpgic1/bMN3P7pCv3Qa1DRPQWeXefjbKXU347jVP1ZPqkwaBKd1ZiZ19z7xxmRyKmioHLsJCzeuw
zTS2+S66IDPVrhMkeNmN1OIifi4GkIs4ow1ndhTXubOuI+siRfPuTekRumrNjbCwIGl7lFnD5WA5
4HjLzSwe0dOLFSgitENq7uay21vCb1a6y7RkVzRUAu9a63KKELE1ENLOIcXFXqnhZBT62uOAX89Z
/Z64UCWD768EZm72EgS1s9Ef6159JmlmWuEBDDzZXw2c4mv01em1L7q7Me+Z4IHksSkedepwgtH8
OiTwz1Zd3et5DcViwEiLaGN5qO9R/KK1xvlL6lO2tm3ei2nnV6PUyq0YTOMFnUa6thLjpffGz1PY
nGKlbTq36zbI8t9l19vw3BbnsOi/pmN+befpJdLRDCT5fBOJ+MV3tc9jpJ2U5X9FB7KaRLMtG2c9
x1CueEN3+TCcSdeokLFj1e2Lz/qMO8kQ95wGj+M4ndy6PWEq4xFnS4Px2yVNuIuM5BDVDVGJuVw5
Ovy5TTaqtPP7ucQRMifjjY3meM7FZ3cy16LtaIe2N545nKvWb1FAI+CRg/eF6sbXfqjrjRlRM5HM
FzOO3rWuOGQDu4XmbcdeIIfT9A3otLqMuJivw7Iu2tAd7DMHoo225jzqmMkRyqfuxhuSte6UlzQ3
bnLfO3cdz40yT21NKPToO2eJ65/SRmQedvUYIQdIy+xNjg350RYgpQnWN2Ryjbxi50IB3vXZhC9D
uW61YQ7e0j10ojYeMgtImHi5RDhHoyo30m62rQX9b2XesbSZH1vyahyH5ATcQ9+jpLkTXrVzdAXX
mFknOZhwHjXOO90KQv5UPRbVqCoDsvxXIky1Q+F+6NZ4Mikyy2oP9oX/1zR2rDQBM3PQpwiVeiID
FsmobR60OLpa4PDGlNzPJG1nOoI4L9X2lYODxBqfxpa6i9Y7J+TneJV9SiccaSoKUunscsw8i128
UR9j765Ni0+3qRmgcMhR0pR7rHZ9uxt7tLGDeSqJ49LBHkmX8q6ImXaC0Excu73FXkuZXhZPAefp
JearV8HsbzARrTRdbFuHiou8X88ImdY8ViuR2rC3zTGs7c9mZlIQdV99iwNMv5tx8jY8NYdJvEyx
fnJ7Jo8hPaZYgwO/TG7tEj6gkOaqGfOdnnu7aFoiN8RdYtcR43dtJs+VIT4r09sg5oCMVW8sbCII
O/t5mcYLV9vYg1tf+9St6bygOtGxkVq67lG36bdCOZ+K+RAPacMCajnB2HtPYkJv6Kjs1OgYuOKO
r1CUGLtKq+69fgiwibT7wWieG5a0g6ab5ySkEb5NbXQu4fPcIwSMhnkvqw7GWn3rWn8TN+4NeSAH
v+oe4gpgHyHZfePndxQJFeuhV+99Ee2rIf2Kf+GrKsbsxMjIco5TKi8Rp6SYFEjO8jfTkmBi6Dyl
SG7xg0HujrLZOpOPG8lNj1nbPUURvVKaHr4krbuf8GD2jXYlc6VfoZK5afv2xaWwAAFdjKoZWGeq
o0sEFbp2oGJnPI2wo4naaXTGwPkMDzMgARxkawUR/4MsbARcGQSr7qOqMewLLmgV9JrYJarpdkmP
YOoX5+Uou2cM+JgRlP80O1Tbm9Z4Y9WJt5qL2FuTylJs5ITsMDP7NzyU38wCgW5hySWKWdvovWgC
Ybc76pXkZbZ6bY9Kqb62FpXtutltwsKD6+1eAOQJtqweNNm/GSNCS+WXxOyUkGbpXJvfbafDIYSl
bdJntR5oKIkjTFeFamh4DxMzIG2Mz7H8Otdi38Z9thNjvsSz1JxKSMk3Su9MJGJCPUnb+9aVAw/f
6EVB51YvPWHKU+MFZsbRYEv7M3BCvSnjYp2Zszxac1Zt/Ny9BTLLNx5lF9uyTt5h/2oUzXT7iZws
kBGef8r5vvT3nojNIJvaTRib5GZ057jVXshdXrlTr3YR1WVVjMsK9KKAT2qdEi6fF9m4reRmjXTz
2lTqS653hLXgP6qx/etgX24ZJdeqVBfVkWKGyXHrFnhak2wKZOUN29mLzc3EtPY/BkvZPNcYV6JB
3w4qfRni5CUSoGoegZehRZZDzg0vp/qYjM6a7MhsLX24SNOsp38Dgf4p+okh98e55adRz5RUJ9DC
Fq6qFxvr/1o+Z1cYc735N6/zp0Ay5r0/vNBPkZFpRryRTHkhgthI4E7WED76bfqU3lBvuocp//vx
8udsuZ9fbhk/fxhhCfPpDFT/fMbajTtddO/fjK9/MVb++Hbcn8bKaiyIBCn49+34UlHgUlkP2vDb
ikYu2r9I5vrzUOkZvBMd+J6YLwfJ0Y9vwpNl1HUVs2ui3dgR9Gt6md2bLNR+XW3/21dBU+cD+9er
4PqtqOT7W9P8zMm4v/zg75zM4t2h8sq36fHk+/PbLmh/WjRfRKAKnY3Mc3ig/8HJmJ90V6fYjP+G
/Itklt93QeOTtfzPHgQPP07o2n+yC+Lt+fkJcaiv0Q3ddITHEuX89BgSizWhhcG6LUPG8xkIU1St
cfYisrN8kWOIAOjshsTYmqX/ni8YaAglviZ2cjUDj3K5HUUBcEc6Du1wQKijFX83gVS7BVul7CwO
PEeEZz3KJZJsq1jHtlrO/vloazdKp1rNvLBKI6bvOSiL7FUHzNWGmRnGipOtOc5v3YL4Wgv2i1S3
x28AHpwuyPCwHLILVhwuqPEUypsEGLkfOpSWszK33Ww7myqb61NiufW5aXXjOBoY/HNR6AeSJaFE
AKqz0ARB5bAn8jnWkcRiJ9K1KF1PtiS+pJirrVUqD5/vzDUyOTeFXz5wg+EjHJDZG00bnXIWrnWe
8U0m3f8ZacG4UgayXSCpauXkCjnpEGVBbJRHM62XTDfzwUevqlO+sEarcxITiUj+1IBi8YtolZcd
JqbhI6fepQ3H98It56uw6f7LO0aLuGStSNXBbDDIq8qK1tpU3tvErKxyWaER6XezFSGMG5YBxo33
RuyorSQraaWDVqNrw9ZqZtjZfUdIqnD0YybFnVIV+0UZviphLOaS4l6EBjF2VlmsE+KWFl1WSz+B
XW0SD6bfVyfbWMKIUuNRJe4JW4Sz6ZiRBXF9VR7d40YmwCd3n6IKtEqP8yMRURDWbfQ0UD6d+ONx
IGzeHnp0fdQRrQ1+7aMqluVoRGWHSd8MkkK/nY0sw10SooBP07dMq/Zu2JNEE4cvvo/Jc87DJ2OA
ICrsV1l8gQU4uOaAHLp7zMLq7EZQFz3WsGRIlnu0p50svE8S+2ADVbJgcDtW5Wd2o6eKSKcVto89
0abJmr5WkgiJNWwzdduZ1kYogiH0hhAmcGHDjF6aEBNMZw+0KdQDjzwBEeYoHysvSbY9LFU9kLS1
iG/OYWWzlgmyFTpCZ+5S+Am7olFpwL8Q1uTJKTM3tqlH8BoJEaeur5pgmpLFbrMBsMXCSfPqSM4U
S4vuqkMlizOW7a1ykmPkE8zUys/CImwnQmIwUDO3oqicatPW/Z60ORp2u0eav+qckm6lMNEegLQ9
zCMhROy4jVwtaGw0c+NwtPXkUGlyx+SCygQtto6IItCwmu7t8TRSKNSuLQer/xYRnx3R7zxF6pqL
XK2nKTtWJcNsYpd03aG7OFjYuPjw0SX4YznvIjczgkgK7yaMy7e4ph52Zl5NkW9ubHwLd2QAsVYj
6wiMrOqCsjHGIFwWCCN0S4x0dKk1WX5VdXNqSyRFTjV8dUq9+sy4zECaZIHWc7SYfXor58JfRV7o
4mEnKtzTKduW6sXtIti2tMdVp+5KwV7WNxwYZGrNqNQmqJ/iiTKuPWoqp8e0+OCNOsyOJgDr9Zle
8sh+LbURUZVBTNbQfbRTkWwEE/VaKmQZiAGvbcOj3/Qy2RC9nh3KGY2n5Gs5R+AkPMy1AqTugLCD
ysnmjePq1Uvq49NISs/CFk5c02CDb4sm39Ru9YrSI914oXUcckwmSWfCOg/jq6q6p07IexJWYLz8
4sELx7cynG9Hx8LTkArIQRdDXxbuTS1/o+kFKWZK+llE9cHkefB77Ip5H2OnswhI6imjBJ1I0UbF
4h5rwwuFjbBUevNixx3qdyd8Sisz6AvDWOjYh6HvH9Cur0ZMN6KdHwYKwA9GIbaJmXwZJ/vaJWKn
TxrZgXwyo6o3bEQkWON0kzDQxzLUSU2I6DU0ipZEbTUj8xkTnhCH1vpUUIANaejG7hkpH5nKeVwc
aV0969YMzUQSnNt0m3jgyZjDmJtsjgDPBLXRmr41p3BYl3VGihcgT9RksDM9fvK2wPHPkb+qnXDP
XkamnlMkK68tvvdFGDSW8zEUdrGF2Ip3k9S/piq78+wwiLp+OxvdLSc8Yj/Uqp0a4I24JreGaj9b
BmQE4riQ9nhUz6U9XViJzrZZP8b1jVWMYtOHoxE4M0ZOTdknJ9aMXbcwgOXCBUrl81Vy5amYwAXG
hTF0F+6wg0SkajLB2YZARy4M4y+jy3/5CCeYsP5+hGs+yFf5o3Ob0Knlp36b35Dg44te0Hx3MVo7
v4P51ifmJeK9ycpHHG8YPwxwxiciqXVnEdbolmX+OMAtOL/HACcc3fUN3fiPBji0OH8a4MizIroN
q6qzoPk/kUokAbYZ0lSwnSa9tISucu0nz7ZoH2rbv+p1nt01vntE2G+T4wQ1FoqSM5qddtTSfm9r
6aZ13BflpNc40zkU5AzhhzztnpBc8IdoQUp95QVZGDZ3gKic645+znT15o/GI4TuutIL9OyptPGM
gXckxfhdIJs/TBXSyWliePJaPFlEHZrRsFQHy/uGW+xez4Cs3MrZtDqK2rFC4GaUxks4cDbacROU
ejFufelT8+Rh4UuhU6NIvlgjbd191p3COQ+cITpO0v1SG1O3IViyX0/FgKi+L565SxEPO5u8ig9a
A1MvvZvJzx4xz23Ctt7oxVdtjr4NQK83s+ne4v7appJY+MI1CHYiHGvV4pn/6tQ4eUNT205zfByy
iCV93QOxSfylO4cjEVKaUnPP7vfI+zatzVbfhi03MGbQUxlC8+cRzbBlNLvnWVnfUlM9DuXioE1j
+E9dcj86cuMtBG2PLGTJCcRtB3s7weKac7IfYXUrZT1zO40cs+25g/eNFwI465S/xV1yThZymLCI
L6MJzuKG9/1CH8+2P64GGOVSH/dRaH5ImOZh4G8G82wsFHQBFz2pmaAf5z5cSGrg9L0Da+38P/LO
ZLmRJMuyv1K72pS52DwsG4BhJEiCo5MbE7qTNLV5HtS+vo96Rla4R+TQseoSqU0uMpN0EgRMn757
77nlVU8CsfUm7IiODK4CJXDjUvgKhRF7hH4D+STsOh7UuhLFPdTxLvWu/IwXzlPCuaEkdM3psdsq
Wb1AX0exf0mU4J561YeLAh/39NwrSb5W68COzCP503S+dCj3tpLwEyXmB0rWD5TAnyup35ynA5Lu
PsADkNGbW3oZ0XV97PBHF9D/cAwQE94aGR0kdTpVYeUv7xqXlIirwKoJplcD3wFR0pceH4KOH2FO
8R8EyqKApQg0bRib1suoLAw6Xgbf0XaZMjekyuaQJLTP9jgfLDjBuwEvxIwnAhBYtkmVTSLTseGP
C7SmWacHV5kpvIJlNx+d6AAKodiyskpuXWXiKZQRI9CWnVDWjNrWSfhj1oAxNm8WZeAQk8B64xkP
9tA/2lHdK0Zhs9HieY1l95Lk9WMUTEweyhqie02y7pVdpPCtZxv/CN8MkpSunT113kzq5LHVGdTr
1w5H0sTRVHFEMbyQfVWnFg0a5kqU7T28E7kd1dkWqVPO5bizzO52wmEdcAyillwWjkVpl2I3q5Oy
58jMXGGTPZntAnCkyXPE8uazY0wzpBxW8b7T+WsN19keTNWtrcNPwzz/qs2vhk6MiqHHiaQWTlV6
DGJMYAiozQ4Vg6B9P+2LgugxU+6ODos7PpRQYzN6i40BOr3U7oFO4UPJ2HfFDRM1z5wt1Yb6yRkg
irdG9T509tM0+R95FL0ZvsS9OrAYtNt901t72+c6VNGCyLdbZ02xFXoc5ovAU1fI7VxSSJ0ykVNq
nq+6qCt3SHj8STP7UZO+expAYa8jUKxTQJTFNUYgBBl5Imcy7kbDPXd61/G3vBgsTIemvE5YYUqP
jg09G87GEG311Huu+uW6W9x7MoZvleSmjaeLCT5jsYl4P5enEdVj6w1RQehVBOfCqwIe5xLcWLot
ksxcmxDhVrpT4rx2WI3zzREmYD+sgcSn3O65KmBte+w5UVZD35Zfm6U964V2E3X0OsSN4I+syzmM
gllj+SHPPFCxUpJGHkZxAw9wXwR8yoj4s6o2zQIlEWkpKZh3EyorkZTSmywbLj240anqw6pPNx35
2pXJlnszJ9atHpvzuhdfez3sgGY18UEH7tXq3ADzbVlA2TCnmxJvNcz+D5lZehiUUMtcL0NqacvH
1vW5wPrgjNIe4xfVHg/UCV5PtnlPuu6+FMGN5/M6VyCZNVEu3JPnRyO3L+SyG6xj+ryx4v5JKDyH
luvvaY2ukkniSHKEr6qOs4yXjSE+egyK9Lvf29naE8Z1NXPlb/Qrc4DVU0n4f9qwrLVuIULbtDjc
W0yGAUhs4gF3GFW+M+/CDLWqDMXPtbbtyG3MtXvOoRF9oXRzPuDpLqF0HeGAtFxV0R0T6SS3/VG7
rxZDHktnJmlbtFr/licdqd5ygp4yjGbMBOtNkFN8HIsqYM8HPl0gtZsrCyGFx0rdbxuE5mtfVhaX
U1fA8eq/e9J6LXX++aVuuWYUHcmDdD+N/UF0xb4xja0t4Yh30Aob66pog29YQTEMYZ4KYCHkFh5y
DzlUBqGJva2ZmmOFCuiNzrmMxVp2WFCQIxvDf0pS4ApltGrAqsBBXDGxgrQbkd6chQf76r+s/zYE
e/obKt8WSfmKa+/z/8a59ucB1TYNBTf953vJp7c8//iP9//8P1X362j721f+bbD1vmATdympoa/B
BaqqNtB/20y6X0iO8t/78C0My6BV/ffNpEMPBYMm/ysoI9v1f0ISOV9sF3uTzn/8Va84P8GvY61O
bhlcAktJR8VbjT/WHuX2MM4LAxFmzIEpL2Ul5kQ6bVuQ9Fc5b++VMJpDUvm3/ehRMG/ALuj9nRBt
skq16dALNF52KRr4wmXjJB7ojLaeVpXLTs6tijetISauwacW0guHDtdcb4HxSU/0huG2JhhY1+PG
S7qnMQL6U/SOtjETHirMOZu04BFRE3epwHuufE87FelIAgdNKeW+ikUWxohmlM+ydl8b3z92MY8Z
H4rw1hfDQ8Yjep958hEUsgvXM/hWLeNxklmwjQLrQXqw4n0cecJuzzl2uJiag00sX6NSyq3Z4KUA
PNkvDq1UiVTwZ/EKDefdq1jgLC6O7VHfeEWbILPS/1yyH4oD79Q1LCFtYV9lgCJ91rEHE4OynNI4
dIolh+QKHyyTGEDtiPtEEgf+jiVosTEYfcDua/qxt9pzjUVFQ/hmeWEcRGQe5hJQgJZ8ZGJ6bBex
h8cyH6OCdKGemnLj6taKUM7dgt8O8mPB8GxPj1Yc42fVJzMc63E327LY4Xl/q632WcvtY0n8KFxS
b2114qo1P/Ccn4y5qU7CjNTkVFwXZZgsAciWZomPSeA9TG1xiub6BKl83DSJeRertgJa00du9Qjp
C95ubSw+NKsFW018Bjd/GbY1vjrNy05Ww0gEh1H/nHz7mNryYPQTObahS8haOa/ogthlWHFyyPK0
tlE9s7h5c50YZdrunLW1zLvU489RutSnlSy/Zd3xh032OpCOTcQZGejU2AJ94v5uQqutNnjNd7mY
3qa8qbZe8GjELvOp8Le0l7wRyYnPeHrWszd9w6piFM034TVOCDb4uenH63mBql+M+5KJb0t/pxkS
FGzuMzA/axnAtKjSG1mwT8JD32zHpmcRUlgrEe1KWtlgHuV1CNQpgYfFNKRrfEacCi6X25WEdtUI
I3HdNEvFLirD7uyS8By6h4wago3wyq1WsO7Mkosc+G0qV751C4EESXyBofwZky4rIbNGbNeyYpdZ
w3kso0vp11BB0mTNyeYANFx5kX7rmnrJS2a+psPHPJFnmmLdOHeDNDa1JwiNNdW32Ro/E2xRsSUt
mg7epepiMaYuXecQltIg3saknGGZ0Nsy5pxzwvL3dRUdjKbPQgeeJdkzb1VLELVZukPlV5aByAAm
VTjnDLdDMtmCFRni4oL87mY29OLFfeDkZlry4QTFpb4ZYwaQeEyhgsKhraxJB0pipqvFwPssSA4v
UxZKdvIYPNHpB1vbEMdmsY0bPPe9fTZYmxpcc9i11gfZr2NgWN9mXj0Swx2LQgy4QwdEmjXypjeW
+JDk0JGZ9HB6tBQYSHc6JM3sElVHgvFn5wEiy5NlxU+2prlXafNspxWDiYnblU3XY6QtcM81awmt
gU9j5aPnyHo4enr60YsoPxYVKM5IPPmLB6g3IktfjB3eB79hLZWC7JgYxGffx72MeXxkf8g7gzwh
KMb5cZLiwzUpJOnfec0pR0nJP6ZJ3LzW0xySU4zo5OLhVdXdLmCVd8lxbWkQP5KByxw+JzAtKvip
ruTa8up4jEu4xZ4D+T4Rq9nmFVkDU/tMZ9N97+vjhF8mx4AN1dbt2gMK/ItfE2l0zLYlycH9ecY0
oVvrSR+HjaByjDjw/eARS8vZD5KXPFsOnkQ7V/PXmNMNUqSvkexPWdW/4l+cQ0fy8V4cHv4RH5DV
3JUQpuPU31bcsAjpHoE/S/gjY7XpHGbccozGzaTxWE3B1UgsLxvcxxvbhz5CLxmxYAWyDsb8yKr4
efAFZLysOvapDoWgmKptM7IG9txtR3b73Bppd5qKgO2ql4Rkc7stJi9dn+oz1hoQv8NmEXBcvJxU
b9PhlhgNb1s5In9UYDThN+xTwbp4rnCxxtQ3xG4PpKXFHlgTT2S2LWByEFJSLmrBCEw7W8oSIHd/
0Fre9V1lUQhCe/MaS18VDhIrkkfUnLgZ50JZMLyb4kxvB4LE+M20Aht6D5oUG/2MhW0Tr9xaXgzN
EHeNa+5YnEU8ecja9AJLnF4odaPbgQ1wcF8gePXOM8Fa81C5/paYuCQ/YByiKeV6uwjON/e+bNGN
HD8/lOQVeyRFWzQE9Z2PQYO4NL1EVnfAI1qwcXbvTcGlwhmNBgDob1Vwf2lDek6+t1VXffZ/7B37
pars4d/3l/3Tb6R+nJ+7An778ZQP+f9jgRnwGLXD/Ocz55qfr1ze2j9K4X/7ut9Wqe6XALZFwOFG
K6LJlvXvE6fh4pi2KWhkDPWo2jN/X6VawZdfwZmMqb/lEy2fiZNcIyI5kygz8V9wRdvGHw0Z4E0C
EwAnBeyOGRiOUsp/MnwEHoMk/ErqIhKwGH2PddUGxV7lx0wkXRg5HI/ZQFQgoQemYl3wqkv9s8jM
+GsaWfat62tMiCyTzuCwluu5Vo/8obDHsGX5sSJ1ByxiwpQ7RqlzxMyok00eMkJZvn+bDs4hK8e9
1SbmutcD3MZacuy94jFHhV+NRrDz4DuwaVwmhwcsOa64GZdjXoMFE057a4+kpmL7jhUxyw6kF9RB
r1UXNq8DiU1jn1Uvu3nopbYy4sImNgcaaRfP8aM+F6ijA/xEH9pmBU1vhasYWJNmfDitsR9Mlm+s
j24n292YTZucNQxULAqiU6tp52UeUUsLDrNEf3Hj+mRMco111QlTESTrunC3Mh/gIEou7WQ5zlTI
3C2VMCnfiNZabkyrLEo3ehy8DUNyj1/iTZjaKZ5bVmlBZ5D+K7lsu81HV/fxkfgfBLhseRG6c1+L
YIHQF79TG/eyWNRFDWaXruLWo96sxJE6JnsPwPjGxpJKAmK4wpdOeiqCmVhFPk0LRaYs0RXFcEEU
2rb70mD/hfsZPC8uDlE9a3ZmM7JPiVKsd9IBZ56UK4onidOnEauw8nVqSV7US/ehgedmHrFIwgdh
FM8+G5/+Ngt6ACEypSyszy6mF1VXJWYsrg8QAaiZwAU7BC9a4Zvr3AFSqvHYnWQSbGJFV+uNfNPV
fjhU2DebLi/Qg2lTKdv6IqKxCeuyq9e9waSeZEVYFEkNPCK7WBHPVl3gKtXkDyT901BCr1T3hwTK
18wZCm5L2/Rs6gKSZWhS6N+Nyww0P9Dqc6xlfUvZ343eIUq1Rct9o64/ZRU8WGPhX83xcvGX+EnX
iwezy49U8i0rG5pBF0C35NZE/tOf7uU4b8XowoCR8qjZVrNGCPvGT3BfTti3GI5pbsn0dE+yfDdS
c9X6PtwNbzMCRHDH/KWY8GOU2fQmcG+WvEHZDhcQmWfDC8vSRVFIsSnw5rhzu+khTWzkQxPo/6jj
G48lyAV+ylNQwpKhoNCBFFtoa6smnwXOx93kkfPWllKEcu7uanij7EHfe8MiNCZf66p8b1O5HIKE
HtOyssrVpFOEO7qQEjOhfdWg9vI36d7MUuoXk5+C75/Uob54+adDFQjDPtx70ZR81IORM7ANLnyK
l3ChM2gv45TmMm0RD3IAysbSVLvWU3RAMOKDTxqq84xonbazupMu2c3QxKe0qKYDwTAaEqJUvvlL
cj2OpXbT2Th6O00PqO6g7sqp9EvhzfIAO/t6LARviqH7bhUGZDk6i/ioF1MJqicQpwgWP/iFYNhK
x3oQvHPJQ960ljxbMzvDKjZ3mm1H28mXCSvi6jRW1iu8OTGmD3FZfdjciWhT6slGepmNpI7ZpmRz
AGzA27ksAtdur53dkmo9zx+3rselfMrwxDjTRUArQGHvcLGLYacZPcKN72WrTnKNSs382uniert0
xa4J2JXyobiiSujOs7InLcOkKpCD15oPhJ3uyUs6N5+WiJqrtm6GbdsG74UjwMq72MRlZHm7yexV
2U/CKGs290WQfDpJ0LHqEnU49uk7ZndkcvUnKzPA5VF/QwMqWP4+f8sX5yWLCFOUnX8V5NWFoa5H
kUL0nadw8r2dUBeEvGGnXxZxONl+2GXF91bvack1TgJhb+v3Bo0n3zwrepoTisob/dHNq2IdtfIQ
jNx1/JSVcUZhKlKEjDfE9o7gO85Zbl77DewPHV5rFwd3em+81IkLFjgtfNQEZkjYulunJXhhuZB6
ygY3ruOtAzy3bW6caR9c2zlx0bjf+EZ71TdQKSqZ3eS5TtMMOoOXIjAHQ3qrYwjea4P5ZufJQ+vB
q9Bk9pC0JJsXSf3AyD7Qbuo3J84h/echvifCqaAwp9wAHexrNxofGi5z852hLQClEw+siUUQI2lY
Vf9vXO4h6f5cFutzwfmX+z1ioR/MWv/wq36btLwvOrM3+jLVswjTxu+itfPFQ3lmpGJhi/XG+YkE
oX+By/x30NyPldvfB63gi25TnM1WQLdM03T/kmb9p+AWYgMZNgJyJmUBhFp+HbTI/YM9dZRc1Q4g
kvUwNjj+60ubnmzgk318L4Knn2bRf5BHM9T3/CUshjruw5xAlOcVcSw1/P003I0G4rUW9Naqectv
xtNdsbO/5sfoTvybQm41JP7y77AWZXzFlslASqnVH363JZ3n0vH5d8Zte8jW/qa8jsJ//bu4zp9e
wD/8I8oS8NMvUxDjx9qjYsyNm54yy8XLZUsfQ5pY+2WAGMJJwt7fXxtw+B5k1U4HTPAZaYdhCeEy
XAZ1GhEr1teWetzZ6qzK+rb49IKyDg11koG61S8yGt68OfZYXfpfU4On+pQ0LAjUWejEFJw26nwk
zf6Oseq14+BsoNZVHKQzB2qjTlbCYG9tT51mOykhWZ2/YIXYXKgz2VGnM8ZkQmo/TmyObhx5PXsx
+RBxqJsDt1RsYfE6Vic+8zAOejUFKKNgwVhgpgheNKm+YMk5RgwO5RydJgYJMc67Uk0WtZox0qDh
Pxg7ED2/tanPbo6BJFaTCcaBbcWoAghhWunYtlBQ3EPb4EcrguLIJhebZvxEl87FVpPPwgg0MAqN
2BTCRU1HvOtuAkjFYNePgvHJYoziXY/TgsGqnsq161raJodXyk+whX++7dUsJszgicVbR1+DuzPV
vLa4xSVXE1wLTzkcGOp6eKfr3jWa0GsRe22oi7WaAc3IoJiEsdAa2GNozfxAEWGA0TauIe8UEVhf
8B5WBUGJTtJ4BTbts/KSd7NakKZd59R59XHRNBnqVrA3q1Q1Ul3Z2imKjBDe23VZ1QTb/ceMQX3T
9N4hd6xXWqS+y7LAwDhAPTOoPJVvuLK2Uw1JrHY57edPwNVg55uFjHtE/ioFj28FoOOCK6lHBF1m
+jMs53tfa5fZma9iMvlbi+YfowvgA6Zvbt9uTBvolb84SL9tzs2jY0dhUHU59AUYMjKCXSHAhrFK
WRcthz8aGK7c3N2qt9N64MblkTNKSu8NHeMTjtlE05I7r6lxBwHmw4WIG/IJVsDsnVrjHjXRpUfK
qCH3209NTMlxAxGaWSS90Jv2wRDzlJl8qNkLYiVQVlB7zlbeoF0mv3uhnmnaGAZQuw4xzq9Mf1sb
6j1M3k/0LHlpQENaPydCvzbrbsLU57BZLItzZ883xeB2q9i077GUvnamNR1pltPWuZy/iyYptgYd
Lurgf63zq3oZ16PWPc9sR0FU+1+tIX+ZJkvfc8Wz90PKNRMwN0mZ5tGLyHlxMYWhVTggmx153+EA
3hRGWq+TsWYpiCSbLWMcVh5k91a013pbhfnIes+ifQGUsrJfZOWRYxwwpLltRPTWWBlr3CFZazqg
L0RAdJXMJzIz+c7ZjhKLvpZWFUtmNY2WDrx5k4Yinia6AcAPiVr3092SiJ0/d3vs5Dc9DPtyLFlq
L8ve6EfjW4M1O1qaCBAvdDNbJ0imO2QTHd/tH1t+v2NNkua66AttW3cBC29cdse48+wbg3sPQFso
5+m6HYV2kZTcguXJyvh7OiwFgBfn4I8NLS2yXEUel1CT0q1Fb29YEYZMRTeJFazMtHrySyO8ccac
Cuzg1AZiVwpYlmbf3BXehhMc5w9Rx4Uz4KHu2+8ZITZS+d6OZmlxdCrtKIqyvDGyArK+1XnntMGR
slD4tB8jibzduBPmc0M0t31ua59ZAqUwFQDSZDH4d1ERuOs+NuI3tybbvyR1vu00kRwbjzJRr9Su
ptrQ9zwHZoqV8dqC9n62AsSBik4JU2scJm2kFssfE9DQRfrRaZb80A3VmT0zqOFmrdndT98S24jg
VxPq7AHrTFoij/bc8seTpn0VDxOVZQ2mS7kw+1UmnTqV6MkIkwygzxWueMHwONn5e+KxM6wHwHt6
KeQJIspC5yaKkttOBa4D/UTmPQ7nNn1rRXrCsh2tq16/wxEGJcKxkdFTPPxFxqvM3t+m3a19HtkY
yx8ceYqGq9bM9lEMSQhjaIwpOECVbuF2WFRfWERaASfxGTVNzgnKeVIDNHtriKPZdUhAUTZt8qnX
1k0zFztn8J4KJhSoZUQZ8aWgaGQLDYDd/MHKswyJyNIOmuFjGdmWavg1YL2zx/Zriyyt22zTnqPJ
7djnlKkGXqUVhzmOxNaMtdupkMGugqUBXZDiu6K2prBxGrY81J1NvRXG7lRcJcSGN8XoJfu48Op1
xH11S83jU63xOlBpdXYA7LA24RlIZhxLw1Rv28YrafWjxCfnG25ZB4UdoeTtGOM+pmcj2jlNQhsH
ohWnNdYNPCVIkn20wpxqrE2bqcFBX6J0Gb+Ta6D4+I3H07cVG4xqHKzEtqUZU3ZXuhfBenff1vSz
CoC8I34QXZsfC1h5q0Vl98zCuakWbMiYhrJtLYdnKsxOrHuBAOVgTuyJoEV1Zv27H306p0zeo3OF
JaXNv5aNz/2bjjy7KinhINmqj9myDzz5HlUDl47uYtAfNkn/DoTcuTacG8OptwWZWOQdSvJE5ZgI
OZWNNSFP10nUuBs4MY8jbV7rBmI79lr+CUpDTmmFLSsiLJHMlRamtXi2DBME/8Ip66Z3gBapX4rp
q8ML9Tm6+MA1RLxdGnT9ztSKzyViw6ZFPjnR2EGT5pKfHBob8A+5a4E40y+hJNUK/WRgx4Lv1yg9
fN7e2q2dtT5LDtyK10sm7b1doRt4MYJRlOwGKh5yHaRq3F/x1vpuRWmFQrT4V1Sz86WcIWrKoziz
zMOqHNf46utV0CUEPPIajXYe0AoTsH0EAQXpO3hPz6J0hn07DUHou8sxoPCe+uFERxOt0wO5C54f
urZ2zdLYGYs/h8i7y+0w99d9QtULb7VuxZIvbH2smBykm5jD95DaODciBvWR7R7oKYo0xyudipwm
hv+kVzvJQZL68j4vqQ5CQc6Gj0V3m3fdLNsbUZfYhrRB974XngzOS1Lul3SkILvhqNPd3Shw2UlK
y+P62NotMngSYuzfuZqFCMJMFssTEAFgi9bBTPhcjTbOEz6KrndS2hks6DBrtf3UItV5wZohCTih
t08YvyQFy/OonH3BpoI9WwFHIlrOu9cAKW2/WPjneCos2k2QcIytMy2IdvZoGa+izrLnSKCYGUkT
f8+W+apsl2q/dDli5uCtDKbucppXOc+biYdFZ/vUCUCTRPJTbTJNQrannW9Sd/n2b24Bf75oIAzq
fEQptqUEiq34z3eAamIBQlSAzRoH6iaeqsPcNcyiln9n+b9lPP+S8vH/oGnsPqrrN4C5f9RG/odK
GqalXrV/Lmkg6MXJH2/Zf/ui/9YzDDLdDJG6qf4M1u96ho25xrK5Y/tGgIfG/13PsM0vXKBtDrt/
lO3TkTJ0gq6e5/9wjf8FRcP9ESH95TJKpM83FXARu7ly7Pz6HpkdQ5BYq5CKY4e+Ag1ZvaDFUkvw
NSxV8gn39XPKl2e9ip+ynobxivP6deyNCrtZm9zh46xhji3lUyJpu0co3JikiA5Tt5zHPOXEWDhn
pnqJ90Bgm3Uwuk8CPt6qMcllx2Wph/4obp2+ycliRHvU0HLr2toR5J65bnhtN0PvgFpwissiukvi
W8cFt2du9Vsc09sJVEQdaBfdopQ2cXhOQ4NmlPIslN8pW9fj+JxI3J1JmRF36txzVRJ/8/X6gc3f
hU7Dw7Jkt/4U7Kwoes5xP9oSp1ppQhDhNpYPoU3N0sqzwa0bHZdeb3Dai6vN0A+mFrQb17REVCUV
JhNoCrUynfDnjVHxAhbrFoEa1xD/nzaoQytx3R2PCQ9a3Hg01ZOeF80Ei06BJ5dqPfNx4qYdQa95
uY4qvv/om3SrDxRgcXG7WAapxrwVV9psfdgRRWeaPZ0aXXt1G8Jprl4+LrXrAmZLWibVxHhzNX9a
C8FpTHalBRMcE+yJrXw/ZRwQcKWescFA27KWK881OqyspX1sGre8zFXMdR3r/wI/n7QKwK3kMInx
ZPRcibGL3AULKlfksBwQiNzbTEemz/pyWQuXVS/+cDDHWvItchkoIk/Pv4rS8NRCl7OVFOpGwvHQ
MYpslwAcohNFV7VfnyNGGNqGmpNvS3rUrG2R2t6NmGFIgFGwq0s7296JDBwYr2C2S5Wij68qyKSk
Y9oyBMttbgIroHGS9GcyOqfRVDCPpHkypvTOy6PrIgGoTp51wYRESrEF5zIpWm/Sh4WDKafztWNm
uE+zMAkxGBwvIPRga6+FrKv7JYfMNZKJjOSb4Ns3SXAbLKqf0y4PpmePt5UNrXyKcxSZeNPr3Hx7
d931zXa2lq3vylDmgbEOJoceOGLZd5o/PqZ13t/lYC3PlEPv+tzANQBROlC3+w6ExJ4mgninVdgs
u9o4TM249gqc/roqxgQp7d3UdNviqxbYSmTJ4IwnG1a+VezrmLeEpC/rQFe5jYmCrWzBvcQHf+w5
vIdoHFnTBntbteO+LjpQxf0FpZyBJ2tw1zXDMSnMTeuIz4UUVo/900tasRp0fKW0mlfCe2yGeJs0
DYQS/ejYJG5lFWq5d/bb5hOHAj0EIHucadgmIxqWjPfFNN5HVBu4jrhuGHOk8KktXzYsGz57KbbC
TkB3OwrxcawrMB81bw+G4cYCWJFqVrlzME/wd7se6UckxFAuSHL+awxlWnPFUyvlTZGXPFDmYxx5
lykf+Ap5Y9j6dSypAdQLFxbrt8bjgRHQ2ppWlRcWLv2nLJ1ilRSx8pNnUTpFuwtsG/ZGpCemct4Z
GWXq3EgG6WyFVq2bkVSnEi+amsSI3YeUOOzSsocskd/PbBHId+TMlsRRiyHBxNEOx852Pil82i34
8o2yvEKtwuChu6E0KDbgGXXsfHnrshvp2mhntCMX+vIU400zqmVn8peOSmIJZXw0GNx7cntDpW0y
xCAIPKxjNJ5js3/OOx9dFKI1msmOwftubIHbWMOri9CqZfO15y7PwEk2sFpZlIz7WFFoMnx5XY4F
WJj+JjK7TU07dGXGZG7IFVff6rg4LxmYaOluUGsnWnT7rruuuLo7yUdd9ZURelYVMOPxSFoFWr5v
pm5rzfWNkBrF4smxpbl8MQkMZ8k8b9IE9oyuD8fBs259X2MexkNvG51PHw9mOHYTWsHtbTLt4rHQ
ILsKgSXQ6kzIpbRwUWn3bo/BRkw2m5BhIV2T+FXyNHvagwJHpb1Xc78zTe1Nn+P2syk8sKXEbg2o
N8gz1aOjErkSr1q0IMW2Kq2LL+xrRBfXKibI6xLoNRcT5GR9m6qkr9/ORzMmz916I9IkOHtG4yea
qu47C+KOzfLNleZBECCe23EnVKJ4IeHqqoxxV1VXMmgfMbKDGKT+w3nKDeNVJ5psud5TnZbGXie0
zG0dqD/vm5o4s1C5ZqkSzoKos6Yyz0YdUBmtctC6SkSbauVpqZT0JJutIDYNuX4TzOLJVXnqTBZH
rcIp007BE93J8E4JX7PJvRoJY/c1PlOrd7CpGo8YPtlLE9xuXMrWTVmHs4G5R6h0d6ty3q5KfPdE
v8eB9aQgDE4Q39jphXUJcKUjZTGQq+R4KWnQwymmb3k01StTJcwh+O7jpil4Z8JBr4mhiwn/jsql
L1N+16mkuqUy65L7WC+C+0Kl2V2Vay9Vwn0g6p5YqjSmio5LSWuHnhMD9wnG2yoh39flCeMWczUb
PejKD2aL6S4mVk/1ZraR5IXWncrcNwafOkNnPHA8m+5sI0cWbVHFVVq/Vrl9XyX4h7R5MIj0k4HC
aaZS/oXK+88q+b8oBkCiaACAie/kQMHcD+QtHBddQXClxd9bwMUl1e9seoXKzRU0l5eEay0Y3RSe
rsaofsj73A0LWLuWBlBdwXeFxMEa6OThgt48LQrRKxSsF6/tdNLh94qi+Bo1bDTi0iBZ5wH57aD9
SpeIgr9ghOwVCjhRUOBmAA8M4R2o7NJfFoUOHpckDl1owiZUYULtZ4Cgh/QHbhjX/iqdQBCLut6b
i1tdp7oweffV58JpLG5y2dHwZz5TC1QVq6bYs6aRxMfbyr2ac6Ge6StpVXMJOLWzr7pMmKsIB4/X
dlHeMla/xy7xccpPygH6QBZ1oIEZ3oRqSGH/bG+AGRH0Uv0p8NLCOujTvWcPPIqD5CG3abRxqSQc
0on+laE+tW1ic5tfqGxWLS05dS0u+WwrhidqqiYXesoRE1S7iyuKA7R+FHbcNzkFMIlqgnFUJ0xE
OYylWmIKnrp9Yj3SPEbXmrVLfvTJqGaZlooZq5SvbjCcyCOOZ1+10HiqjyZXzTTUKwCnUm013YIg
6qkGmzgCfOyQJ1/ZlH6GKBZMYfztu8RhlKIERzi04VTU4oCTeYsHmMhYDvJNYdOd41Oio7W06VR1
wync8bynPvu6VZ07OQzmTLXwMC/I159uMv9AEPshRP1yN0BWcvE5OfBhaA+2/hAbBcIVYGth7zsT
ZsI5lG3Nwid6mVNBOfJ2DI4ZaZ8xsMK6A5O16Fim8Q3DiorLgU5SjdUMNZOWy+p3Js9OaIh0AHVC
Q3uChE5ParOa++AmM8XGtSJOOLn1NPsGqAlUKPau//r3MZTm9effx2UhpXPZ4YPy611Hlrw9Gqsn
ssmyhjXZ+KIl1CNS6AM1z+UlxyzbBQzDomWHBETIUOSQ5PFf/xh/UuZ+vKpKJtUxgZBD+/Wn6BLN
rApONq4U5WcSOyfi8TQTR+Umnr3t+H/ZO5PluK2tS79KRc3hAA76QU2yb8lM9tIEIZIS+r45AJ6+
viPf6ytTthw3avjXzA5bSjITCeyz11rfQiBjFgNXKFy5+fUrf8hLCNiyfJ7/eeUP7jV7ZIfpQrmi
5Dg7JlawnCkdMWSzrVpz9+uXMn5CIyFuQh9wVAzEA3XzQX8s4PDxHEzZk5Mk9vKZ+ASRhP7zBPpj
Nq85b7Ucn21sYU1CLZFeU4UujrXx+wrkf/hWQneU8/DvtxJ7AuvFT2uJ3//Uv9YSJNYF0rpvGSwf
MEj+4bI0f6MAwsBvQrrGccjX/CfXY/ymsugYBnCcKQMCn/m/WyAgDqFlQwlS5k3+p/9K/Of1fv6m
ClfH5mmp1wKP++fvyCi6dqot5H/b0DapP0CkwtuTEIikJOxGEJCM5bXTuaTc3js7BCixsTM/q0zl
qNKVGjHLQeUtw5nkZUMEk5KpbtGGerFNWrblKUFNTpOKPDuxlSYyl+nMoIQ6qzzHkEifEn2dq4rY
Z5x2uxgpc8QbD28mepWVRgGv9aQ1zbsfpGRmVYZ0UGlSBpov6DcOyGWSprS/PYx5cXZUBtWx3GyD
teLOVvlUzJCHWCVWTZYZs4aR3lNpVuhlB0vlW1OCrjqB1ybEV9R9LuepWeNvuoA+tHdpWHpLT6Vl
LZWbrVSCVqosLRWspIu+B2wlhAofUoVhVuxfRM4GAorFqHAWLhgZwtWg7iNYF800aqsS+oXAc7ck
p7CBB75k7KkWg8iws88h22iHA9EAR8MLQVv66YkCrPwAyZwtvOWdTNgbmeHj6Wx8xkJ6N1c2hA5d
oTqoX9BWTeEMq1DESF4QPXxKqJaTYnzU7CoU9CNvne0EBYR06TOKwSac+3lvdfODn7Q73SUkAj+E
WfQBWryxTiGLBBBGLFnSYaW3n6hD49fqGiB39h1AzYmIB4ASmqTCZT4ALbHZ3sQ5jNJIOe4MkOJx
hmsQPPmXhLagMAkyDruALy2/XZdwUdpR/1LBScGxR7Ep5BQEricBSSVSSBU5O6iz0j6UIQuSCu6K
P07ZeoDEYiokS93G1jr9jmlx4vpTRwBpPSiIS6NwLp0Cu5hztKY8dFtCfJkU+qVTEJiIRxQiV3nL
cZW8TIohYAgaisHzHmlKcBrKoKrPSmgvwG5SpcAFxCNr9Pd8cqcYsBEUP+YyepkdTl/+NUen1Itp
V3re++T0Le3uIITAOwNBgKhStS8gXohulTZaFlfzkqN1utdM2pXYed9m7deQ1MNcDnTI+uWbnwXj
upb2jTlGdO85A8RdKOpk2cl5FRs9IlfSpN0TbCDo61oOoYv7ehZLg9w2uYReW+caAVhG4CX0KDbp
uU7BK0Lesop6iYaYcjTAFhu7YmVryVMZyYZTlLeeguEt45S9iKX5OQnrZ9/pXlMIPpLVHtUFTUVt
kXh0uulGZsUpC9tskZByaoSzY4VxV4QqWWUW5wiIwjrroDpyFlz2hthadbl0MzzNSUDlt9l+coz4
tWftxLIwf+01zQcooz1atLnqltWvq5gga+t32YrsBuky86F28axYHbu2low5dkaOgFNgcAsYOY+k
de9vwyQM1naPO9WU9aabyRaihYh1NaKOiiqgGl3rb/Umfq4K3jE9P6CP3RtW9a03oF5QgHEfz8Bj
gphSWtd4G32d0rnSQXs1z13OmmGMwn3ma/fdyNk8rYOlGTT2aSjFXRDXz0Ec+evMAVOb5dWmFTme
apTi5QR9gUO+dolM+blPNKqpB6qQu5TJxGZRg3oLeK0fbOph5KtX8SX3zEcviYHj4ASxTCJWYTYm
twUmS1KPXrIrhINFxLPY9NDAueB4wMjhPg5uVm5Ex1kBCvPCM+Jbz6zvUtS5rjL9bV64d3kVLJt+
sFBFxgfbMO/RU771YUBM0Qz6DV3JRwL9t6GY2PvJlm5ILK5gTdNd2dscWdzu0dF6+CKxd8oLcAbZ
ND3MI/vXsG05hyWAVCWeeH9sVnFZXzgKUlGXXJpBv1SRzUnWhCU1EUnXy3qNARZjjn1vhUG1pSUP
cmUhrtbUkv3WqGKsKHA4BHNPNS4tEVvwRFu/tde1B6a2xkHpkqsbNLafWfko8mal15sqnG96OU5r
r1OByRG9iozouesI2tOg5gIflY+0aJYbDIAJLeEE8yl8gxaiwvqziu1j4IYBraL8E5l+H8NkpkL+
ZdX4Z9rjiLBVerYx5NGXNKBCBtBcEAEF/zN4q/gLesB9AUWA5OTz9yHjf/aw5aKbMUj//bB1/tJ9
bT5IQP/6Q39IQIAbHVdV936fjpiFfw9RGySlmXB8XcfNZjqOmnP+jXcEAYTzUfimYZODoA3rP8OW
/hsSELoeJzP6sjiZ/TehFv6eD4ciagRsIt70j4BMttSh4e3LHTG27xj+CTxFLGofSbRxzjQ1bW2f
O4PVOE/MM4+1AkD/8O78xbGSFd9PL4mvFHPnd+Cl55rqR/rhJaHPd1QG4bQn7ovC4l5nbBy5xWpa
eJbFN4aciqncHiUO+pWU3L+UE4Q9zxHg9Jd+SigqzDgtOCLfzMo/Aq2QxXpXT8dSuUsi5TMJKb2V
ynkyKw8KrgY6AJUvhf0G9bZYVXrlWcHsgBWLupKTqRwt0mzYvGJyoSSmv0VTCMAaT69SOWFy5YmZ
lTuG/FuvL4eiK9bSrOU3m/7CdJHXQ7cDIQgKqfbXUxqED7IowmOeFohTmJtMNnf0klO26Yn56rb9
oyv7J0S5T6xbblIXCEKVrOwE+4ZP7ZKUBKm16LOeFBe9w3dBoIhKGU2+crURdbdYTbctVp8wl3gi
jLVhYVwUdNfPwU0dk1hkD+JZOZWqpRFRPpaqQt786MU+exuvfami8UaL42vjxhsp6mOaVTR9inzZ
s3a2C/PU+SFJB/++0kz6RdS+rPVPVs/DAY5fPqdUpo36YaAMeWFAj+vpUim8bmJZqkf7hjlo5JkC
hwm6DaBDczWwbd4i2jDU1AOaWubf9CIdL+NIvSi1zzFW/yq3mSBCTYNRRYDeyvVhrbSJPLaekpZV
s6m7X4izPsJElUusZrD+4uERu8dnCNeHkZGS2p2AKmgQ1e1aDFjDYqfbJGyAt41T5+Rn2/c6jTZj
D1cuch3IlA5HhiYKJJVaEJ1nd7yO0QTSLrjODmPiPFevUWw+gdLYhM387Jd8qjVTaZOzeuwCLiD3
qg8zKmrev7axv3crhsq23TmpedXwJzhgK9e0glIELfx10rt3QVGtiBlwcx4gLHa3dVW+aHq/6fX6
OgkbWJ57b+pocX56K2hzPlC+gAEoJibpa+XeqaMvWRN/bjHSA8pEO0lHiHyhhSt3rrdDmT2FRnBv
6O5xdJNtXrGFmqeQ/ZFHaQ08ub1dmU9OjLOO5MrjpPnXOjNvEQ8fbeJW29AcX+mY+eym0RdnwiUU
D+Od5uDQcefoxqNhcIGIdZ1aqW9nfwrf8VTTqKORRnfKbk8WVt8Emh1uoSnVy1n6+yGAmjSU2B8H
p50onDJ3gG3bvZjx9gxd730jV+TpCwg5xEBQFdjhO9ou48GI3FEcoC2n+xG+l+snjoIAPWLiOGj2
xCBXYWtxrHTco5mu3CBEPGBMIigRaRd0M5e8XvAUOWwoe0EFg0ccxU9lslDxLKaxi5d2K9TMz/BP
oUQ7e9l74kGIaDjbIu/gvBo7TXZPYVPDkw2QfCqaKkjzk4rN0WQ3cafp97PM+7U94xOy8RKihE7r
0J1KAGF+uYjr/MnyWLkLt47WYUJ4BcnoGemN+x3F23YX3qVNrW/8uFeh4RGiivRGDCrmk8aYt+jH
6mG2NJTwUJ5ig6gx5R40JQDTZKffb7Ea7QtDVAfTs8bPWpC+lFr1BuGBn86M70TTlgSq05Mfqe1o
BRq+CxPV2CYJBTVofZxGD4Rz6RAc25VhR++pxduE+OocsOXuphi31iTaiHD9QG2shtDKct1clSeP
zauv3DTZc7+C1pkgABMXdKyLN83gBnTYSq35WmbzU6N8zJxgbUCsMj+OYbyjupsDXXHou/lO87VP
aeHoSJso3phEEXpxKo+i4GU1kRK5rO8dTC3LiawbbDRXXwVp+u5O6d6S7Y1NWHJRcG7jHNsZm8zK
D2wZFnwMJCCnblc0TLaWRR0DrqZrYhmHzsKdx8H6pZUQGZKqG85DS/KNJxRUNGfwGG5rvVoKr02f
w2kWDzbk9oXW9+1Xv9cquKbONZHenUZWyan1e4L134dRPJEeoAsgQNWGtzvBed+fRJCEK+SxTVGG
DKLNcEdx46lLy9ekweTg1Vl0QveTDOU58c6B4GYdjOjeNeZVQz44Ino2AMWGtgYgwhjWaTxra81B
1AeSmW2jEaV7nMJHv+FLNevYQpvJHZcNhXBraYj0Jqp5ArrcgS301SDywk0v/FUn2kOl5ScZTGvw
rVeTm55btF8tD3d649xnZnNuWpTbwZjuh44OknjiVDA6fPE1MT7n1XgJTHYMGBUAWiXByiFxvyya
8hgQRCX2FW2bBhds6W2LOP6WaWKn1/UubKZoRQjtLFuMypqtsSyO7P2vBw4VZPkw4uCjwU5jslNi
Q/WRcE6ujPOSLBy+eyUSQKzD/6yDr20omj2huQIcU7aphepjaZJe9Wx9Lft8hhnoNfuhT97EbG11
WsoWYYWv3q4PTuwkbFeocvj/EzRpbf3XWaWbL3xc8Z+jSv/6Q39sK1knE0niTaZVEpjlHxO0+Rto
dFBEOstMpmjjhwna+I0Ik2+z62cJjcOKy+Lf60odXieLcFcV42Io+O8A6T9P0JjEbEpwQRqhlXyv
dPthnC0LulSp0BEL2TV73602E8/o0t4PfnNApf2Hzfo/vJr5YV6f7aS1hxB3VtAGGzufrgmzR1GN
p3jCGN5GabD49dfnr16QBb7h87ZTLKa2vj9O6+Uo5t5vNOCh2CD65KTLnUzuhuQUD4f/9pVsOq8M
PmmDtS/f2D+/UjaEbu8zFyxkcTGtr7U8w+U28vsy/Z1j+7eVB/7PSojL7YAFhIBqzyr7wyu1WHL5
8iPFOlVy77dwTo3kMnupw1bS0o8pHSw2XJQydL5KGjyBhZAoLeR7VSBBp130ILoORViAxsyrddTo
j7XNf2kDuD1VW5yNeaRedLhUbXpTDSZTJhmVtPrC/fut9UjZtjzjcM69zWm0DWK4ZkWKH606JW15
gDuPvQRJUSN3Tp19s2y0IIBtjbuezz2y5MVKkveqs145U7gbJ4Y6I5PdgMvH4fkCGx9/anGpG3mG
SsQgQfYk9ce1ywKXVTCLZ84nbpa/AEu6mafiqcD4gIU3uTOhj0Y4HXIjvW0nOs0xMrs1IYuKHSWP
PWBYKxB01wafAOyqCrc4YMJV5CTXNmDtZbmnXFYcoLJNmVbL0JQvwtO+VLF3NnCP0ar46Lj9Xc7Q
0kygJ2fOE6OYzok5AVNM7359PVnQJz7c+F18ZJyTaUfAR2V9+JhjrLrCy0feM8aJFSMKjVpe/7nM
sOb4jMEa8ZSiw27XhzznE7M95SWLYJO8kVoJjqb9Cph55XZYvEnOT11+AkNwzPwKgNV03+l0A8Bb
3sJovfWL4bmJ9YeIKhhM0N45xLiXldGDa1k77PcK8GlTKFTLdTYxzkRldCzNifidfrAqCm4dgfhr
rlsHt/hUBv9wyf/VFc8l7zvsfLlZig+qox/1eRoPARQGD7reZOBfcVeV4ACMbv3rt/0vX8q0hMuW
z7A55P/5a1y6c9eyVMcQUz9keLRzfJQG2jv4wH9YJTjqxv/TJ8x+Rn3IggSiqa6AH+69DfG8YNbU
vTe3p92QeDvX83BigAPmw/bl/J5HLPGwiR+nan7zZ+hnjQZnKGrexyBeM5PCvU1BiJf1eSpJKJPm
gbKoH8Z2XKDkq+6t8eqAaNNODU3URRHdsqZrjwY5aMsLXY5WqUI1Bt7CCfN7t7GbRSMK2vTEDedo
vrJJstIkSpMbD09mGjxBKbE3wimfOBxwVXI7ED5ACq0ur7Ls4FAYtJJxYHuQJdgxXd+Rxt80WX/Q
ZSHWjp0A4MDjgLcvuqYFnNfOsxcGQaYiEhhJC9uB6iAz3CP6a6xNZ7f1b8Kwy9GUBCC6udphPcqW
kZGcRdNo3FCQsLpQPrGFALAGm8EX3c1kZuzPHYToEJe7pUXVXlbx2WpwB4864lYiZw7AlfZqk3ir
ff2bCqfVQzpwMFBcfYfqPZE8JnlwTQrta55Tsxb6Yjfn+NRs3J9GvxglHaRhaV0Tbk90EWzw5BqL
Ohzl0W7GDbQQTK29f6py1A9zqJZysDdFCBgUQ8WbZ5LGo3CdFgBck74V76yyohY11OOlJwivGIFD
e3CwksVaH507Wk6AMln1UWaQ1vQQzaiCev8I4mgNEXfcWnOub3JXv6Gj45mKbQbtIngp0cO2o+me
h8r4Qr5qy0LnXY5U/ngNnzVbfVzCJzic+FDae2/qQX+Bmxpxt9owsNaWTb4nG+fbJiY+IkPxlOde
fwzn6XauK1L71mtSk2JzfN4M2jyogGernJLl74fqHFrtS5+EGxEgh6K+fKpLgNlpf5pimazE3ByE
Fl4a8qh5ZvE84WCett0jBNjnaoYewm2ca9iw5Ean05xzMx1j1QyBqx+yG2IPn/IpxRZs7F3sQlFZ
bQvgpJ/s2Pzs2yMVFLhVYhDd6BB70+UDrtzHqSgvFYTDeGrfZ9t9p6PjPRM8KqaxATCa8g3QXLbd
lUvXnyoIFjQFg1RbxYDLBne+YeEoFxxWwTuV3yxVMvz9xzJYkJCrg21CIGUfqrhWmKkYYVc96jCx
SwXHtus2xEiHxSjycYl/Z2hHfGMXOqS+tOupAga0zca7pwG+sLduhde8WI4wuWfY3NDFtY0LrZv+
EfONFmjCGQrljdUFZ5ubb3ThXpBWqhu88m9z/uZDAVfoMSShRx86eCO0RQot3FWLfujhdZzipgUn
PozdsKwFNQMjrHEn1PY+zw4CS/2RKDbptowabMqeFaacuyZ2Hx10uQ3DXFMw88qaPnVZQmYafAKZ
IGeN0y9BiwWCnkFDD3oyWJYCpM8VdErOkFPBmsOYCW4n+fgt6cGqp7Dk1N/L13xslpCcHzMY7Aks
dnAMiIIKz940uUetBAUTtKGz9oIuc4dXWMVT5bAgLX5b1TgP0TUzcqy7EVEnH5IGjgRgeBr7LKzs
7mFW0PjJcW9NKPITNPlWYeWJ0tFCmibUNdh0tzBNUsAyTxsVyMLpzeaKHE4XlJSD0N7d5+sqKjdk
ie8Lw9xXIr2rKuPqVumqBf9IrSSS+bIhsLyQZPRGz9j5UXUuXMoRh+BW1nwSYXCht/E2dW2LsY3l
T6Y/McflJKumtZ9nu5iVjY0jqzRwWXnRqYiKI1f4piVB1PjGsarbl4JdwhhUeCrLk+GJddQORKom
d2dT92zk846H3aPdaSc6atay9dcE2u4I16nkXYlHIIKOjgyP94/HyTvoR6xf+XJw7ZX0y62ewG4O
Z+zgJqGEPIkopnCcpZPkG20cN31j7QcNzttUrRyaVL0Jl/Hg72yJzlxOq6ix+Li6e7tJb52+3MUE
ggMDgLTUhiWLoAezbeu1rakXH+NNWhsN3CWyl6VeHEq4c6JqVrLRTrQvXQIPzxxZ5r2cYKq75l3d
+RuTbHTKvF28jyWLAZWbi8y1aPnxE4H+zJzWG4wvtLLy78p0PlC7HeKkoz9zw7noOerSZVTuuGcv
2zpC99cPhaNtFLEnr629ICVPMJqFSkjbIt7BV5xByGTTFl1+6cTNc0H6aWEPYITYLpDEIChJTQxM
Ypja/sBgOor7noGTsgxYozXfbTfgrXHmL7ahnLwwdrigkzxceTwlhmJajSFzgBZZpJNtsQNSshBx
f5ExbT/gtOn/2I5xfGgz/5KK4WA5wXEYe3/H9oOio0Z/4zZbHzuR3mpa+zVNG2yF/VMswr3ndydP
sDmumkMAC1bn3TdhRfVMEbJhnWrEK/wWlziXrEHlpuY9LeR0ExdwsGr7GLrx0nDnWwy1V/BfL5OV
P6UNjB5aZ3BJn6nbVNlwjgTFptM1nhyUI2T6qomyrduPD3HB4IiUrdvy5HbTWWvbcxZGR9Cp+yqe
D0UtHwTohrwZP+s9oeluOlqZFq1km9FRgBw7pCxk7fQp9CswXePFlogIKYHKlLaCDbrkC3R9tMng
cYYsVXEvX0AxpJXFDq50Tm1HI1+TrM1J29ve57QE0YGR7lVESbLDtddKVJuoNhOSwthRPNrKjTq9
7XJv6aNdk75eDxJa9ZBANsKl0WhTtcfp0JPcI3nEQj+rCTIMMVesXMfaWGHJby+TY+lbMwq/gcjc
Wlq1KgFHYX4HTcDV0rs3Q0ErAi27lsvwja1ehMWiZqeMwdh6o6fiM34fVC4mMTFRNk2kAQOK0nxJ
KDHAjKdOo29hNPt9yO8WTiRTI21egRR8sOLhxiSzupxGNGXfkDfBLHaMKbtsxvs6xxrZeGNJlzF3
5becTVHS1D5VNnAJJvJVC7OT+8Y1mW20kmgqI35DeqEOJGcDf1iZXXvh4bLKM5/KifFrO+CQtMpt
76uzIIqTzkXDsaEg0uuy4BNbIAkxnyRXbqYCRvGlDzM45kSenQEd3KRuVDNvjHY4ljzsGlNZnrDL
YDoM93bKBWB3T62ePwsA7ZEl7iAK/b7L+ttD9l8cA3B5c7tE4XRRyj6ofLFtpK07RKSXxtsouUPH
RJ4/av7XX582jJ/VREAZP7wOAbsfjwCimYzcc3idrnzI5IzP94EHjBVhA+/BuM10XxtULzf1Pxw+
1Inpz27SP7/uh2MOfUGdYbe8riiOGdmyAJ5ADNPh17+e0nl/fBkTm6hgI2L6LLcI/alqmR9/PdNq
XHd28ElKLquVmblkySMKPHEzLT23fK2Nfu80xtX0gVL7mp4vIImg+ectvSwdONsAaAgylVbnr6bV
nY2uuVCOugI8ctQyCdO0Ya2rEaIwKzxg3nSSCY7qynsyR/lcBu6+G/O1USlYmtX2+4DiIcwF8f3Q
W19Lgj2Uxy5jJ3uNOqwMA4noOly6CFYU9FYXN5EvPv4utvE7i8vu+5vzP9xwQEaULebfGw4uZfcz
2olFh/pTfzgOTPg/Hr1DAp+A+ur9YTgwTTbhP1oR/m04MH7DiWACUxc6G1VPuaf/g3bCKMpBXqeN
1ALJJP7fDAfsZF2uZFa5pi0+YpaEnBIOsp3FQ/FI7LugUauS1yTaFP+qq/rbO9DP31AfIBWYJdci
+GJ9XA7YEX6pmJzHoq95Desc68/41X946y+/f9//V9HnlzJmE/R//vc/vcaHFZOb2l4rDF6jav2N
kfg8ds2lEf3Dq6h72J/vNX/+TdRP8cOaow5TGesN7xlPEOsL7XwPxcIBuDn+wz3tw80Gh/ifX+fD
vbQdrcyKWCwu4mDdvEzjynrnyw/A+NdvGrvcv/iFWClznZE4ZLf/4a42VxObKj40PvoA6L1iUVhA
KSZsIdsEwOnaS6GLTqArUsWw6CeimbXiWkS2avgT2tXUOf10HSK8AwajVDyMCDCGrwgZBA+rZaao
GZHiZ4QkRU5wPcz14Ajm5/aSVdA2EjK9a4ldb2Hh3NmKMLpKRefQwXTgPdBW9ndyh+W24P2geUAl
N5lyW2R77p9SMT8MRip8gDH2VHggAIG+GrGJ2c1DZswUNaRQ/BDsN09OY+XbsZ0IMrICXDGzA4mE
rUjOtHseTVJmQNXW4FJUP01EKAqYY+QOn5oxLBc0eoTU+XCaKn0/3bnglZeWEsosJZkxu74E83zG
VhOtWo0xfDJ2CR7lGrVtmOyHAvWtt2hhKdHjnAF/s4NCNyipLvdptcO4ckHvf87iOHpPlLAnlcQn
0fqKSEe9Q/3zM+veRg1kCUNZ2rxo0uRaAobgpH4ai/6QCzbUbRxtTHRFHpywQ1EaLT/Mboqkawh/
IEMOKJCLQEmTmRM/xkqstJVsiQNgxtGGlFmhaUZK3BQBNfKonZY7PeSon42SQT1p5lsKvQk8KpGU
zHd0SpVw2qOgjiI9kbS7m7MkJr/J0KzE1gLVNVfyqxOSK3ZbkmcVU+umIBO8czBYguO/Di3LIXTc
io8YU2bQfDVIYCzKsBAPphJ+Ka+scNvRgRoNHao8ozREfCUWd0o2pqnopVdCcoqiLFCWOcNTANEL
Mh2ozhx6862BDm2X5aFWwjQszXzZZQCiSlHfFFmy11CxpQwNCl84jLpK4u7RusPQoRtGyd95rDHE
IIh7ShrPlEgeBtqnAdU8Qz03tGE9oaZL/+CTIOwzd9eitVdo7q3S3oXJ3Ioaj0hwYRl7YgVPAcGb
p2T71CIcR2wNMjvo7mwThsawimeK4+O0mSAfBbtC2QBadt1kqaJ3q+9WNExFX/BbHnSVbWI2H5Yj
5ZMr3uwGYRmTQYLbwFS2gwT/gaeMCBWOhFBLX5Cjp8+sDqtDXEz7ZND67aSMDJWyNCR4G/iwTroy
O+RN8RDmHMlmfBCAhpQPEmtEoEwSeEv1DdmZO6kMFBmDbDG3z9QQM+CPEnf1QLWmM5dPrTJghBGJ
xARPhqFhvMxyrBjDwLKG+6pxn+tesHGdBlOpMnaUsAJwH7A5SNzhCVD5rkuajm4rDCHQVMRD13p7
gVckwDPSFu1K4CGZ8JJQI8wi16YuYcBnQgdeu+IHfB5mzWUbfmVowzNllhO3Lh+nSg2VbJ/06jzW
ueUhQJNfgboZWYkEzW2pR58Tnct+aN29Vc7Z1RNasq0APkERpmDXyNKzkcRUl7rFN61t/GVNrGEd
eth07eiR6JYDtDe/twP7q882xbcmerjwzm6MkmURCB3yVuaQbbMp88CUacmzTLrtjMl1XegObjh7
AI+ApR+4j9U8lqP/1iajwV5cTPeUzvfLpuJbiftNgf5fvIyVRTa7b0aOdYA86HKKBMgHlqCctibg
LlIsExbii1iHy2UBGFqlprwBJ3YGUHVn8SgYtcraSc97Ff6IV332YAgM4dk0YiKKnNsO4Ja1ZQGD
m/Od89CIvlnZvEGLIhMs9QI8FhzWXij0upuGGQwSFB1IhAS5dNKcdjLjg1YxytSsF9jE5MpWdIcU
zEPHIJLE+r0J/mGsqfmbvGcfLAQmCj5bsS/ARXCefggZfLHYWedEESXimPUI5vjnvsxoge72AfCJ
CMitUDAKfH+d618RJ045z6UcaAWr+Uvck2sHZtHZ6bVTdAsSG5gwvhMvchKtSVxsosnfOYqK4Y3a
LUZIfd0IiBmxYmcQj3yKFU3DshuS9IKEh1sE4cqax7MoffYAisMxeSmFqJA5KCzBvRhD66C7u/xi
NVb32TNYcYG7fJS2fA5T7dswaGDL0RfDNviWOhwhisLEKx9jnxGDuUrsEXyQCB/bfFDxmeYkTWzq
fTotMVE/FfRqrDxzYh9egGwwh2mdNx7WmtQX27ZP2rNhTI+pnb3r5rA3S5eDAz70xWD71ywer9no
C3Wju3NMsc8c/63SfEkTdsMrlwLPumlYR3Z5S8MCGuAa4rmfYGeJJlgOoaOcKPEy4sDRckLac9/+
EvhevmTFBJQ9rqGos/UfS+iNo71rrGhbqvLjOtvHvbxlzZkj+jmKyyM/VamGN5Bmkl2uNZfBG/Fy
86QMm+gxC9jRTaZLyW9r3eqcelZNksE1GGyw62QMCHzeT2GGfDgXwSVwoQTi12dvDPcnasSzEVc3
k80jITZJucZC53FoJpd+ovY1KxPgum8sCRos3jbccgDqlglaspY3fZlQ64s1XfTpWxnahGxEdJ8y
oZV0Dnn2SHNMRYzDouSXLSvrNsL9T3OWH7GSfbP0Drte7r40bZIcmhC23cjZ/L4efBKa/LqxJkgd
Nuw2pGE+10b0XGgsp6kwIRfVMj2nfsb4ENnUrEAqZte771Nx15TY0QfPPw2pYxzTwckfR7MZ9kHS
s1HviPFMTCpjka85CohVX/TwuvLdmICO89vVEES3XQR8yRC3Rl3xXunJ82DHp1ZYJriJ5qs1dMF2
HoNNABvAdwp6+4ruJil9nJ/MhcugBltoB9ZrARIj9/LHqhux+yfsNDr3PuKnXkSVRmHpHOkrvkOU
YGjPceEc/bk95n3wqSp6uew06B/cSG8dVtInHL4kV6J8kxjVLtbjx7ZJ4YQlNeIMMxoWTBUWVgVp
bAHfsD5+TtThVoOChtLYtkTwizF5qubkmzd6XwE05UsSV/UqFVj5SOVBaMjkhsWRcyxM8UpA6E0D
dbDxjQqJgr83dLJ4PXb9fcC5/3NiStwFxctUuXsza9UH7cV7rZxeWb+doB+8+NwFF7Qh3Uq+g63g
TimI066ckuW0Nmlfub8Or3ZV3iVieKzZFy71yScFOsKGoCybZNg8EGGAYb+0fACcvY3budYq+P1a
SXu17mhLBuKr6+GYKIzuvWoRPnLJjW4c91VEkpQ+MMjfIpmIe8WrhCFhya9KhAiegB0P0RaZ4pvb
RSONzt1zNgNQSDViJWP5hTcV1YeUhZHHgPwHF99YG15GephwH/qPvhGc4o6Fs8inG3ozET5roGyS
CPgiN4NPWqV3LCTShz5tR0bbyqZ+PB25S2bhWR+LQzuP87qITRj3HnU9eU8Gh/TUHY4GSkLqNroY
QX/OqQKASgNdRj+Yafxqu82DmTPGWHhrhkIcxpJLnMooVw43nLnxjrTzzoVnpyflqglhYebdgxqX
NT99wSyxtSdWfCKkSiiX6bamDzI0MuiFPH6sgX+owKSMTnlqrILt67hpTf3UYp60JU8O9qJ2WAYL
UYOOYRg+lwBzDKyjDNq7tLW2bTicmsGikynRqWGINkmU3KdjSKpnaFfSax5mJz12Rrob/QIKbabt
Kre4FnFgcEdNgvUQZe3FhFw3xHq3bQSVT/M0iU05Gd9C5vBVNCq7qpfdjXqxnmfM1DiFn2OQpmsf
LkOsgHkE/I6BQuhVCqYHkDBdZl70BGHdQf0FuUeWjZmAPQUpFkTuPgcsoMPo8yf3dk7scyngY+jR
0p37q88KOpqNd4p75x0W+61ZclRAGLvmCgSYQARMYmT5FMVhnvwFvu8dGNMzi81tCjE/UV08tAof
s0A+6wo3WHwHD0IgnBSKsKfwkx338Cgr1uYD7d6FP+0M8Gk7D5IhKSFURNiGvoIc6gp3mDWZ+3/J
O6/dyJG0277KeYDDBr25zWQ6pZG3N4RUkug9gwzy6f8VNXPa1PzTB3M9wADTjWqVlEpmxGf2Xhti
LivmRMEQDYJjWIRaUKkBJaYKmWgqeOL//UNiGA2IAj0lD7TQCSboBQ0lHLRQEHZZ+WNRkkK7xIGU
tuIrUXLDtm4RHqJA5KknSleJEivUibaSKZYmSYl/33srRdyvswRXid9gdPt4fTz153+aJbD2t6tA
zV/aJ/J2j8UmeXD2VhDmD9OJc/Xnd/svn9D9Iwjx30/o7t8LDNi/xNx4//iqf07onN84Npl5+wTa
eC7zsN9HdPZvNkYgdImoWcAuqPTE/zeiwxOEt87RWakRkGMpPdMfI7og0B2P+bCHleg/VTQG/4uu
Ro0OMQRZDAWB1fz1Iel9LMsyYxjRs1OFYremojyUA6LlDtBz3gCHBdaWsKLTU8l+n70XazVAPHH1
OHSwZ1B75PAQ1y2It9Dx2InFzcJJ1n8Td4hvRARPTWc8LqZ+XKR1HHL2UzjP104n9tAR9xz/xGRP
hOJYOtmBMi5fNR97pasDDenFkfVQQQfUV6+Gp6DcujjILvaPdYfayJ7b5kg2IfX/PKqwZesu8Fh+
sgicGgPBnRYKlkcxbkIkR1e22T0FlW6Rx6W/Y7PjEoHNWjVWctO6BWlSbXQHpGTm6Ob+qNVNMqg7
xeByEUFyttRt07p036afzeXa5DLCIUYgZJW8SXVPVerGKtTdZQJ4bjU8AuTUnEWv4bzgnqu58HQo
omtQIsbW4jLsYiw+8Vy/64zinFEiGOPi1IKCKUqxfA9IfVhgeseFDdFKsxgXED2M+L6Zw95nNdSq
Wxm00qHimg6kSzveT5/4tNFxWuUtDxB+VXW7Y4Jq16O68R119+eqCuhVPWCqygBzJjWCqhZQTYHD
HvBXUkiUqqLI+vTbUzWGpaqNQdUd9gz+lkKkcRwB39R8KQvvFDfzBzaz7GCr6mWhjOkoZ2j8HjVV
38wUOuCGYG+q2ieiCIoxBm89yqKa8gjQjnssVMUUu9ROBUUUcbNtyNPLbrFlykWhVVNwDaryGlk4
OpRiI281wLO3gBINWTEBFapqY8ZtrmGasStSNR2BwY85RZ5bYFxWVZ9b2+D4KASFqghbVRuWUfzG
fOuYUTRWFI95ZWwTVU0GVkoLoyrMlFJTVzVnS/FZ5s1jSTFKG/wREZ1GLCF1KpBqKHyUrpGqYcty
urJsbeuo6hZY69eg6t2JwtemAE6iHCMPJXHjVDhsk2vUYeFMyWxSOoPVvlXGuhDG+sbGnLRmVLeN
Yr3bFNoyHnKA0o9U+eZxoizvVX1eJvrdQMHeU7hjcXVWOrlK61JV9eSzaJDNqPQRbjzXjfHcqR4g
U92AVH1BR4Mwq05B09AN9Kp7gBnyQklkqEHMt2XDJCvkk5NR6sSGD+UA29uKb+Wu+G2FEMpx3CT3
+OvosGhd9Ao9gkan4xTzxaG5QQjc0Dc7977qe5LoRwbnZ4Nc8sLdd5OpDqmduNYX1TUlQXtJaaMi
1U+B63vUVIfl0STyoqJq10hLP/qGPq5YRN2MwrT2prQM2EYpA9NqPNlerK/NjvRViY4J7O8nPndY
CHNgbhAYPswsh9OGr0DC3dOFlZRd2Q3Jqmc0T9s+yEBmKS6vr5fnInW/mzjFmWPwbHQ1WiujNejs
iIW0xxhxwkiLSUZrmLGCc2aStBbbU+MfvQqlB1aYLp6Lug5r3/xQszO2dkuJIzLLXkuRgyKrI+vk
sdHTC9K1Otsi/WV0Xsc6sWDMdqE74RHrqZ4DlyovW7xj7uTnwBisK1/S3yYC7MQkpgNvDPLDgjwX
Jmyw8nx2CDbkrVG3XxMn9Xep9u3nMWEAvPR6Gg6N4ux6k1xeoqm+ruZUP6TJ3uJNrE2ScuV8Lfn9
IMHYaN2HTN0vydB+hVNENUDp65CjWfPxpAGeY+Hw0us0Bn3u3ra8b6aB3d0YnyK0D6KfKbzRAS7T
KTKgTqBdye3lebFbzMpFtI8i59SRWoCo6DzIheyumbyCWQyqYa+Nqxk+WtNETNfcSOyySftRpRRk
DChPBM4cmdBihyzldCIp0FmPTY47b6HDaqLd2HjsFOKlW7U1zMACPOm2MxmXFtm1O/T4HDuIxXbQ
7gfPbPa27b3oShLoWNZzhUYwDrRlm1ix3PnoB2slJFyUpNAmZ2fVFc0xMMx5kwv7zk42IGBDHTWi
p2SJnRIoOkqq2PQy3Ru5deYKJkDDpV9D18jATd+MKB0TAdRgQJXqoIHslRgSRQ0WcjkdzTzSkeZA
oXanjVbZt0GF3rglx8JHRzCjsWz93NrzyQLclH6nqDA91JhRgDZOyTNd0Y6bGMVmg3KzsPxNi5Iz
VZLOSYk7axl9xzNzN6X7jMvlzYJ6uk4VVtlHHMqqmoAz5KKNOXB1JtzSSkk6cBlKpS31EJlmSm2K
eAatiPQuCULUeNY/YLeiPxx1lNggVDmr/dtYoF+F7IB0IbmNiVfGrafZgIl+jiH7Kx/5awzIXiEo
yiwDC4A+ViqlbNzVt5GPaihCREuKeYxIvsRQi77Wc7wnF8FtJxkHT0h9wyiCtYYoV/Pzb1epdB3k
unbCrqUwuweDiF8vgViYL+oKMfqPJAIpV5CmeUi76IqEgl2zcHuMPtlxS7DKRWyFVjIjK8cFVjKX
QDLCtFOY3W6u+zMez2cn73bBgl4zbq2DZdRv1A6sBVCIOi1ZeqzSv01T3kaeeZjs5qHJvr0G1gtZ
CAvTr9XsAydQOg+zbx7Jf4fIm7g5lzXrCzZHcqCP0lk/jKbx5JhVCuaQJD4vfsyJWCD//TDVeUwR
BXnA8v2Nw3h7qabDoNycqXLd9lt7dr64UokHHF9h91m4m8yzM4mdDIYytFLPQPPFYLT1husuI8PO
Q7ETFrm3Ncf2eRqiCz/FPgraO20SN9JlLD4M59JtLklB6+RG7q1p1I+1+6KlgmCNVH8TkcUvJP5p
qLbXjkM+HYq3JZsu/XzjiNui87+aSu/vTDhyeEATg0g2tzjGenCoTOQvHD9qr1eEg5toaxxnGGur
LQZHpB5gOvTTYLstbXjZzM9D2+oiJDCXpJCgkjnT5LmyNiLJzXAYevwRlUq9MqgZx6FbjZPzY4yM
oxvjlh1gIpJyn5NUpeXdPdEDGMDaZVI5JhuIJi+CHeBOeNVhCqyXQSwYcUU+8o2d2zrvQYpgHDzo
Lt5Am/LYaQgWNjPi0lwVbVfcmGW6c1l1ZUyOsykH4+uETSXpsqtvizw5xMe2sZtcE4R8PNlYRAOi
Y0EKgq+h0gmI63WWcSMC7djkhsbjkgHNiwMoRCBLIG6IZRU5T50m99LpdvZM+siAgs7K11buPpVg
5dLZf9JK7xXC86shvSDMZt27zKm1z/T0IwCIEzTL4zROV+hv16gPd9mgUZUsi8ZkwKNmF56+bw1e
TWIKibG5sskaa0/tFB3yfNoFVM2O5+6Ioz3PGkHfGTnLGVfRLqprN8ImNQ07R3ID+IRGW80DhGRo
Nk09sDqtzbPmEHGn8Zg3TbgQYmvzTjkTuWc4dxM8uRUC1lxHzdlifGZ4RWAka7q7OdeGjcwJCi7w
oqxbiea940r2xw1/I4mYzhHExl62I4/jQKuAnr/7ntx8Y+XOVSLSYQWNPkRVyliX906MCwNV8g3Z
uFsm2qpFSW/JbWO1+Zh2VbmtCoi7cfG0ZD7Yvtj1v9zKf66s2mCuerRoieg4Vp4//nAT79LaGN6d
EgzJ9Gp5DReHINqZmxUoDCEpb5O5XHmat6Fu2og82syJA/yjhCY1Vw+Vpe/MejySUYKmcXywOXW1
qHsc8uI5W6KHJq0vfz8zUCKGv8oPvMD2gYLh6oAO5ll/7QZbz6uRMVM2e23GxPs5Tz7+/hv8q+4A
Jx5/t4GHDxiZ84vuAN63WwazQe6EexhhhmcQBtfS2LX/cMH8d48j0GwovN6/H0c8vHfv1fDLOOKf
X/XPcYTHOEK3sUk5JjY/NEC/jyPc3zBPUoUjxyANEMfcX8YROiMK/nv/H0C438cRtv6belAcHU8O
eHvcRv8BpP5fJ1Zg821MerppYvAkB+qvj58tWUM2DQIPWaHd96NVLNr7VCyoeiNAcPV6JgzJH6tT
XCz7hPjpP/2y/jeJz0+N3V+ef/UD8NJ5+YbPI/rL8x9DT5FpgqDTn7r8qrCXK0tky65q5XNNtuim
b9VKv4j3OrL2xe1BPINgOrp2TZnTtRfdT8zNpBuIgdMlRIIN9YzLVzMTY9tW3XnUjeQ6bxsM5DH5
FdCLS128DA266Fg3r32ijNYt/I6NcCuJGh/NuV/sjRrrvzciGB+73aSSPgbtdRmUyxxNwDxsAifh
lpPjnTMXEJXdfYU3LUy8ehfRQsN8Sz/0Ant67JLRCHfjxsSjuNHTrr5aGtAhJPiijzHvUcZUqssN
p5m61GtehfTjEO6vgRzb/wzGBimpoNorBguXYcCakr+xvxboDHdaYO1bWf3QyKWnDDPDquurfRoL
Yyur5YlTD9rDMPHJF4Bkue2+BzWr1UZUs7K3A1hl8t01HjSN4T5l02sEg8LXgWxbWhtOS9Fes1HU
9iPe7vOQjDtjBA84D/GWw7fbmvguVovXfQJPe0cM5K36PGEfRULcGsURshtLXnQ3T1fsuZ8qBS+d
a/HSFgiLstFDU971Yjdpzi4ilzlshXsuF8jTNiBaCuz10A1oz+euBVaR39dT+uqBXEEMbm51MKdJ
gnKcxPojym3qRlFsZpTngZ3dW551wO3M0HzqPo0u/7Sb4tgjjgBkvnHbGeOBnB66WNyUQXcRNCdB
Wu80G+La6HYbGqJjovmrOMOXY4qjkxUHDlG4yiiYCBfcTG57isavikVuHg+Xtolv0s64KdEKg0GM
HqRNeav12cXsKOO5ViaTAKCFQZPU5seo9S4DPFzbbjcBcD+s9Xe93u+1Ot4y42theFobJpHbdHb1
rS2586JgLYruOLKHJiGOHdDZXsxdyrumBD+mPQKzmneFrPeJxTVHIsRumOPxynXwz7X28m3UDbJo
hKeOqbYn2XIWFmPxMsHXnM3y0BqZyl25WHo8w+iXrBmyZIdIC+0CoucHnfiyMW5e+sAYD5Wuv2fm
xNYA4gG1ig82BaOLZ4IHMrqA8YSbBBe22yUNXVHvciInQ5mbuDgAPhPhIIEZdCIN2zQZoElw/3aa
nu2GfJQna0yimyQox23iFtTpQ/2Na/NYVhnqEvXP/Gpbw/nQg5mpJJkGLoj3VT51K6t17sdkeEtd
+YExBvF7Zo+73HbB9a9mgnzG26hzQXiZIxR7kyGUOyFsK7s977y/crQ42tJp5beVVf1AH9Wu6jnJ
NgNrlrXpTckDgAbY+Q7u7MmM74htEB9ZYT4C8CUTaJqiqw7yzQwBR4uLcpMqKA4qFRLkYuW7Q2XX
wSXW10bMSeHA08mMkq5lfGwUaMdXyJ0O9o6XOO9W3lGkQeWZNffGUpieqo1xAkyWRtODQSGB5hPX
9XaC7oORQt5UPFQL8wEqOhQyQsGAap+OiFgghAL9xAoNOnfa9Qm7XDBCxL7tdcUVUoChLibJXCGH
ethDFgwiBJdQKBFsGeSi94pSVEU/iP84qUDBxncBYcIzitv+2MI3ApxzW8M7wm75groKABIkpA41
fShgUCCLB5MUKGDSPL1V8JN6OEo6PCX2J5vaFftOgZbQmMKP8JjMep34qBSOaRnYFRGlcVNDahqn
7pzERJQqhNNUQMuH6eS2/cX3glcX/4gL86kTL7j0RjCIPmE8aYuTrWuJwGLmRHqzgnm47wK8lNsN
+VshlvG+7B3nrSRiZBwSPkhO8uK1U7zPI1rRqOvnLQOFDaGey6URZAKAidqVs3HIsBiQQkFAcBDx
+9aMiQ49YihVphPIxtpxNqwazz78FUIxGKgxRouc4UsbwY/iH4qCaRORa6R16TZOfbyZ4yXyGMq5
4PR8/tCcqlcHfAzxfXgVoWfNVfqZ+yUKPv+j8Umaaou3uor2heYdZx+gS5ACnKJud5fbCYWAC6FL
13YOAw/uBrnJAY8uFqj3WBDwaejvumkTJNWHJeJFtE1s4VDRBQ03iYXzoSzvohwoTTJ+kpISogNA
iGnQ7w+Zh0XJewKzjV425FMTyjpToJEQgwWzMBqKlwSPS0pohL7Y331NJ0qA27pA6zXTMVRL4G0c
ADRq4cC4nxfRJNdMkAKzDlkXwzS2c6IJ3PXEYjfUZPCOLusjZqm6i2It9JZb/WRZ5KokGbaMlD2B
uIuiYS87elaI/O/m1PMyNNSJLmP3Qsg71wOZ2QA2Q8VBSr0myHqx8cLJXt+acFIq5GNMd+wdqQY7
8M1XKNHO9M/7DBguadTHeOLmbaR9HnGT+tI+4DNXaa+Iekpca3gBsm1qlwey9Q5Vp2+p6zeT1h8b
s96Yc33Oy3gnRgy4lqoVUv8gF/mQ421v8mpfJvYezFLoetGaI1kNF7Hl6m+dnN9FXIagIx7jxkOo
EzzUUe4c8HGK/ZTCezKgV2HQaFhBuGoYm58LhzzUUQVnzz1Ski661hKmakTH1NCFsAzprJ5Lt9o6
DOoKIK7aQL4pYe/vXuGa9FGwjThMO2/EUML6GEMsJ1Ndsm6ZioMttNC0URglZsa7ndz5Vfv09zWh
8S+K7F9Kwl9039Ao56RWYYSMjOWmtpJz1brvS2ReWxmSXA3Ua+PRNJoYHimfMhYX6afvNgxUs42X
zDH6suYNksAuMcYbgpXl/09j/WvPxqqQNaJP8BdifhCCfy2aG420MsvmB+Sx3jkBai+97QHQZfxA
S25eaaSzMt7ytz9/Mf/NHZahm+g5/j4H7Cn9qP/PE2vfavgrd/uPL/5np+X+xpwejwVLXnpdQ/US
v3szfHQ5ELfZB+s6//d7p2X5vykbFYHcrseFo/+JvM0fkRPGmgDEkaWiuv8jbwYd9y+PDdYQH4cH
5EleMf9Tnfqf1AE0GbQe5YwbaMLXM5kgiTk/QtFUa5MIodDO4kd2qsV2QACOl/7Z6VueL01/XGqe
MblUb24OCw3W6wbRxV3MFbieA1Incg/YhFhMbERTsxNmfxzbhYDvab7j5T3Vc3Nj55qzJpo72BJi
QwpHtdxLg05kAY2yEnP8NM7ZxU/of9y6ZPtGUnUWy0cUndtA0n9EjUSaNcxQDJNEDfBe81y785P+
gLsbPEtsX6ifzz1XYlQzRMI2ST2hyOHROBuh1s0gOGrajGR+DGLn1reip0z/CAbjPnV0c0tmOlO6
IcQN+SP2uUnKeJNI+CGpnyuDFiYCfgAtWrZRYvOXFvVtZrgnfUC0wobk1RmK91adevxIaDpBK4ww
MRBCFSsvKz+DggwwJs4DQ+SCyTDyby31Q2joZuh2GgE+gx6E5dzMe8S+n33Tii34lu5ktcM3rdVt
ZjV0ltA113FBazMm1ZP02zvXiU4djDP2PdXO7WOVxFtdfDUZ73yPwZJJ/FGRiJ1JdbZLB+o2d7qV
OcBHzyvQZPnj1lP5Rt6gnb2hN1jNMLF1dBcmUNseCw+9q52T+QWIj0KjrL+KJnlwl62orTckp0fp
z2jyHRuFdAxuWUK27a35jEb4muNrA8/6oSEKZosISezKpveYsi2IDCaPAO22I5TNQ8iPIh6oR09Q
T096LQLsWjswisZWnrB3SYdcrip6DRIFzIOcSpZDQcZOP2h3C/fwVePl3k7mhbGzuvJ55kAmG4Yy
dcpfg2HZEohG+kunMKEdWvqpNnhqaE0ydu6bYaygUCd1OM5FdTvhONzlFSBwAnojQrlEtpdLroR2
uybzr2xffI2zzwAdmEZFo7DypP0jrvmOY95+zUzRil4MhE037Qm3x5s5WVczdXTolfpwa43uThl2
IQue0k5bm1rONpQFQwIeMe5tFjLTxe3QLbdSXrikR9YE9Z6bcA6zDHr6FEt2zoXlrXU0DlcGoted
KUqXGK+aECWO/lVD5G7MlbDVDHckSpM9xk80Cjo7LQ1eSmHB27eMBC0TW+GCJLXY1Rxg3gMkA/fa
Sxtc4XQNO7ecgk3OLyTsxTLRTvutCl+p9oi+LDY5zVNQsj5t7efaaE6Jx+eiD7ixySY9eV35YWps
owy9A5vam882WIYDGefZOm6CZNOVhtynsM9XgExGdSatR7CJj5VbfrYlRgC/s74nK7jXSmqnpWOH
3y8sTGIN9foc42soO48qwqc4dcz+FKPaAKbMLj2GgEFEp/8+tvOPgUOBY+7sdDz/Wt7z8QHsZzty
O2YNx5ceJ2Ey+aRzI0OjgEVxkQ2gvnVEBP+N1+efUW6IiDB//fvh5Oq9T4v0x/vw/q9f9fuV6bse
hkZiKVx0a/Yfw0nnN4u5IOM312LS+Kcb0/7pZlSkI91zuDct7rk/pFIQj7FGGjpzS9eDC/efDCex
Gv9yZWKa+ymo48b2gXL/6mXz7QhZ0IiXTQx4agabhn0o/GBLt6avAodA635yXry+Z8vRkhg14MNg
f2HfsbTBWU/okx7Aa/ejfjeR0WQ7dhPajW7s8lRlEwtVv+Hnb/qaDd9UMTfUZ6juREhH0bjG7QFr
bCIit2l4tsmUNdjsFzMXEo3Dk5YYaBgmc0O0sYUXPb2PNOtZVGOzy/vqOiVmdJU1LrBI8zQ49qPP
oIiq3TZY8lULTnzzGR40+GL0Hy6XJKvWVx0k3CpKWLPP7ZspNIFfLM+3RfoKu3INDG/Y9xP0INKo
izAIsr2N4NyFi6nEE962zdJ2NXn6qjcHsY1NM2wXqLkWS0uGV9MRKOQdbzkMT0EmFO6+CuuDeTuW
mbOS7gJvTTCgxDMvRugSLMwWMztXLN2zHGZJi7HOcPsIDTQVAK06WyF8B31D6zccDdD7cWC1IS3c
yLK9SW4r88mYEZsh+Qe1rovbZUbzlvRZT21v7SLRXyoYPTQS6Nv0jtgCs2i3pRoFFAD/aOMOQ4WY
xsVZt2n1jivOORm1Fu30xkIBEhi3SjhziPWJqke3jnXlb2fh3hk1/dyoD3CmzPECePoMdj5wu9cE
QOeq9W9TUinWsut3mW5deXXm3fscVILsnLUhKbZGXXfDEcTgioPooW6HG9FZxXUiAB/UIt2TZGas
gizSrvR6uXK84LGPM2utT9GpisjUCzCSIo+xN3hB/FAXaFPQUF9lPMvhSDbfStcscYmAqEg8KDBF
0ierLJN1zFVca1O6F1HDFUgducsSxyB31UaIYRTpBfliBOe0WBvCDbbXQH/79ZR4h0jkd1MjWRHu
JNjlkWCFat4kRX+OXfuq72z43e1mRkKrp5zlPsAtssCZzCwWNn4/+5wDuwpT9t2RteyKvrzVqu7L
BRUeDTepM10w8qz9vvq09epjxn+xM7NxY4DYAMckXqeROe48j9ui2AX6QJ/6Kcy2wO/Fwi+SAO5M
FD55VH70dRIw0ujPbo3epCz3OtrcqYd6N0PKIQrxoFcV6iCmViu/n14Ivn0XrNDC0p3fp5hFMXCk
NQkDpMCl4tOsozcEJBguYpKQqCNWg6ybjYZ8YHJq/a7zriTq+Y2voFtO6rxFjFb1khRPC1aEKoY2
aTuXWxqBOxwuD4Y+MSodyxt3lvLEtjQ+RxGrM7M1Dua8vNWSoWcu/H3bQP1nVrjLswC5ppOr3vNm
UN8yh+QjreQTt9FeZySLs19bTTZNod18mimzhbSMx0f1b3kD1m/y97qAzZ0byBCjN8cbnhcKmUxp
pmI09ynF/do2i4dUdOcIQAd6OD5DEHrOA9F2K4daK04i4FftlVFaC4AbSIGOfSVADAFiq37kSbRG
BiHan2cNp0rlfZpjxysS+5IqMtKjXW4PB3/WXhFUkyHZbsZ0WqcaIepR1x1KhVnrRbn3lmmNGe1p
tuFBGOM1SjnKmmu/GPeJbmzLHLVeqk8XW+QPtWdfTQ2DxWLCM8UIEAXYxP4x2vsxfORYbET5Lnwy
F8SUi5Vrdh9VrRGfAmUixZbSzwAApYdR2nkDTXRuPPfBj6Z3H0nH2fEvGVPLld0n53m6JtsWpyyg
GAwNBBr2xjP0hK/JS6/RKJG53pf9ihPPXzNKXpdBP3z1pbafRVTdNDnSsNp1WDlMTRi3yd7vWnNj
E3UYzfzXjezHjbyzG9QcqZyY6XkMsj1z9nezRVIcRP8HPQuWG3MYL51k7Z6KPjqyYjm1RCPhy9AP
VuqX+6J1DUSe6am08juRD1REfoILNBE3ulacbBlj4lBgptRzbww0NpuchMPBO4ucUSjMymYfLPER
Vvq1XnUjAcG8siQq9jYBcOFQz/Na8DBj3WKM2CywfAq29TewvYpwsuV7qTENbkfzFAdo731idXoT
5wC/NoBW5WulZEOaGJ7asfuYWSgf4M+fYX4JRsTtIS07Z90LBnR6U8bXdJUv/qyOksiz1hmByMjO
urukWvYzsp5jlMQB7Df8oUGBEG8m1wVdF77oiCxAWybkjDrbvITt0kcV0fBx8Rxj672jhL/yeU/N
aryUtgtgvAT4XJg94skMDVFZhT1JongguBglbp/a+PQ9QFbMbEJdHnszX3ZlzLGL3e6MRuUeIwVw
akrpWetO9ehs3CmD728Qu9OaBo2aCHmSCrYgUxrOzH8P9sqOkkfDz+4dJT7suvwJn91Dph9yX35M
2U2TBethbq4EOQcLXiQkzSOhyYVzEkJsTDxOTIKwspvpDCk9qGlhjeg15SWxnAIwMA4QxTvMJPkb
ZsxDY43vJCVgv5mIBcoOXXag11Y5LAjTGi/FzG9qD23yKHz3JmL1l8TM0XP/UkUe383eeLzXPiYe
3S6uClE4YRxl9hpW+pod2zoxvY3vta8FD+BmKJsneGqEsAYjiY+x9VXI4i6VxyGK3gqQ5kb2FI32
cbQEiM5qKwOvQ7Ja4bHsr3PIdUB2Cj4dJck5GAplGbOLG+YO8Bj/NAefhLZg70BeS6bMa6ITtN0j
lLQ9uc3ywdz5sOf0GeVN7S4Te7pxY+dTCf3QeiF1+2HMhotd6eylIoRuLpG/fcPScnaSKZSiO8jc
OuSpd29WRSj4YWpERXc10TpeXebHcci/ghT3bDMmd0PuecDwh29gPv6Fgd2L7GyG7Xxm1zGSWD0n
idX3yjz04bEfDBfrFLiteDeigeymcW9xbaV5+6pXjhEGsL5SYX83Niy3Oile+oVVLbXVoS7LkcOY
g0va2cnAl86VIyn72Iha5SskWTDvFJcjo/UdiLadXZsfzUDEeFH0HwX6nUqXmI6JI10HrfPWWU1A
vYBONGpi7uXaVfsfQtK4NFM8qnGvbWOLi3fspVwHAuU1rLfWP0xG9bAsw7vW41bDHdWsGtumGEw0
Ch/r2bPh6Iyde7JsQHmRb+KG9OST1wbn0bfaneFGEO6ScLGex7Y/SY9Dp4mrV47bYJ1pcLIiLMzB
uNfGlO11THSTXn167vM4s/9YjPJ6XK4RRm9c8nQSUgl30QxnkwA4Ehi7Qsd1BEouUQccRE42PQms
O/tqmBzz2A94og2iI0nw2i6q02apspIoxremMK5nD804C4cF7Rd50W9Cs9460d2LFtp/quycPpan
lW8AgUAF85glL37jStKA53tTjs9F7CEOQwruE7sEr+KBpCyEaUH8vvizhZiaHaHHUS37HhND0Gw5
gZ4LkVHWlT8YXuVrXOKgMdP4up1Y81bSf3bm64jVsC+0gz/xBGSBcyp07mWHo36oTuSh4kVQjvjc
/F56CcWhGNFsZdbzrFtvXsXmvpxuk4RjtfLto9sKc19L5zQR3pkXfcfJp193k5aFo8oayuPyW7d6
ZFLY5RKJP80R1RM16zUvamX4oOgjCH7mpSkNXknb0GwvZMs31bQnos9m6Z61ECdIlo/zedkMXn6n
Ca7vpkIuawoWHuOlkPi2y3q5AboLjXQy39mAfWe5fPRwpbGkl6cIqTczpuBs5OknG16KuDFhHhFk
L2nZP4yaWWyIj6E+dy2EhPVVpdc3ZRdv8qrZYvhN9lnBa8KhdXIqOfKmjv7aNajRnCkY1vDoftTZ
gIIWplagpdYqL6mFGc/5tR5dZWb1Q87+dRax4O9YFLDn6wha94oqbGfvUM/5j0lSdKaGYKbqLgsU
Sl5o6d9UBotW6PoPWdx8lTg2V56r4a+3ANiZkxbaEZI6P0qxqznXSTO9Oa171y9kqtV53fD8cIpL
gTyP8VBcV4c2xh1nypyHvRLY77OG4rN5qqOz6fTVxlzqUzNm407qSO006Y+HYWQOZts4+GV6O8bY
Z3HdoQyds3Zr+mTY9ol8jxqaF91FG+f1W6JhmoMw3JfB4THxzfaptd2tCOyHqDWea81O7zWPNVqn
59fNklDsJBj/smuLqO0Ja0o5Z8fkscbS4hX45Pz4PDXayU3y66zMrss+Phfdct+3HiGJHertsn1q
3Okxnz6hacShWXdPWpycF2Z0rLiv7WbBBpu/ajUf0LE/VTb8DL8svgKzf4oIFHTejZlPf+zlr9CZ
XwI8O/3Y3nY4iCnytkvXHFJLe1c/gNWnX8jZn0gx2WpZt83GBoFKcQSP++QPH5Mg/a6J4i+HGSQL
w42L4IF4QPOVtPQZQymC6dYus9Po/EitWxsvw92iAt/s+EVr5ws6d0YAU/ZJElLK8HMjx/xO98fv
vik9gtioXDIRfBotTxje9H7JjpHf/JASpbJVWfSAwDzWqLFvmIId56V9lD2nRNKlJewPLqvbPAg+
JzXi7j3k85XxP9ydx3LlSpZlf6Wt53gG6QDMunpwtaLWnMAYQRJawwE4vr6XR2ZlvveyVJp1TWoY
ghHkvbiAn7P3XtvckuTcV0Rx2EuDrPBG2o4VbM6FDzHtY2I8Bu6rGS00AVbtcUQURdG3aNmr1Rq4
TbVzoEoEmEnNiq5ECDTHdIhxsIhHbBtfsuk3tTkFu7Yd6W7CmT92jFKkDWCdFO2TszBFZwthoO7K
La21GE21yvrqZzj5t5wdI8pWsgtKHyuCUh5IFfFyyuS/xwd4lf7s6r7+Hv6P1r9+1o3qaPYbfq2L
/v6r/Vd9/VF+9X/+S3/4mv7//vrj+KvesOr6wy9AjKeDupNf7DW+eln85d//69/8r/7h/9LK06Ae
VfP1L//747Okty7thy79Ofx+reZ5LoLOv7+MW38UHz+6PypYf/mav/kEoYMRHiWNY/nil1Hzb+qV
cBC1QiJUiFseHr2/pxYtrIAUUIVIkuAbkFL/dRXn0yjrChPvoeWbAX/+z6ziQvFnFKBt2l7AHO16
sP1x+Wvq1O/Eq2IRzmCLge4S6MTL5HaXJabq1ECRX5udAhWRBKzTCfRTX2lthkJpHBMbf/oRmcmM
0PxopW+Q1q2+cq+1OHm4pPQsHmdZQrqgSMZrxrDuZAfXI2rGmU8hwTAqxvoh3zk/LcuSLyVtlJyq
SLGPc3NfUo+ymmn7bEAJFc6tkwfmPsx56itiv+EYpk9EwjYGwT+mKmfcFhHAkkmBtsCycgjHZT4p
aV6WdIkuy1wTxGOHtY+W9OyEN/QPOpdmgTLpLjNUX7tVD7qUdZ2OpbPrRRNtZcxY709V+UxlEllG
t0yuc5aSq8nj1jUGEx75JjvPLjCEjufQ7KiZ7IZMd72s3+ye2bXm/pWSAwmW1KIu1mhul2S0eMJr
SMIA0dUzwm/LiuqrNFIne4RTmAr6W+vIsDatb5Qnesx5/JScbBanuRC8gJeZjYAzqVnZwSgqtnk2
UQauQtwJds4hukjOHvsWKunXQ2WwMKxDAo2JzF1sUsXR6ZZiZy+oSgawifPUnmfMM4TGl+/WrmJo
S2lMfVx8sia8cPQH+azubP+yePXDUCHThL2FezGoqZ2lejrOeKRP5mcNxmhL0c53VoIyyYzWXKdB
VG2xx546Rb5OZHjU2s5kz8WlAI1gHTBdEfboCJCF9rOKFlZDvfmVL5xVl1dOfsbB6DlRkRe5wCh6
C5pmuTQ4KB9F9kL6rHyuCZDd15baD9xzRTiEdwb61gPQ3LtlMIprH6znFs9XvzWb1mCJ8d2Nk3U9
TyE7TUSXjY9id8WRQVwFJcizCCZMmFd7O8CgFgylf+f63H2FZUD7yFl/tGPwRA/WC8+aQ7M40br3
K/hb1saJhoe4ac69WctjFvc30xBklLxbu8n3TmCiom3cRYT6Ax+TzVQdTcPlt5n8ct9u9zwh3qLx
o3C8adMN0jmoumAQcB79ycu2VFJwTanp0qjR2kiDUL6kVDmWEL+aceDCK29jEb2nuatXdhl+w6W6
LSloj6APbcrewG6POJs0uiXdeMg8zUAy/GEX95qebI/MxvJ7CbuaJ5f5s0hYfcjRBAvTR3zAgL/m
jp+BWmLoa8HdgIPILhU9y2XtW7t04r8N0iDcjyMNuaKQO2XWJvYgNsxO7VHtSckE63r6d+dBk20K
D3Zx7zgnKgZg77fXqlL5DmE6PSKxMs1RgeobZ8+El1OMHU3ntmPtDCVWEzGeQxmK+6B2iBxE3pss
OWY19uhfy4oG5MXjrRVeuOkT6giUc5GJPz2VVv3ZzqrduzI64VLSuQAFDraw2E0ZRn3KZbm2ku5Q
NmN8TPsJO1Qq1bZu6IKOpbeeOAzFQUHsH+fIJq5jau463ibjUE9iWTcGsLGgKipSORHOJtIcm8Ep
k2O0OB99yyajSWBac+c7kA31hnS6HUK7uEy12RDICt/orOuvJmvcpXB5Hui4OqvhJh7H6N5kv0Z0
MN+aqn8qs8U5WN6CqrBsKLIbb2XPSlTUptr6tdw34PN2otRnH/0e+6Jy1+WClCo0RKkbC4q6nWZZ
USx4qSsUWfi2KafAMr+uMBRuYOcVu6RhDgwUi+cwtzaeydFocV0s1PzfIlNAcyM+6+n8Y3HKkFUi
YddSxofYZ1qNYrEZugCF0635rbn6UbvosFHpbZe09VgGdzBlaAI8+E1ySKQhbiKWmwTpQdzH4aUm
/WdgRzxOS0gZg6EX5E7f7Zsx2k9qDN97Oz4NTnUMvLh7rUETpzYGUyDd3kOLYkoo/1TMER3D7uBt
wq45SA9Pn9FuiZpuExu1ho5m0sPHIO7fSsulQcRfw8k5Lsrdx6p4BTqlj/JtxL1xvGFmP/smjLQE
jsjo7OWkTv27t5CiLjNSqc2VTKYLRdPbia7A2IPWP5OZjsF5Q2rbz0N7B8P8GcQMHM3UfY/LM9s1
ysfKmzBurxhwjmmxPAKwYiH45YsCO3AuaSfiExI6lG3jQjQPGeHPIEIOKiOfDzVCh0SeR/ZIkT8m
rYPYWhFJO/d+QiYatVaSIJoE+DePMzKKpfUUmlGj/dA4l5aSjzahz1Fq9WXWplHkmErrMkIrNBQP
ruuBvHut1RtpEh0e8SNrXcfUCo+z9PC3Y5ADDn3QWfNMyW9yR+Z33Ljk5DdYAQgi9edMa0cOIpKh
mWE6YWSwl8+1zpQiOC2Y+Y0ouZK0aW67qsIbvo764sQHiuoErVm1iFeeVrEsHyBd4zjApevp3qWH
DqBMRI0vIVqSt5s8q9DD4NA0WiFTsRC7tJ54AHs4Fpf0MFddseHJTAZTa2wdYlueQgDkg0k9s9zy
Xb+HyHJmpHCeBW++1uv4VKwireCVSHk0VyybWat7odb5mJyfjP6Sa/2vDRyftFR1M2pt0F6sF2y5
D5LJnQGdRXPWLESe1TN1EZiDfmmMiI05oiONCuQQUCGnUYzrpQ5vl2i65FqpbLVmKRAvkaPGPZ4U
TMVa2aythR22u4B/c3oA+SaOEjJ1Wg8tYvs+UYvifIRWGmjVtE+d1yYn55cJUINSa6tSq6yIfzDG
2+xG6ilhZlzw9dxgMUAUepKI9EjBaOHrGcNj2HCtKycujn6Dv6lhGPH0VDLp+WRmUOn0xBLDiNlF
JY3YnvyyGWpaqpZopjsCbxi2k557MGtneg6a9USEMdZa8cOtI4alXIDyy7vXOFHj0dTz1MJgJfSE
ZelZq/41dTF+1Yxh/TjqHUfGorHwP6ObwTFfw8Yv9kpPcIse5RjpbD3a6RmvmxawBaYgGsEAODAI
mtObrefCnAEx15MiopC/DtLhG8L+vUgoKnftVS7iTzeJO/paput6eVG/pk/ukPequ+van6IN00vn
GPnK0hPryOiqDFaLyHOYbYFclNEn1HzkJONjHmVxlVAivfIHNvhUQvbw/FIDABoGnFg/Z7nbD8xz
HAksKcF8UaFSF5AO4+tYP+QRBj9FT1ZvTljsWUv/LGevPqmKMKwxXVW827UPW6cGvnHAZBuwaYoh
XbcDQKFOODyaRHc1VTy1qCS7eCr6mkz5nKu827jG0m6NwrwtTHc8TjLfD5BA52DOtqq3AfxlpV7j
EZZznIdycTqIsozdicbVDeLYiRncicCv2mPSgTbF/b+pOB3By6dwIy3YVXDHJ4c0bPj0l3xK7Zb4
K23ChuRRUgiegmDoCPF7sIYVPtZctPdLG74WsZxfguDOndDBmmU2SRzW6p7qolU4B8U6nycHzqAR
3zkLQwplcufJHh+R1nA8u8WhNZBySinqA9sLSG7CETu44RmQfC+++AW5V07YT06ONDLkzq6yGnDz
69QbCOm3wtiCDAGGVIADcKW/d/q8vrb9oL94+fhA3+p13HnNYW6iXdiW4c0iSY7+eo2rVPKf4Go+
2IumXd0mDFERnpoTFotkg5wU4R3nnRx68W0L/15VVnROFko9bOsRhSw+6NbPwJNrJ6ZIJY3abOuM
x9QLxSYHwHaBquAO9ik1LXxbdic3PorEpegdiLMNyvgw4/uNWTG2gHy7JpxfFa4jyCqNPCnH5b0c
V1HtQmMK4EZ0I4/g3pxGkrG8ZJ1R3BWcdLeVbmpNTftQcqA+jsI7L6TFD0EdEpaCmGtU8imKI5Mi
V//DYR+9apvJOWDDjg9Zi1w/y2ujHQIsP6N/0SlQeA7w9/1xWgexizJV2MHGRzXGeJzaK1u0Yo/P
Md06xvxkOFm+rkz1iIvTvXKL7i5gv7fMHI57PcwZ3fLT84pHrP/+xWzD8xC0MYDQ7MMSzEEANfAJ
RoAHefGRGc7B5D3QBM+P1RUpcZC6YnGXX3WwgFUrx2Oh9MmGNho/ns2bSJ4oGY2BnI2rhJjlLp5r
oPUsn4I0C6+yutvTT9rgxmd57nbR94gbX3rW9KY6JGJ/xBufhJR9RH52dhQpN6/Nm02yZPsiXn5S
BHNdiGjYzK02FIf1pxNSk+yn6lin9B0RuDjlDkkOP7XPVpDUe1pBdU7DuiphKS8pr8LMkHoVFNUt
Z2VrZznjt+cW770Hhxnr/kSxw4oK2tsKlikrhq1HwOaQ+gABwuwuVQwV4bL3hEZG0IkFzTl8NgrR
HfvKUadKOld8TBhaIm5KE4/DtaPcM9CT4ijxTJCKqdexQYwepm8KIYDR5tdNzK6z2853s1M/iXOi
GprRZ/XJ2QVgAwkyn5KZjSMA/i+OyaxcflS2YLaymaEH2/zyQAusJ4/VYjyVAENT56a2OusqSdQB
wMq2CCf15bXZcyqBQhoZz8CWGSEVidygpnPd5wARuA7aySUUY7qUxpJBJDhYM8MUzQ2tQShroBNI
7ln/PS7u/3H7MZ3yZKn07y/Inso/r8f++iV/3Y85v9lsuEI+x7ZpCWH+3apm/RZQRBiGgkeci1Hs
dzla5zdhCSfkN33B11isrf66IHPt3xxh41XzA9P2CcEG/8yCDO+53oD9IcnqWVjeAkvwg3qh4/Bd
/H5DBkcPuDb2dI4/9E456pbC5OzYEpKAVEizm+3Knq5DvJSS4i2eTeWpxRJ+5GJ+F331FnYHsoIB
t1yotgJdwzU5eNToMdjTDyoXTMkSQGcM5S5pdhBzEPoV53O6kK01yals08j+3mvgi2szyGAH02Y0
kk9G39tYcRyTMUifycrDnW3S9NVWxb3rG0/lQjUWHTGfrsetfAm0a6pT73OOaa7nZJaatBNDJKi0
o0pedaLb+JBKdpY+7mR5zXjnIedaVTbuqNHepKOCbGnYwybOra+8KJ5qcMEA8iEQwBcvcjPZLVOs
ztixV2MFWkIt4h1DDLhbBwt5p+0C1M/iz4rpiqKD9mIwWIcDHhYRlA8s9eh0rHIduUIj5xkB9MKo
AIDJ/KtNofY2kX0mHLwHOxicaVe/Ltv4BvV149Gc1OVIXqbZ3kRxUsA5wTDLLgaYYEXmrBHkqbzB
vo7S5lxV5rcsiAeJnBEygmlBUfp7b0aXKCpPHJPdXTnwLIxJJcsx7bjNeSsnmAfyUvI0mF6ykbHM
dqNDChD6102fLLAp0QWvmvlsEjd20t1C06cXYZyGnw+IW428M2EhMiZhMriYjFdQNUD7kEbdiWYy
L1mQvizSJ8llgc9wcws1ATV/pgZrm0MA2tWjz/sZjpDHsadsOBLCFnKqbD+lkcAHfkgFXKAoHD/c
6mAu1jdncQQ9A0PJ0hjPKEdbg2scX0RHEV3cjhviyuCEQ8rZrSE98a6+miniMpnEFCgpc3gcpzdR
W/9sS6QLHL3RgpAX1gYFqZrzvCjYWA4+lcnj4hIjmkw5m1vlevQALdXBi+qvKGqPSIg7gQB3QpVk
q2x+Bwtu8EoE30bBAD1k4nqaXlSlvWIJBArbKt+EkPgknMXe1Cl1hMYgsRxZ2cksEEEhVgYb2wTZ
YeAYiQyG7LibXnt81ki45LZIU376Nik8j5TWxlyam3YM4c64CDIF04iva65EqZKrEP/okuUPwdjh
XBt+1BSvZnJ+iqN62qVpCZTTHB7UMmCez6kem0IuZ+rUPDEeekwOCxZ0R4kb4s8+27LkYI7iPndr
2qS85ByH3BuyArtBFtzCBrb2KU1QcV7ftpn0Nm3TZjuqDcPdsPRfDiWN8ZzcYKY6pEV3FAOg7wH4
1FJf9RqDDiQGjxOz6joCJd39iv6G/Bj9QoTePpUpr90Uyx2kel62+7qbqRUcagcUevXWSdLi0nHS
U0qMz+Ku4jjsr5gY6y6+uNUAAMeC4AGDet/3/edwE049e6mYWEm5oIalbW7t2K7cTs3wGlAZsJWB
/2hnGloegcALFnpRlUOe3CM7sgorVW76kcMGGvEGSHm1YePJKthTJ+6/yL6jdLegXjH/Oxi1SqOJ
9GtWr9SE3aue/G0bMDKlYfo5tgImvvouS/kjYGlEmqH4KUrvzQ6jg6hZ3eGRQiFsEFdR29dBnsMh
lFcxncWrvmwuNItRN5jNAb1g7zn8KfIfq9bJCfBRVBvbE22H4Qm429lkROOo116w1TvX7H35a7ro
1qLNqidaGVQSRNRFAJjYmYLy4rClRxihZlWq9MgVxU+ommdmWyxppTqIjo23UdQPVkJsX4HRYkWH
W8TRIxE6Q+5w28pd5EJWRbiXBm9LpIN9BU4AZj8eNUGQvwPvP0bxdJBuwbgXul84SN5H5PNOYgRx
BwRwmFLbufBviKtGSPJ9wib3hUGaaTcR35J/QAp/T6qV/eBAr1tae2s1YuX0HNK2bSyOGbWWCn18
5aTd92LAnkFlvk88f4ddOEJuD4u9NN2vpAnPi+1c2Xn3Q2RM3iRtKIFgL+QbENjlkNJ4XOiikvrn
MDgD+EXOkfjebsQSbqP4gRcHIkXDNZMOxVuc/9RmyGVYgHshF7DQzOY9Ghve5ZwoRiQfbS7vM1r+
M25AdGDaHHxv6e6qon02TBbcHaLOVRxHm7YtsUf1/ZY2gOYa41dMYLU+9XQK9qFmSabjgzKLH3Hy
lI5Yb/GSwK2dXHfHFayQ6Xl5+rQ8Lakj9sTHD4hbu3Rki+2GDZyimcNrJSYwyzDfVmZA+qjxsSMW
ZbbymvzEpk2sZMSjup/HV1NJEHB+Qrtg49zHOTSkNDJ+Rt18CAh980PQKZK2407k+OGK4JTlLlck
H56Suy+Zc0L3fes8xjYQvBz/1IiLfIh6ys0iHAyu8WSmZnBgn/Mwxcs5RedmrNoEIQ/+JjIvIzVt
68Fzj5bLskb0CPLgA8JdOgN4ip5SW7ksbQkft+oxrbFXxsP0JMr8Pljmj6BIDvyD3sYQHRvhcnrF
qrUvgrrcU6phkPKN2Tzm3rssMAT5uTz8Op1MCxGUPNXFwpfwRWLIQ3k/FF5CxNM1WS8bJc0Ggrei
ERYDWim2LGu2bVqdjbo8+ghmjAbCAX4cXUVqoDC3Gqtd7js0kyn/Dinis+POcTJMkmfQ4ep1JFnW
B1HAApNpPR/vWD+jXMTZXc7hySKw7OXSBMjO3dGu323Roft5FG/EYfesKFnrap8i0ApfhCnufOzI
c4RdqPTrZ4q9p6l9aqXcLyn/qN+b3+mMK6aM2P25AkmktsVWLHICIBixS1Lc3+ecjamc409t+8iG
6MMZoL22xXKXcfY7dybzqVum3MZzDBweodO9VQ4XIwtTQPFkytspZQE4B09TffRYZRYZgcLAkGrd
aWOPly5gLlwPnc9jRe0VV2PG/a3LIIpXtStXCo83olz4EmtAqTeyCBgRTncRnIRcdLgfyMFFUffD
rEE5WdlZQm1dd0P1E2ex3PQIi/lQcsD15oXvNDsMMRvvpZHU3tpbo1QT5eTBVT2wqzNF8KMexoNS
4rG3mlt8bUe7m1kjKfermSHIOwmmFRAMq2TujsAvPmIFKq7Vjz9MmKY5ldRP40ylKcJW1mWgO0f7
PYUFjnXqSDamEfA4IXuUZ48VyThsurKhBKWoMK9CtB/sgyzdsztxL+QQ5IGPpDjTCzx9jjumvG54
ZqK3iRggh8nD0EflNnPb+7FEufaFvCFBWuC1XMJ1qGbOn/V0B3ecEIVM30gf76TE623wLHCXcOPV
zksrl/yEFXOnaAnlwugPrf3VGyJiCu1YB1AdMw+AP5wh3TJS7zog/6tAUvxuWChOBbAX3l+e4MS4
jqlPs0ef0fw7Bl9uTfIxYTvALtbb5AFfwl4G32innxwpZ2KbgWnjWu6eYqNdx45+Xo5t3gHao5gC
osaqaNRnk/AwaQyeFpBkeGTMqbUOhXFlSVp01XsES8ZMioaoO905qsTSGMImWpkVMl1D5w+LRuNU
FhlL1wTZvAkewhPr+Rr3W39OypchdddZXlyVYY3SWnsO518M6xyOlgUSv8HzTDVVdkg5Qog0+FRz
dj8EDOPGknE8i4x+Nbv9DzPn5e50CM21p70y23sjh4FfxAALuHbfish+oZP4PmLlJxbKfwoiAG0D
KXkQ3qqcy6cipv+Gl4ntm5jw3Rb9DhPqtjEmNq4DbU4d55MEBDvOxvJnPrwkmaW27njduBSqBOPC
M4OteuuQ7mdPf5vVN2kyrau2PpnheGVVcG5IKNwEOaGKqS0N0BNKbvLeuA8n47broEXmQPLoET2H
RDkdnPBzl362cckjc7y3krHl/F3fkgDAy6rM0xCPrCfLzbgMzbppKvKcrcEGlmVpXMJ1qco3u4Gk
zlAareeEhGLMaSnC1rulLc2izwIpaMI2b2Fy7oOcO3QgMFqrcNiiLtd4SGN7lzKHtMZwTX8oEZns
PSjPPHYH7K7FsiYIede6g0HfMzS9gF6wNd/ucJDFAy/ceCrGFig+ZqV1P4W8HVN9DiPahnrwS+tk
IGOEX/iKFR9t08tnFNs3XmG/KK+L1zalFI03XsDU0Zvc06Fd86jqqdFme7dZGmXuqmTh0Uz+YAi2
i6x+ptFyY/eV2OddgaREw5UiZxsOs3cS/sin2Z5/1PRJJwGO9ZpmcCX7H/HgHcNePHoG0ZpJwnKj
J7WvH9QsPuhCYi1fUHiMIZ9n/LXSqlMwmlsesEwr8/iUOre1ExzSkU9IJ2t1iocMPyBhkMqbHwfv
2inbbxzgb3NjX2Vm9p1l3pa95xf9OhAp5IPDrRf6hnhxU/x7hryOwSKanPOKZdgq0e4LD2s/JsD4
VwcvBVmJvj3bhbGbOoKZAblK7nouvE82bbPMPvoEo15mlJEWHo9OWJurbMaLA7aUKpp1Mjdb0lnd
6tURwaeZR5+h5myQaIYbDNQ2QUANil3INK37k7hlWJI9nWkFBxs9f5M6C5PScjMm4kKJ+EaYHj9I
+hn58DtSlnmeT/8HSWHRIVclFByQ3eARaf40KcbsdGyn8KsnCd4MS3r3AWaV0Xj2MO8vTt3gwLVu
LS84RFY3bSKye8gf+TaG9QRRB7BEg4uyk84u5Sa+Btw7AmZdcbz64S+Wsx/mVzAtX13LPFcEvCks
Et5UzFzNbeCTEqqPXlA9xBN8BvTC6MIuIWZJaA4+e34jilaNF2RUPaBbObKGHPT8a2n1/5vS8D9u
v+f55n/ifyubj+pP/rdfX/PX/Z4HJw8jW8gGz3JDnkt/ozc4v/leSNukCXCDvGbwu/2e9RvIfj+E
54/DzfEhcfyr/y38jRgqf9/lnwQtxx/9E1FU5x8xjeybYfT5vslqD3veH5d7ymQj1vvQXlIDeOfc
ZXgvEcNJk6eqxO0ZPI5Q1FYNfJ/YMvboz5TndNk3+haZFSt6DIbm1dJ/bcxOhQGXykL3HAnfdLZ7
J0P8JjzZadpy95Xfvc4ZEBMjvaiI3/SUYNZNbypqZu02eDQr/1gM6Y/fLVv/DRSf/w/YFaQtXH4W
Jj8PRIX7JxQgOZfSLytqaHJFbUXOetxvh9c65oRku2G1ol9km3tev7L0t12A/F3q6FwZyXeXYiBB
PMRnG6Vb/O13Y5t8D3VwLFGV+PELjoTpETvyha6Tx6ShdzHM60tW9a9JkV/KLHrPr2gmupu76YB7
tnKsO6BGIcay4tLL8DGY9+O8nCkbo3wyNr7qsgGkzHNBDx2vXr0tl/SHG3p7t+R7i5OSJVW6llby
Y6gXMkvzPvYbrA3y2IS8mGPg9th76dCJyouV8ws/8naVVM+OdsswGdtrMBCP01RsEXG4q2XlZeRu
vDayMwi9TyYoGBoLJ/C+LC8zh7BOZeDF4reFpNsIM/o/fnOERsr8YbksACQ6+AQ8yxaC4tk/Xn+y
btxg8UaacaIG27q+mGjbouq7lQCGqlMMF9/xW5JZrFRVd7CM+GwxGo4Tyg9osnFqaCv/aMe/XKzB
xB7aJkpGMPdOjJzkQSNByroTJqaPhYHfpCGbbZnIvDuT8ylbuotNKwAbly3dXEC3L9Wsdg3/Xm3a
+ySloinmNckDuj3N7CZrq0vqcon71P7oP4ilexOu2Uw+cKCVcHsND4CgB4EAtgZf3XgOT0LnEJvu
nsg1XK3iAqR51VPzJ9OTYxv/CcTH+rOj1cJjy+Xu+74lcNH+uYdjmezQiStGtCQ0fupVpUEFUFSK
Y5iRbGZrM5eUHXTVTR3Nl//47bSgx/zDG6qxrI4ZeAFUGMf70w2Fww589cZnQKQXYWh6fmiP4mhx
RP6+RFk0/3o7QkUCCbMGcPJEEQVVB1XJT+nn31nMh6juvLuli/ay7Zj6xHWFm61y3lrDvRuo51h7
wCkYtucVWT+iG2DtHWwHjugOmVf+GLjCf32W5XC/VP6d3XI9Iw98oyk+BVhNbFDPVVbxADcx5ocg
hXUjIjfCjW/W34QaApy0CBUWQXbdju3CdicjVPxw62svN+/tkF/L1s83cdq8NnV/16Zo0XbOnZJJ
mK0OuGpyf9kDkawXO/cfO7INod0+Sx12GEk9GC7xhzSRO5NtVKiDEcGyfESORghmOjcwsdXvSKqu
XPZ/d2gzX5hhWZjk01Hp2EWrAxgSFghIQJBt9fVsPyOZ1qx72P9FcwXyvjJYQ5PncHSuY2bXpnE7
9dA3nH8JfwxcrqGn3gvTv+GocjdNShFgtulgYBFduSmMMR0mqdzuq/X8x1rHTDjl3dbkTtzBodgg
NjmchwV5BtIpHSkVrIIVpB3yhtxweELoMIsi1ZKTbuFAF52A2ueS3VikAzBYtRjSkGJcsjFCh2T8
X3EZHZwpbHNcDXFxyXWoxtTxmj6t2aUahAXqW5wNp8lzNypsCOToaI7q5aNoy9eoAEYvdHzHJsfD
dH5l6GBPR8In0FGfnMxPT/YnDJcPr+9j9sfEggjTbgQ5oZa8UEtuKB7ZM3BB3ic6UoSno1/nOmaU
68ARuO3pMNmCTCdhpFbHkmrySYZhXM3Jhn63FV7qGxb4z6mOM7nkmiwdcCpIOoGDLYhv8DOluX1D
UK6DUduu6tpnSWsTlCIxleroVFxNdwFZKlGId0G2ynZ4e0wdt2oi93tAo6p1EEtWF8SjQ6kDWqQY
L4G+kQZRfLLn8miFN34YvXQ62mWQ8XILvWLviX31Vv2zJAcWkgeDabBTOiAWcMMvdWTM1OExHN8f
PAYZ/8iV8UMdGh00K0mcOSTP+sF8ME0Dn7p8DZwseDLneEOO3mMDTQFOhFaxMtTwYE/ivSHZ5umI
W0fWTdhrOS83SkfgWDxTRkYoDuR2Tnegu+uneiN1cM4kQRckJ8I7cFJ1tM4lY9frsJ0B4h7hQ0fw
Uh3G85lxBtJ5Ggk31zeTYhUUiJeADN8U53ywwaeNzXwwSox2zI9BhwZHydCb8ll+AuO7mM6LvmS9
JN53sdFiHwyvoml8LheqHlwdKpxIFxo+jBm0mhc4ou+tDiBOhYHlcSCUaJJOdP3mUeQnLtJIRxen
HltoouOMCblGxQq1GKz+quNuPOvoYxlnn64kDNnrWCTrINRSDyKdSWSyJDtZkqFsdZgyDt0fPelK
qWOWFKv1O3Kbp44EpmJtMZHIhG46nAiyXzId1sRay9KQ/Gang5wViU4L1Ca3W/+7oXjW0qHPjPSn
yz24Jw3KyMUSv4v3jQPKNRdLShoYbB9lDMHGrXp8l3igsdQHu9iPXrNEBNcgfL61CgkrOLv3Jpta
16L6MuqRAg0yq7hWrXsJj7PMtXIWPijSrYqU66LjroMOvuY6AgvT/iNw5+yaM+CjBORwSKPoTEsa
oyUaVNVP3bqgkG2jDKo5Xb871Q67kpxdLZMkbiY8WRRcB59pXZ9jPHTrEDlinxnWXujWj2ySP61F
7M2KljkOReNtztGHmf1YxO5hKIdz6MCwmBm0Nl1lvBLZGs4eAQMsNS6Qev/WJ+pfyvYKs/bOseaL
XPBSBEn8PgzZwi2U0tQlYwTDbM9tqDSRj5xnHKV0YzLJb5KdnbsRVtNo1xaoilYXnAvHvLWTALTH
7FBKuWyDmT23O6T04UxAMIqle07eBt92VpmC/yQLZEzmBApv+XSZVi3XbibunbbZWkF0UxeDc+6T
OF9VYIwo2Ta3rVJPFUSPKV/WvHDeptbnduIVHapfOy4fndJ5sqhmgU1bBIZIrKa5wiVXcrsqJ+51
lXvfBxgNbVW8gXW7R4bf4nS76is6aYazX1rdDigbjj5ACy2HS3tBP3TyflWbMUlXUd/6cUzpiN+Q
mjOJkXLPczeyTr8q4n9E0F/hAGymotvFkEfXGAPuWx37d0OBdc4n8pXKCnOlvdz2tBzvVMiTOC0H
H3sw933zbekEcG2NzLD7H3XN461t52dQIfd9As7fifNtmIYVvddwmedLgkSy8SS2SIUaD8bK2XnC
/MH+bue4h9jAwh5MpCmKiELqVnyBh7ymoOs9VxVudws0iy33eUMrYcA0tPJDdVOB5eCBWGP/G+r7
iEdqLzCPlxN6Zz0YgLD+H3tn0ty4kmXpv1LWe6Rhcjhg1rUhCc6kSGoIhTYwKSRhnmf8+v4Q+awy
QplZ0bXrRZvlM3svIkWRIOB+/d5zvtPRDy2BcFXmS+2M60hkh7gi47RsANtpTGhqTV0jYV1R82r+
nZOQGFIy92qUcVpONJJR+9BJ94EDd61R75IqdpVa+VDmiFwzVB9VkSZAu0MSt6Sv7ySLFzFSwaGo
11TwhKWIESFejAG77cn68WdRAjNnDJcmnF71yL3zSAoZAfCi35fheKjItm8xTuwUJ4Bqi9AwI9rD
kdxaxmdhsTc4XcYgXSmOuWZdyUqmW96w4A6A01KLCY8lpk8Va9BkasqqqgWxEtzsK89iw1f0nVZB
/vR62rpmmz71kfBXJA9fCo2aoyufMqMr2PY9xibb0m7xwvtmuPWE82DJ6k2GDqP3GsUrf8LCYkMD
5perBZg4XWdMmFDjVuqPaVS/lUnFE0MDjuTrfsH5fFWrqX6OBusZC3BxZl6yrIVFLmqmX6dpeKkV
CaKcWd6yfwE4xCzSN0ly5H0Y5ls+yrMMo+0UKz/QgXEF8bQPEQHoQQzgImPaaEyXnMHMMm27n99m
bRaaWwo2+kRY6yRqjaWY+n0vj/qQeegOsnEpG16TrhnC8IrrY5DP7k6Dc8npB6Iie/DD6dgzNLnY
KZtWILCtFIJJH2uFZ1kR5D3PW2YF6DbF1FdpA7khD0CVC3Vfl6uyjyuXo2oIQdXfI1M+5ZYVHmjM
FSHPC+sFWRglExKfzjvauB1s6qXWa68EXMtHBkIP/RQ8VcW4M7PqWujz052MH71lu00fffg5wrWO
INlpGp/ysGS2mWbf4gI6kKj20nI1HcGG6b/L0W38ESauoPctp+GB3EqqKIQgmVBxltA6NoLiM/Yw
Bw/JBbH1baot9HdjeKR17C9JIIUrPJWL1jGedGdaE0jzZEzKLa6FG/bzMT3WB3dQPdepTFJ3nE0k
6JNR63LUKku0NciumSul0SpHwbNHmr7O5IRjmiKTyoiKaYiXflWCf5vxzKFlvoQaFhXfX0YqgMqx
n1ijGLy2OiETEUawYCgRJtGiRmmbMqiInVU4Y1hKUj30NnMlNt2iaIkvwv9V4Xd+6T47Wr+YVDEn
tJRSeVBu+iR6sIbqzVTFzeyU72pr3rww+46l1SX3O16WXXtvCbFqPeCa8DM6Z7gzO2ev6dVZWoG6
qSaGqF30zWnzg86EDLAkygmFld/zkVA24pW6YmdAUmEDpaf6M9FW8eiYlv20CoPzFKHdlQ1gP093
7lnZ93gJtkaWvhSJdypomNiN0a+ZO90SRz/1hnh0qhh+UiUeHOdeq+6LHs46yGnaOXTAybc6C9CR
Kb+dQkVTvGHFGOvUTlAUGNdmFrt3Gur+siMCt+0xLnAn7oUM7tuRMRjafQY9iBxsjW0DsUWwSCVj
hsHBD8t0I3ZJWFMXY4QzLrO3Nhv8IgZTWdbGoVT613owaR3kR93qx1XwquXR99K2khkzdeFo3rr2
bFcve1ol4BUZyiFeBREzQ5RsSs3GWNDYpyXSEcIInXvU6ntm3Irb03ZHuTm+Ot9BJPKDEcbluiic
NZoLJGXpRWsRhfh8GNoCRrtQkhFUEs3YqFNJIRcBB68h5chXzY8FE5AgsC+9w+9KC5TlkY8nS/I7
Rk9nS4mXIs8fK04ndDs4M7SBebJVgVNUst1iTbxGertKA39dKPWtbakFuy4js9qkLTGVxqaLzEtt
bseE/J+fjR2ktAWJVSHwqv7QjxqDIvpOsB1pPsUiXJIPfBuAPkmRr1taXOu+5Uej4XsTau3GzOIj
6sXZEF6ZZxCZAQWtCQPDLPddrtnzBzeQ8EvCbKtqnQ0mhxmGy1HRNy7dioehjj+NonrOWBVC+5pV
JZwe2kxprj63SrRRCLTPTB8TJ5xqZ3waGFzoWn/Czpryx8AuX2Vh70ocPU4QgCCYnnKmseoQYOLg
ETUM8HfVfYC9TGjZC9zJc7QSU/gSJxhlScia2waeVPaWzqm94xUzsQyn5Dhk9BxQ4t5ZG+hlOKVs
ABjmW5sFhJGqyUvC8SBjjehxSo1W/FbWDz1CJB1J/dyd0EX1HIQH/sbVGj9iCKLsq7p4hgJnIv1W
Pe0Kn8qFLg3wOXzzDQ7PDTnYch0g8bLaYZEYP3tGmO9MxdnbnfMwDmCTFFqImaB1FH+OFpZjQRYi
R2yo7pnEzZdnx/nyhX5xqTJxHqqtFeffszD8HIriXtcQNuHGC/rgMOXBXLGB2ij9dZXM/7LoiPwD
00Fl7VBSOOuq8Jnf+e/V4DzU5A21bLKFhXTT25fF9BTH9bOt8KgnNL7qnGUZKl8mz8TIUxdbrHbK
Nu0cRDq4p5z+VCOBL5BZlH78kjfyjB/kBGUGMxWfgI9tFuJqam7QIZmfu8RBcRlKDr2a3HFNt3lA
RcQWTAjXFiTMRtHlWh1x3hIlWzJWaVlXBkwKHkiOZnoCk37FQaBwbGa1eW8MhjLkYT8kKtWtkvOc
BsG2LQhHGH0n4shpnxXfqBfjxHNv1Plr0XG8KDcqlsS1qsZvfkQrPMT0SgCCC4KOTEzkochpnEVt
IsyBicrjhXaL79/QJBS46qY49lkLZvVVpzw0sNDne8VDWAQRaN/MdLiEeJEFJvEbB+ZpbQcEXIyw
6yqSNvUB3eHcbza9aatLJuPEAF/TSX3wIDblSbjXRvtbAxx1qQac4pIeKHcQpJijPnpoIByrC3wO
dIknvNmAHuyHxue+nFP3rEpUmFNoKHG7FCmAuTLhN9XN+KyygfTObCTvfVanhKAF3flUdT7nFMA7
HYvgLYbMX5OAFWRQg6lR2C3a0KeGGOhmz9195u7ZQtrNDT6Rp+rwI3j1+Xcl6cri9Zh5M41WtUc4
VMvceQO7e+gDBghzIcX13JZm99wrdOmC1jpj9rqi5HiI5lexpXUrauLlmmeKCdp4E7dPGHG+FT9y
jQ5j9Zw6/kMxKhAJeStBwrCz4QLUwrwmFq8gHf3qB4zb5xlGUUdnTDEQeUp3yPR10YLZMQg7/Nnq
R+qqLw3Jt6m28RtQMSS/7GPBHJqi9SRyDjWe5AmaEr29N6x9/KzRsjwE99jwSIGR/ufo09Bphho7
dfNs8PsIeONd/L0nacUIl+Vufm9hWT9rI39NrXKehw1qCbdrQrlr6g8emkyGyXThbfM632JBZg0L
70oD9KIFKBTKMvns1fKZ8C86rRVqf6WIsdlg71ZLufvZwiQXkOxbi2ns/PLotdmH0hdCPQ4hrDt+
L8fCXFwjDMELttcNTLRwWXLaIU0WcJA3p6j9/bdzvl8UMXk/QXTxexw/idgQ54MFTmdik4efCDQc
Nh8sC5LgEk95QHaIT3jcd/jcCQ6CYsM8nXm0NSOwvqmIXgEtazcybBeGM8co8tnDHEFzthytTK7i
0dxNeQxHT6vHFT6gW5aHMLcYMDlpOa2ToTvjk6R/LxV1E5hBuhPjpubIzQ5r+t96kywjf8otwC81
TjrMc49+Uj20lXaPBi94DFT5TZmSTWM4R0jO+jYspAoYVZabeaXvqtLZ5IiVh5yY3MpBAtot9J7g
o9TO7WVmUYB6KyurDoiDVnX4qMV4QDDHf6ZN/twMWc49vcxGe59PNKDqBppb9OoPIkSzdSYAS3EJ
MOOu0vcEHxxR7nGijPR4NQ5Zt+SrIj3H4n5zmlteAEzUpg4RISuItJFi573+YvvNwZDIL/1MPjBD
PI3U4j/72C22VyOzzmRZo64MM1SqLHJD0zskJTC2CvE6DiAFloqpwcCJ3c5Ijmqhnnq4YVTu1Ago
LB7MOCKuyCOV1SmfIxKIabivAg9cXU82JnZOuMkDe4dvFesAkUKTqJBg5ZMe811qDVLYHrVv79ib
NIElO7QJD6vzEDJAmTCskmlJqqfRiGViOjUi6nruQTbEVCLvtgSKSHtiPxOMXeiBx5Qo4EX5FrJ1
C+osH9qnXq+d5c+5lhiiT0+rnxOGNA0BhMqEFjzSyQtBlfrzRq2UZgdD55N7HWlM599ye3pQkXqT
BUWjq2nQQCPS9TsFIBbwvKUu5J3q9e92zqxT7++zN93x39TRuMYZPdwCbg/rQTBky4Gdet4zYQs+
//yAXVeszdi7+tPE8QlibMpG0yT2wKoRU9zZ/jpE7QgOuqUJpl3nCm5eDTjaMn1lL5xfbd4q1SF+
mzdsr5MP85Ix6qzp/V/L2rwRxnzTox6/jVB8NSYY4NevzmAAmaif9cL//Dnc+f8CgD8AcDQSMfDE
/HuDz7oK2yRUnj6yjyl8/Q8gmMnvcoC/XuG//D6O6jC8l5qJc8cymaD9xcPBuaM5oKkdi+hEnVHc
P4A4ROoJVAS2Zduo2wDW/JcgwBR/E9J2VKkSc2c4cGz+J4IAbc6l+2Ugq+q65ZAhpurCwj9k6/N0
8RceDojbzgTHqzCQ7eaUt1Vjki2QIyNW5+b45NI75b0vQ4YcAglaEfO0t/0fhpjGlzHiz7eBdQnM
j4koQZpf0h0Vw6SF7PE2Yks13JDMY3wN5PEIBZpy1yG8SpVqPpiK69Bh/pnbbmq4L/RxI3v/2qnj
pscTM4eqkACwGkS1S5R4axZwD4ZoG+AM95RhY8TNNou/lQQ9q4P3DbnRq1XRBPfsmFngHne3yyM6
54A/xOril5vkXwgTgIb/86UmSgBxwjwp1a0vn1HoQzt5DttTUQQu2C/WaIIEiF9vcR1lg2AdfBbQ
nM2nsUUXzIeFDlDSyLAfIf/SEMChDgmbNvwf0gu/KCZ+XnyhGsZsMHMY0H+5BwhjNXxU58qC6cky
D/ydE1BgYEQKJAqy5eCHf/iFxj/fddzbKG0wDHAz2/r897/cdSbqW3UYaauKHDIuIQlt9YGSgn7v
h0pyM2ECbMkpF4erEH/YOIJUvtVWFwvHegJN7E7GER+Kk11CCnmGlvdkB60VJKWav7fUZlmGgkYJ
Omx8DQ6dr5DSTdpLQyG5Q+0uf/hm//kC/v5xZtXNLx+njuNANWZtdKO9TxOmHoxmqV7spbcDEUK7
oDvDtXMnRCmehk2qvozAU/y58Q14RJNupCquji/8D++LBeTLw837QpvEGoMUBrjQ7+9rMkkdTJO5
LCD7l6ivk2x5cyE4XYF/ty45zkI2JBJ4lo7Y2FekX/7hyda/KI64uSSzChVRE0sZYVxfFB/QsjkO
Dj7c6BJ/LVy3hO5YRc1tQ0HwhLVVB+wCZkM32lqCJzykzskYzHs7F4sW2BXVwl1SyQeUGysaFQdL
Ok+lNmz63nbx+pJJ94eLpn2B9c/vGGumahAmqplCfs0SVduoGIOQ57R1xDrSAkhayZFkC/wiM18C
J659sxp/LhyJOeYgktyNmMvyut11in+PrWsBwQumx/vkmNc4sbdjzfyOvk4mCKMugo2lhPsEjKYi
jrSe4CDXdxWjf5vA62Aal1HVrq2BDtvUIahulhMNtk6mix24jU2eKS5rNC4quEosiVXun8qKyHfa
A4HN34fduot5fmL5mGO1wFdCrGF/9tV8iWZy0/AggTjAq9etezvm3JIfGXmjLqzvWl+AMrDvCWqk
NMEsBqVD4J+j9qvq8lYV921/iYpTdCRteEvi8Qr+NXe7j505vqTAfBq/qdbOMXLKddMUL4oM3tI+
PYRDw1W8CyYdZ3rxHBXVHSU9mW0mAnzvLuz8T0ESgtEP94aGE5TRR6z4rt2ZG6ExnnTksoBRurCB
JzIvlqSWWMMFi+JWS7gDUF7/Sdky61Z+3xd/vQnYIH9/dAqRgY8XJbhDaCmO/91k2iOSBH+kcW8B
2zT53XQhKBxR3gbWPgiDDcIjQITlR8E0bOGk+WunFds/3J3/8n1plBG2ZliICL+8r8ywmraruDkx
3lx7ogTUE9BwZiUcrCDkxPSiF+KbUYGnUjak+K24h0m/3hZ5eoxmQfl//37Mf/Gw0I1WhWkZBGaI
nw/Tr0ufb0pEH8xkwEEx0+T8PeAkTRT/UfANRTXzSrKGyBTHubwI9XjnYHFj+DKKd8Vpl2MCVcxh
Wc+QopAZWthMd3D+dRqumDJYmwS82AdyXvP7KJWs4xOXHlXdpFrffUdDIKCstfAHc5KNHjIIYXwK
ongV5MTSajHy+NN//3m/6p3mxeG3z/tlSa1bCVHRZ68kF8INYvymyX2p47VDRlnn2npCtGF48Qlm
gdv5sA2Gl7Ivd5WfHEJsXn+4/P+ifJvfDgvsvLrPO+nvtylDAg2KDgKIYKKdT59Z68jz5b+TQe4E
tKY5nggV8jlFDK4bxTnivjXp7Pz3l+WLZ/yvq/KPt/FlPxdj5PXO/DYkKeYqgbCRnmw7XT5gs/xD
7fDPleLvn/jLXhs6nGnH+RMymXOBgGI+bggN+FNN9LPw/bIAWMIicHzeBXR2sN+vrErBpCXF/JGS
ak/G7opp8VymCMZTVUjfoa/BYCkYuGmvcUoetP6iAqEj8tFpr9Dl70zrfcS6AOVqiP4UOK2ZX3V/
8zWXkAAcwf1uqJr2RXmHjg1HYU8Ip+ME+7wB3JLZ6oAJUi/XmY8Jws6DZ6JrY8e8oyDNmKNPM4gi
WudVXK3hPV4cg6GD1aBMxM9RV66OCXWL4qpfdtjvsfpibXEon0ITjQrfMOG5I6kShTKMRJwU2WZK
C1xqLIOOkW4GESfH1Me4bgZJz3OoM3NTkgv0oFfU8GIzeeKap8O0CkoDO3gn4w1azIC5mP490l8Z
ak3o64PqQNRasTTsm71DshG7TaM825q+NjlFbcMmVXdILZZK2oZwCJxmpQpy1xxlpQKAosTD4VF2
PfDDrnYro9l7DIfcPoTSkVTFcsiSdw11ELP/R4oyb4UYN3dtRjAkV/0IegwIE7IsZgeoFboSa2nB
aMay6U312OjUYrigw1/qU/No9uYzQP6XEAaaQqRjYmTgqLCFKk33o/Y+Mme4emH7w4fhuCpJgFkN
GUZzTUPWW99ZqodyCEURfj4n2zUToJjBU7BGC/ERKD0mu2hVMs6vqnJf5XF2TglsS5Lnhn7Muplh
Q3RGQbMPsWDfBZA5KeNnjNIQ74rUV9gDyCqJo2VbqcPBUm7oVma1MITPrMziJQUUs3MFjRNO0R6L
LOGppt/ebF22J6bctqvGMgdekM7UTQwZjoNVoxZYSxWiXVFVh49dYgJhTmG9tOOL8EcXVqI1a6kl
/AD8dIUTUI04eBSmkAa7Mlgp/GZXT0LPtUoA+k2HX0JFwoq2caEZsb5zqtvA8HtlGMG1C80KBdSP
3LR/ZNDLedZ7yMJBHrqxkzOG7uDiK9ZaqhXjSVl6O8LFs1SxDhoyCm6gCpQbmX3KazTrgYH3LYGz
vOZWapLRRWCsjThLbQHi9/X4jrtGuHFDvAmdxLm7l9tbMn5AStJv9aQfb/xQ1VcwI+UelcAknEPV
gHetJhnvfDk8JklGeqt1GxIo24xs+Pilesh03HyTH26IZDtC1tA2CTN1L/YWY1JTJqZgAXXR7TRl
covJMw9aq2BeBQ10yna+gnGOxniw5rbB7Cm69gJ2bMdkT1vkqfGQdlj8ZeDT2iKUbaVSrwKRAI0R
5dZ9MiBVxxy7aZQW1Kg24Cluwg2aphibeUaGcx1NK2yghcXB04qLU6wzIWqylIYwqatlJl6zhLpL
K5X7sSiOvRPu6F3ta38EAFESuUi6+q3hAy+LOW8G6S2C1jDcKmZ7p+ZOuzfSXTGZkMTp/keI9+rG
gowkANO/55qfnkKwRBzJUuLCS65Yb5njWnP01aSKd2ETaZ76PXMbTyFUCZGnS7wR8UQW/iZFKck3
lvciRPMcqMUPtA40svuq3utWxWz2yVO1YBnEnmDkn5xjy3mx1V5sjDC8tClAAC/jWE3W7jQyKZ7O
sDoolaWfrDRqFGsibbG0p7Vp37IiALE3BekWqSLpDew28mTUbXloC8BjIOu1UBS7FD6pK1IbxgRi
QYbWaCMb/55AbpK9o+iJfid1uW8mgMTKcF2hlXLbSn6z+lDeCb7zqfQOfSviI984MYxF9FkMHUZN
DIVMq4AxdJGzc2ykXxFoQ2zMmx635sZEscB0xsgPRiuPVmzcgwruQdllZ1B6zGSitF06okbU15Kl
bQTtnP/y1lvpaUpI35aB1cN2af3DnKnLxlBsFbvSKOkIZM4CUOAjj+vk3AATTTu134+hWp1EMiPQ
muSONUvdmHxBOkjAhTr17/ogRtwDZMki9P0YmkwuR8bleWYd1Dl5SsTanS7hzbctILe2KOxVJtMf
kZQUr/TLoX764h274FpW/ouOY2E9CAgxtZXfpUQVgBX1dykBLeFs94308nlomNLEUoVkEsL0BHVV
6uaLjrGKnFCx69r4leRFlhgaD+RKzfIR/wKljHF3pWE1rr3vdgXwZGgQB/RRebHGZoKPMUQLhOwn
S7bnFIBuz1PrkYMURsVdiMdgLvcLd2yveRl9s0tciaVfvQ36lcHiXWIRB8MJXFk2DTDQpGZj6n2N
569aVR2JP1GSmLvCRg9hiCJfMv+0iTcB+c+Ny2GteA4V/doqib+CStqhe9wlSUyc1zAGnAnZZ4KJ
vlbhG6c6lmCnFmVsNZTNszKrZViJ4hRKQQrZwdvlvZltamkGhKRC3Bvt5r5SkSEpJrOhKRlvbYmR
GyqswYnHspakfjo8ccVrK+wPZ5NchePtYSUwmW0IaeP7L4th3FggRJibouCYzVDsisHS08hCMiXZ
0cO906OtwblIrjOKikVVvCm9QITem9AVhpulwyBIkXVx6kTWnXnFzdPwY2d60W1jse9KHa0uWZ4l
zaiohp9QkaazcOJxn4iJ/aQN77oOUKffDzxiun+MKsAsZMqxQahXHZjIQpuN17qONXdsyD0QxfsU
MqBDTVrscRGgApRcL4JLqI9rZrKJ/mZM6qdRm/GW9BN4QDnV9SwtAVCKONusOY54GgHiuedS+aNt
GINv6jc79rJd0CBLFfI9VNRTjfFvkTr9EopviNQNcn+kaeOl9F6TiUIRD9CuRB9yGhBSN073EqnJ
STR6uq5DZMbG0MhVZ5nTUREsG77p36lptLaZUOyYN7FUxuYjjxeHLuABBJjk69BHtDRUY7JKQuIM
CtyE7mBXV4kqUhchNHjVwU+acxmpV1aGoIs65uyuGT3WJgxdc4QsdAwlKn2nECblCAOnvpMgPqpD
5CHmtv3sUvf3fcOYfmKeNs1D8ACcSNTD755qZKz2DzvVzmMZfM9ahhkIT8PAvJMFKUyK91i8BEV+
iAsB+6Tqj7JriQ8uMob/oytkX/EaWJ9134ds0vX3Ne2X2GdWLmYawWTH/cwQuLJnv9YxT0Apkxto
iasF5YlV195E8qxM3BpsTR0vZkg3lkCmKpOE+AKThKjiW434rZDZkxUH7xmd32YIryneckz/H15q
v+pocrqOh6DVGRDDdhsx3HKDmd2AOONbLCK5msa1DihII23xKkMKCwA2G2EXG5ie1VFNY3eQLVt3
NwowM6VbxcjoGTGvnZ4BprD2URk9FEa+d2JIt1g1RmWiiIBn0RRPJE1QfaUhWXFzaFEJ2GdhjOju
2SxX/qQQ82STZNNJVEvhxpwFAKahGEvHRkcwlFcjTReZGdz1pnKYjMbt6sDtY3nEurvnJj/GIrjz
Q+8UqoKxJzAotj0gJikw6oVeKz9Q2VK7MEvrm2OgoOhs8uhoxOonqe5UR3Te4o5hWjbLBuLJPjlh
tx0EB4XAKHOW8uxSOYSPJckDqWqoueCBV9OoHHwtwnaFdXoLphwthE8CUTzoD61vQW4cnikSd/3w
EVYqnQECv/QmZSP2VPrDrQI5BHWuJFtZya3jqEbVMjXL04T71rLShEVMPQsP3WpD7x1x0kSIib/T
Sb01kuYOAtVri/B0qZmUiZF0SA60DmWE8Xlw7jqp3Zl8rwuscBt/0tZBfx2U7DzRXl7AXvzQasta
of9yB6M8g8faK7rKP84jyEokFsi6phk7D3fMs61oVYGi3iSpuIahfMMOx3DaJofB0LH92I9jWH9D
on8/Kfp5xD4uG1gOqbjvU6ROuVp/Nib4YIQbzy3j3DK5GmqxwbCJzClO+O6jTUmtRre+PbQQKDA6
HjNpYjlOvQcgzJzX2MRsa07fVDGLx52FaNG3DTDRIB28rD6UVRVuVE1cQWODHtJG6ILKLS01Etqg
EU/ZLhGFRaLnIF2lj/ZpFb30mX8rzPI1lR02OgMko8/OgV5ooaMyZwJ8mvuUg4WzEvk7Mh3mRy2a
6LQ9FFPyvWIRU9FNL5pUOdaK8mCMh4YzTKTZD9Ecf/c97tudBi1USzghDoHrtMbeHu7sSFnnPg/M
NK0UJAttPG6iML2A2ziFTb8OA+WIl9LF+r4d5mivwgK8zp2XHmNSqVVyiyNLOSoPWt2vWs1+MhPS
GEraIpHYptG8vgTPYoiR5U6rgoTqtJ82eUFfqbpjKTybHlR0Ys3JU3C1oCHuJLhHLrFug3AfRVjr
iMmcTUJ1Q3BNv9Bq5ZgjjPEdQua61q0S+Qg9bWmmwWaoSCY0r6bBJk5gpF2nOweto1imrMSmuZKR
tdcZYpBU45bI26IJWpgfoJtQkbEiBS6NbWaHSMEskE/8mG1uVUKikY+voPxvNK9ZewCPcwphuz2k
yveWjtqAQuaiAcVIOvYRlYMgP8pZVhNiKxk7jf2ctWz1yGnlo2GNG+Gf1KLal2my6kyCEso5VNU8
ze+AC2vjBMjLp8TGSRWQ+xlFS7M21q3LiWKrAW0wsEeNqY9oI38JEDIB1iHHTjnSAljO/57z1uaL
OTf8x2rcEE/qCrQvrG1qTGO4ZXY/G5OI6LFEcK05Olgq1hW8cpXv3xjTL0Dc46DPyB7c0yXcZHzG
clBuYW3B5niL8IuNjXL01GAvND5XBy/bg67WVBWwKuM0wHutYnPf+eqFzQ2yLPJq8uWw9t1pEjkh
U6kpGM+oMxbZTPSuUP6NyrEVYhm0YuvY2ZHEw/381cXduEm1ejegXrNCbkVy2+f/nqV6sTmdvTrY
q3h9EOLm5GWaJJf18n5Qw6veBnudrnxLQkIVIlCCyGEN73pbuagUtwq1uN9VLO9JTPSi5QqtPfmq
/RTDhmq44TuY0ZOsN3GjcZZ4qap3nD1oAA91tBa5Q2+VfNyYQLmGoZfnLFPtxSzpEKq3QelWg/mR
tzeVAnLuuE8ewRt9szK6uykgivcEKGflkUvczq4L65r95DIAkUFpFfrrhu1HIe1+ysvNyAiANgD2
U3Mh4D8ETUyThgtEHp0M05UvUT5X2XH+/wW2sewGdMDO0rPapeZ5ECrERkNX0YZiZRWqC2eRmnxG
TVcUTQxJa/ocTMqcoL+QUkpFVe8ivbhNhXPnWxKHSe/qHRGOsw9G6wgLyE60njYioBnbsppU3rMi
wWiTrrSzU4X1REVDyi+xTnlgr0gaINfC2GhqsxAjoCLUKf2UXZ0Jw4v1PoPj63bfIoMqSL/4HlbJ
kzZF0MztOXz42LX+vZrek1iqgCOHJ1Y1phtlMzQ4u6+pMTM93Rrm02C9O2bKU9zCgLJ2MX5OcqQg
6fvG96E1Vl0hLDR0iguJySVtaiVZoXTGJkYtzih91RLfy4aD3MpsjmXvb3U7eOnQzIx9cY57SMNT
ld+h6o7WRtciPSx5g14GX7vQlG2tPOM83oUsVRjecIbXuCMGZRPPfkxBqzbnlyXdg5qmqzGbDm2P
fRj+l9XAifJSbK5te1AgHY7lLuBRVjxiIIqmfOzxXlZqdFBoL1f0wbQIAHKroLOn3RNXewPPBJLX
ZD8AqYfUu1P66dz6JLGPvVtKHTEwOXCmszFnbWyU+kvNonhJufvglq81P3kPs+GR5LEj6P5NDEaY
KrC6+YPPGYXLlTjeKUflB+VmreiQgEPhNnS3SqfejPiZiinbj4Xh2orY45tfZHQtKWm2WT2cSniX
whSboEmOwD4btxmtsxwQKtZBptM6ZwcsGVfa6UTiKwKjyQZFmOAAV2pKa4+A7oWqb6EGrhSbSZWH
Vdk3KB6xc940LNcHPcwgzfixNgsVnbtRnLKIhHsIvpuyy6lNWwnRiUWli90EXRBlUMc4sQrK+1Ry
aROpDszWcodlK/Q4en+mdIpGtLhOkro1c7Cmu2owZuj35xdfTz9zQr/su2oCQjfimUbTFUiGu04t
H0oAgTwN+EHx0ueSlak9Ifp85QZxZyVTpzLmLB32PdZmNLd2p92Fc3iQWTyXPQ2iRbCQhXKYNdt2
UpRwdIqL55BD5PN4sx3UNLszseuT9pQ5RA2DD8iH9NI3w6rF8LmITFTMAqwmgMinRr+vK49kbrIr
NjmwlfltyZyXNfIYSb5nXCMHyF2vrhVTSbhJKCyg72GVgXBcyltpxkfcFC+lxtvL2nNSH/PcuJY+
aWM635pVIuG37Yc2hF4UaiMd+o9U0LeS4q2zRka7sXaDvw2Klp28bKw7m7nvMSnStYf34e+Du/+R
mur0f5UV9pCn/O9/z6/849/Eif3bF/rth/7fyBPTUAcxDvr3cqrj6xTmvyaQ/fUTf8mnzL+puoSK
bINMoYfwi3xK+xsNf8DHKJg01YSq8g/5lP43EBNM7lWJvklYOkOkv3gqpjpDWEwIy+qMoEAX8T+S
T83ztV+mRDrIBcZucFsEbwEN1Tyt+mX8GSejXyQWz1/AE0XdreDNqaxLYqLAzp3IIaKDhU/Jw5Vn
22SyB+1TFvY0l01+5perdvn7L/2PrKVNFmZN/Z//6+so9ud7gQ8DA9oUqsaU7Pf3MgTtUFajjk1Z
wuSqlLHAXsJYo4MTTlMHbw2t99LkeN3axRF5p2t4lPG2sXcqAqrxgbGbNj9Vm/lIVNi8vDZmnSy/
0XIp26fUxlOLZSaZKHNrkV3abIA/R8W/HIfKRbh6mv/Um8utqOLzNem9Ns9VVK2nz00qyab9P8yd
yW7kTJplX6XR62aCNBpp5KI2PrvL5a4ppFBsCI2c55lP38eUuaiKBjpR6E0DuUjk/6ckp5NGs+/e
e+4Y7dopuaOE4w9W9OzfXIK/xHF9BcgemCBs+VL+T7qIPSnfqaqYIeRICLgSC/W+PcPhiR41xvlg
9Iqo+je/EwbGX+qn/rVY+xy86Z5FWd3fNhslO0im9SJWKCcbc8TH7Xs12kpFUURYrlNnfI6p0wm4
ApsRXsc6aJb3vnVuUl0Hi2BHubFZAh/9k7ahuqFdKafVgKFRucztvlPsXKET780st1fBNhvclHkz
/vPKWB5a0T2MDhZUjLCXpRv2sUKIV8ZQHVToH2Q4vtFL5+9xtmM/hqxa5nG2c0hguoFP04SdvVof
lh5v9X51bk1n604LQDH+OK/cK5214sE81DNJE53Cmgikzjvfmr4otGCardNaHtNonMckuCad5dLQ
WpdwV0nIS5SQUkdiX0FMqLnUSbA2Cg5itK4DETHuzHljMA0hBCGx3gtOkDUhxX72oILolJlJBKV+
yhf1REksTcGE0SqB+zmaH8w4GPFls2MLjNtEln9SYmzMnvS5/NHT+TZTJ93q5tIKa4FLph45MAFP
G5BddNP4mpjY0Q69N2Xq8gGdoXOrHOQ/ZDXCdSMhu4JhCydpcy+I3znE8BYXohg18paLJ9JxN9XQ
P6Y5vouFAJ9PkC+diWoT7LMJ+M1Z/z42GemhZt/buk4rSY4wPZaVHuhkRf3H8JnYwPl/H2jIKHSM
MCNPCGqUMp55Ks8NuK+1yuFN1CAvTMTCfhaHqFAf1TgCkhutPSm8Ikdw8hq1bh3FOI3dCw1Q7DOp
O6AX/nmOdexNvNEwDvEw5QcZznBvtuWH6Qx/ZN5gUrY5m83ioRcg51LDeDGxi+29zHgeDZe9bHCT
JiCWW//TJV65k+Pwe57R2ML4QO9ZsHHMCkNUza0aN96dX1lUwyzTJu7YPpuN/0lXXrgKUlJUA39q
A0rCYrRocc5V9O3tKMh48LKYNdNl0itDXB59WbyH+fRr7kGftUnEvbLk2y5LDmkRdVuIBZAwMwZ+
OS0taj7XHLLClMc75ulauYSRV35MoU4WO4QKETb2uBROvj0zDGbfbWnkOg8ZPRsK44oXP7Wc+Bil
3IimeG4QpE1yI2E/Dvs5JbzW7+wRfGHceXcZFYPUKyB3jVE2E8+JD1VquhcnIfTS8xdMkJYMq30K
fIcpEIUdAxtTYNIZ51ga2cpWfhGHdYDMxiVuKToMj83oUQzYxhvi8/lKKTjuWZAWfF4i+VZAzJdm
dIjJLj4fh36siuS4Fi85+4070RPFrZ1e4x0MKkuC5ldYwrQrUo8C52k+htwRK5qit2YQPMVT9UzJ
CqVhPQH2GIul8jGeuYpdZekaZG4m/dAv/vPIhpDqdaa+dXkf5s95NlxiGCuqzCgOqcLuHiliOSYM
1KqwwcfJAT1mHCEDz+cvRHeLSFkjOjwZxT1WMHpuG24D12YUlLjuS9Yp3hYlxSzkaMMx3MoK/LNO
is1RsNyqaqJMBCXYkpds8evnCb3QVuE2LuKzAKgU55zoHCLoggg+F60mZwwmP4juwDfhzXPNq2sB
A6kLpvSchN91P9MQhC8WaQpWpUQQJPzOcuCFiuFDZdXk/ih4yRaegYZEBRtU7h9yVADvWT/AZrbW
2aI/Dn4U37Pd0yAV2jgtappWUjPA4knfbiokQKGatHMXifsM2vkKkki4rny/X3WScUapESZhbL2A
rD2VPifdpAun1QIMiQPFfImlj2wOG40xdtqu4Q/FW5Ew/+A96+0Zh7ZEp+9k4z7DFiQdlFfvcn2U
mf0pY0gAtZFfA7Gn3GDae9LEANCSu+kBfDromI1Ft9ISMtgNz2MT3GbUhDF+sryObGXmPtRl9WyV
Przo9tLknA3SHOqLR69CL32guSAgi2TcCJuVglW9JDDKUDjxix3K2Lgau/G3CF1o8x40dtQZxtJh
jD+O0YE1qpbjUnzLoTFr7yKjg4cx4gngEaP2Fzkqbeb6YFp8Ox3dfHxF14ZCDEwdILwMqJ1UQvPp
Jw9B0XYhdAgIHPRj3cUNGxbTD7Nd3dARBznBT9DvRs4VZnfxOJ6tHa+x6fZq7huzeabu5VjCQl8F
2XhwoRiRvyVr7LjRe1Ea363FJJfB4z4fbOw7YCc2mckGrwrmOxoJOBsaagfKDMxVHd5NfX2q/R7l
O4PyoUlwg50v22ROLnGmAQaGe0e8+kJN0K+ZzhhSV6xpwciwY1bNdpi5OQa6DZnIKOHclPT8KEdw
hq34QQwPk5oqAOJeY4cJVPp1vcE5oQyEzkgymwuCsr7JamsFTquSy+MEufmughCdVN4e/y+tkfz/
jNn4bN0iQB6hCMudE3dTu2qLH4JPMkfpbnInDy12vnqR8dCC6z6inG+sNLT3o8572UyCcmUXH11A
dWWqLFjhfkoY6tk2ONuZCSVUJSK1YLViAmjnE3FP7SuYGwqBJh/uVtgw/+loG9hG0+AglZjfLp2f
LFvUO93ULidvSnAY95jfo4qvsT3M9CigSrKHnOoXo1ePoWWcYtflkWJoPo/qiaZee+chIrSA5zfu
AOQNYwvx6Ta7Ce0YJy02B0TVNdEyTLCHoQNOINBcUvcPRolktzQJh3qvfu166hS9SuSQNupv20Bp
TB1clKy/21BkuE9L7ooWjRWhFddFA4IDIbc9LGHw9fNskLP7FXnWpzWSlNAm2m3+0BcCDkeK3VoC
qU3Km9iGAhNMxmWsC4qWAKyPoQn3PLHrXZ8eZqe89fATr1obE0rDtA0Fkn6skKqHJcV41Vm/hJ76
NdHZY4jR9Iy7SyOCIJhO6KNgsIDKEGymvFiYz3pFBx9agBxpKiIFvB/itKd+oroavj/eDmUgt3ly
FxgKRUuHQvP+KCpSUnVj3cxLMW5nDtmjqTaBDKqNaCoDYdkDyRtSiQj67YR5ZNolPttOe3I+Rmn7
YHbhSTELRubVJR5tQx9X1nQhp30UjhDLh2Fy1Y1QWBtjDF8oiTDPYvTQMKMlX0+6LsRiAQ10gUhN
p+d2qp+b3jrIwNrPNI3kCwcJUrHlTZZl1q2XImxEfVNfm7nZBUsBwprFbuPSX4JTtyOtxl5VV5tE
zHwKXXZCm6Lc9UymUt8joYbNwKpvXTJ5+FA7PGl0poihuHHpUKEeTd2gIIP5b2xmeD2JES5Bim2+
vLa6hgXZAuen2BT0syTEGmdQSTcmzS1BaImbWAb7QERfBrP5lWFrHpjefcy6+mUeFrGbZfrIZAJJ
T6WHBdfOWdND2QwhqadlWGJy6m6DnhlsTbXmqDEt5GkZj9rTjSO7aOcq1H/Lcp9Ga8bOFf+KaKzx
keo3bt7DxKXNhr9/0J+8Q/KPop2pS29cj/qbmqBzb1KIo3Q1Tm2Qhht7att5JPaZO/wxPSR1OSdI
W4yY80FzhmZeD1ny0Bt8MyNd4DvIDmBvfsp5Bv9upK2n17U9YRu+uBWc7bpvHzxd7dMC2F3jQYNc
pIt/bBqA7FjWx8ptLxPdQDA9D8VE9abJwWLQ9UE5SL9MJPiN0oNDv5Ccgtd69LJjVvvZqWhrJCGT
zeVStPs8D74pZKPnsPWIXsrxzufOz8ZnCZWhEPjQ6h9qrk4atRXD3pKEEIUXLMdjUJnrj3akmDiF
vjtmQKb0XVVOw2uuAb2tRvUGhvjqp9+eRvi6cfC+mBWsGSDWCclGG/uJ1aP6Fz8AYMwHZJC2DJ/b
lWEhU9JMfvChBg9LUpH3JbPec0fWdA00b30LJy2HN2y3I6dro6VQDeMbyCTL6/eo1gL9gIEszOJF
w4sN1t8ZmvEcqUNKUyZ9wefct66zZW5EGWKKjDlmaSAyL9FjH75MOaADme7SvuANox5r9pOBBiqn
nfqk+eHzbCd2g2ANhDRY0Vu9NuBZrJOa8jUb+ry9+P5Np5HNM+zmMATXYmicsw/XGc/BwHkGySxl
EJ3k1Ze0mT4kPfaqjGs+V/tpahH2yscy9mnNYAFCHjM970VqrPQMX1qGwYFmnq8ilGylku+5ErdG
Y742YffdO5cSSnUFrZoYObtWDbDuMyStMg0OdXxPcO1XqlHXpscgesEdVmuKJIguDcWe6QrFc+6+
GfCyI7mWovtldTDMgpYnhpf41LfvkubhWAO3K8jbwGXelUZxVyxup25m71LqimaG/7YGd9foxSYk
b6WR3g1dlBC+TY36htlOH0VDbDwDqNVAI6Ke4L6GD24j9C4aGO5CDheJeeVs8VkHTKij8bZzqX31
Yh6NQGPHc/jjZusCiXTpbc8HtlWAToZT7zyUg+gOvgaYRxplHnulQUVyeE/CjW6qMOs2no/o9Vol
NOcSg70kcNEjDUi3NCq90tD0kEDipkNA5ChkrYwRtLqNUVlo2HpQJeOWR2wzaxA7BxHKLTWcPRbl
a5iDtI5Atk+5MO5KSO49Hi0ANAXUpoHCZyJ0CxEXE/q70yzkfdTDHIDx1zeq1Jx4Xhu8lG6oI6SP
kObAAKI8vqiHViPmpxrYvK+x8wX8eaFB9Cmj5MXJTy4p6cG/LPDqGxuZrNEIe4rvN7UEag/GMU6A
3GcdQfDyA82937pt8cXymW4DvTELo3rL6hWcpJIPJTZWT2fwVKy+DebPhMY9ln32haex7lEfIvsr
b7gV+qI9An9/Xsx0xSF/uXo5ZdpmRDFtg02Lscu5pm7qJGC0IyMN2FAvddmbq7y/LBSpFCWAMyes
zWuSv3W9uNgFRQmWqdaZnXRn8LzFWk16T+Tkr1CjJvZKxMF7ylXAR7WnJZk2bIoe+ta8Vnm5jkLf
J6MFEhiVgNF/ulMEvKNRvCwaK1L5uD2H4rOVVCrQUmsRT/qCnttv2eRGkVPs7JqXTF3ZXzJlGU/L
6S126/fAhBeWgjRzEfzB9mASU7FDrUf01dKx2BNgyqfoUod6rVPu05KWh6EC4ht4cA1d+zvW6SWU
L4IevsLLZ+BXHBSznjktY3Lhu5Gu+X7hSvklXQmofQyL2sPMVEY0RrLm0WU6Jl7CRp7EoOEWPb5a
iNSAeH1Abfby2PjTbem54GusYQda5a0t/UOCCwU44nWCqpbmcltSSeUyJ2A62TzbFZXRFsCJZuxe
e4kb9HeqIvy51CvhGLXcm6Tm2WDzDHrF6g+dxVsgrgIQb7wkq5GNqMh52yrjMyx+w3jDRN46706M
49zLJ2cTe+rNtFHTiim016lwaYWG1dKVMcp/5olNkxgABFSKrazohmNKXze/DoddTzDsOIe84YSN
u3ZcOH/1bKZXOEsBOpRs8JPgaHQmr5+WRSHt6Q+1eve26plkztiDjpQh49VR9okZebMJiIbfUgz3
NtMWfBO7p4Hi4CnIivNk1LtlwnRQqfFZqJlBYdA30EMQlW0ZhTcNAv6pthUhSRrbq5jDRhz09OQQ
6Vs1ajoYKN3nYTB3xFSnnfLG6FQlC0fDgW/6V6eF4jgamk1rR3uDA9duvlFRF5yCiD2Xv6iV03v3
4LJqEoDQjGRefyaifTYMWGVJSM63KZhWx+K7VzyFWNSA3QqEdvZbkEQ63BeElzu4/pCQQmY1brbs
Joib285nBjry6VvzgfIS0qOlKbaknDOeke6piBlBoyR1AQs0mNHsKEPzhIAVIR/p2CmkUbzkAQiB
vNqOvsvjMSQH9Zg4IZaVQeBizhvyhkPPm6yyieVJf9UfxkhUl0yyvHgBKaPU5XpDuaUl59QtJh3D
WFX3BY3FbUa/LxIss5LM3tsNt5e5SPvYR/WxIIHXOCNuahW2OxpqzMYtDtzH3TozDmMj5DWq/PPU
kexzfCBzBaSCftQLZOWCpKYgl9PHBZCkvGPthJYQg8FkSobXTl57znsKKOUJR9BudFgvgmHCPW5V
1hkHgO2W875Iwi11VwtQFg7XP1P8aVIeey5tyMVTb3Dlu9i/q7xWrWqYGdrKs2LhVCe6Gw899udz
WXi/HJ/dMoq+/sytXsncO99hb0/hMuDXmuyTOi9eXv+qBk6iCQJCjj+JjwDLGOn4TjnUg/lMA2O7
iK5+m0LxE1e2Qsmx9OxwE0QM+Dicg20eZL7r7Cg84KCnEtc3j9imXriD4ZKSL4DbCPmqlopej/Sx
71IFS6E8xJ6RnsoY1qzfObvarGFi0Bm5lqWNpcYoMUNXau/iqRmdJDiVXlptW/yiTpKsurEmiWKb
yyFTmMm98lk4ZroTxgB9JSqBtFQm329d0/+n2msXfE88X6dIFbddMNyVGHfhkljByZTeU5b5vwsL
/7s5sv3HTbjlBWHi4cCu83MT/lxljPffLWvG1h3PA9MzjuCZxM4lzH1e8lW2SakOFbNw2TMbCmcB
v6PmtoqSjwSvHN25QbxrXxo8xH8CJuZhtsYUFpzizhgPWXU2YGKspslb7mtP8ywBZnFo4lIZ7Obg
nTtndkJ1szy4DNn3ODoyGjyxTsUVzYKw1i5iIA8hElYMUB7sb8FD4x2hpx2AWm8RWgd78dVO6rut
5IcX4AFzLc41tcfqHHAvGVScA3Y3sDHU876xmgfJE0iWonno9HkzTzzsOF1808z0LoezeZG8eaiP
2WE/JJASmtsijTDJMCHDsuFb254D5qrra3FhGMz7W+vFMBix+w6fy7DQSu2OV88L6YJUFpvEUWB0
tcZmK8d+JzL5NGaQ8jEh1hwygj9zRa93YlXwK/Frr4zXqYlAxrVq2ppz+jrbMGCmicXHt5N5ay38
70vy3LPJHGyc+E1u2ye7K69En8mqwjjXP4p1UxsWzfP/qkrV4yS3MQUwy2GQmttbO+yj3f9dD/wB
v/+lTbrC9h1HELqRpv1XQGwZMae7qrNWQ+70G4tN3FIN46alXmxtOKwHrcrxNtXWk19Y+zrK32ts
HPSfouj/mz/lrxA4CpmNJGkKNFnT9eTflAnbBI6hFv6UduDpaZOgelQK/kKT/hl6yz6xZfsjdb2J
EYjb3nZ6mlIdIGv1dQxSajhlO15+/qT/lh7//6K0/xd1fv9VXt7yr/Zv0f7/SzmevOh/+vY2b93b
//gqurib9Uf4j/8JP65v/uKZeD//n38J8uY/+LaQ3Wk2MX+U9X/STNQ/pEc5OQKwtMBI+DASipIi
K4Rq+Q9Xocai0BNQJaj3n9R4KlEIMZK2d/71T/9barzj/RVHFoxFHAEURXjK9FxaCf6rBm7klkmm
L+W81GXAB+37IfIvmmiUM+YWcU50LUUYVtechpIwwYRlw0NdO9bZLf1rPumVbaYkBCo2oAQkHtlj
lAmpHvhhe4H1OXa93JkgHGLgtDiMDdAUGGxM28NaRT+lm7+JSV0YAUJg5uHvvJCkvEMuyL43XKoM
gVBmPHXujsqyd13DQnpKl62Hv1KbWYQXPy6SF4KtG0Akc6VklpD11JsgRcHpdlhLjyHic5VRja5t
O2OQ3Xatcxt0CTWPxhO4zScZwCAaYufJhcdkjYx0Kh+CG0i31eJkJTZ+2FPxEu5wYq1bVT30jnVD
IdY1pX5gVeXAwExk/VINtxom5knjqTYgEmnSWm8h9NHy2ll/mH2mMyeQil/pxupCAuuAS2Ln2wAW
cQRzHbOUhdEhdzcn7N0dXEKMUqYOplmlOWmYtEO84KsfdJtr8enyNETAGNEFvbNODxoGHW8VfxXr
/i/EazCc/PDUde5DXXrnSuRVqycjJ/eLw1dpV1y8n69k4aJZdbCXhfFcCX0CAtQ5Rp8x9qpVvADA
1D+FbOa71TvHPkMkiZlEr8mMPi4DR37Dh+Uf8Df5Ufc7S5DOuGKT2219t20YkkVg9IzlMrd4HOgw
/i3SGDxhkuIGAdzd07UCDDoB6wDhwglAP5iK17eJYTZP5Yu31FcKUx+cLnn6YbHh5M04euernw9m
NfkB+PuT6atL1oAo54W+8Ry3JF0q3nzmY/jn+FUGtLR1X/QdjmsNUGRujQDyKUIrxEuGJhHG49ZJ
9amDY3HSz+vSxnEA2ZozolvN+2BGIiqb8WIIa50U47DWf3nCQG41RdF34WCRVwypiR8B42EQojsu
OVTiAK2cp7qAUxxU8FWnlKsVg1LUZ1LAat/AAviWTQ+3PYoZTQGXqGt/w099tv0/o8ND406TAAVJ
GW5TVo9LsEDQdRIG3tHI4aaqGfdy9dscbWeyFYEqlxfEORjrjyH2n5zyVYhKt75tc5eP9EM7q5rp
y0hKHAol6bG6++2m/h0PXFWbnGfZqegnrutT3NAuU6mIRsWkfQ0n9k9GcFwEd9DP7a9xxAE3NxgM
Ogosdg5QugIf/kjpcZwjHPDPe1avMWXa0le83EZWf2ITsc9bblc1Fd8N0TMXrniCA3GVVmxr4NLc
o3e5FGVSAeHcGz1XdGlhAHfJsTH9JwOJeBXN5Z885zJyv/ur9JI28O70VzguPID6Z+h/1WbSsBFt
+F0a1oFSDk7MFBH9+AYrP2exGJP3PMjPKku+a7OHj8M+aq1apKYqvhDpJuXyUyDkmABLuVFNwRNr
KvteUxdZR9/9fPkdRu5We5n9BrEns/o/c+teW9e4DBl2R9z1JxGtp1ebfGtGklQVDntwdQ+1FE7u
7B7hAYLHjW7HVFQcWNPtGHPoLGE+/kJxf/kBaCLUf/ug5+rqpY96hccXVfNfiEbkA5O+SRDxxpP+
7lLFlvrnq7ZAcoxu9SsanpaBGbU7dSY24RvqdL8T2VQ70d5Vru0TNWP26RYGsMr+Q6hJ4LUHtjOH
1qaasPsOFbRf9rJgiZnHjal5K2Psinojzg4VyVjD3ByT3WEo3xtH3kdRWgHJIhxkkl3nTKiJdFXJ
PRFDv6ec6DQa3pOGWv4ARwtn0GK1uAcGxB+CSTzkjbuJJOfDAZ/wKhc4tVlDe29EV+EFxX8H0Pte
sOZIr/qtr42jqaND5j8lI7EVpIJifIrM/DtX+MwDrsmI+LZq5HB2GGk7nNKkbMA5cTMixzz9ICIj
xX2YSL0bRTVvjQjHTdryJzn9h+rQsokR/3BSHbJyPHc5DSoY2aSdHaqGT6c0YjK0ve9EmNvRHsmA
5o/p2Job5ASyhF5xy7kCBJfHLpkrbEzGl0fHU1hxl2uupdkR9tBwww6unQASWnSoqhopWZIFJPXJ
8j4Y86pACC8DGrRph0LYkcFTP5Vb+jXvGhW9C2vqtj/3guSlgtcVZTmz8hXDp03GfMpW5Y7ZCV3g
ik06Qgept/jaC+b0acKyZtnVIWGf/wPLNFMKQaeyuw4Wp+bYZQcQOvKhEcmRYhGuKE9ah8/cshlh
6TowwXeYZ8bbxMcgWXv54fjRwHDmCjarH2LiD6VwJhCIQB6+e3wvzHcxWKn1zzfw809UMvgMsq0D
f2dvJ6dkqFFl+cY02xQaOIFuugzIy2gMoH4YtQH553YtKJ5NxVuB/k9Yt/ptjC4c2mHTuNarLKIj
9LRt00QfM9ngf36dSiTvP795qtKnKCwOAV7y2AyOuOgusqP/aArpVHEMDlbhh3pUAROTmkTA0GyD
2FnFeCAi4vIuGwlmWnz1+PZbgfldnMc6OIAYv6vMWwdG0mLXdLVyyznmuankho5doJMUekwBA5v5
0YjLr7y9tK51UFaz1Xf+z5nSc06h9F8GRPDeSq6pPo0HKZZFRC6is1zrBNSrFSmCFsCMW4QH6obF
PfLbdjDzA/Mbfjek5Mg7SiVuEcwPTd5sTQ52g5OToHWPQeHiUzB3ftUReLBOE0b8CVpTREyAdJxN
hJjZioAzzG5xVVu0uVr2Zl5MHDbkQI1+P/GK1FzZusWWg6GLIck2QoxPyxORso3DmH20qgep62BG
+6RjQW5XUFWK6sbWcaLkyYaMUs0dXFPx889n8w//oXJtpxFwGU+NaTF/SCn5bh8AFx8BJm1dFqgm
e3MYG4jIvtW27g7gRE7U0zEs6NMPCJPEjMmZpjRwokGIjIk3BFUGzIoEOJyvuiYcQs4eC+OagSAq
0Z8x4OrTvcLMeqsu3u3iubtSGdt+4l8dPXbA+XZwoDSUwDco2nbo9yInJLP5EOYkVIL8vmx4onEp
xuCAaxAijZUeNLptKsXZSQjMA7hUxkwFev+gk1n1pME+XFWwtfxYso3iVA/mTdAaW335iCzXItgP
9vwYJo/2GL/S3Ow32VE0KD1Lu4cUDQ0jO2QEqEaz3npOQKmqvHGqetvG4mbwYNROpI8HubGD4ECe
gOvPDbHYt8Bx6M/iRsydbZV8+oKK2Hw9IGE40RFj6W4w6KViXFjA2esMc9f59sbMwl0pqMIOeClK
5zL3uqzGvc1KMrwI9o56wCV/0y7+MTGNQ98ZiHA6C9ruB2SHId5HtXMbJiFNHSt9aWbwCvkoL5Fr
HJZRnpwwvQ9pQGKUcY6BIXC1BsU5IxS3bqYQ3pJ7mALvrbonb1lTsUM8EQBsiXBmq8zirW8+uvSh
YyIqHxKL1ZDvc6Rg4nn2qremyIm9M2Bj55nOpOEbsvHe8sZQ9SEP0pcxa+YtcN/bkkQOknK6b0Jv
Lcr+ECTDY7og0xMk+gmrP3fOSIiPxxy2zADPQo7XdFy+mfnTeUVveWTreWy0z2b7ZGU58NMO3qxJ
UIT8Y73J4Ywxv0cT4WXMzrqnP2ImXOrT+hYGlMMtZxXPLNg9OCnVrxPC6+uxZoFscu6+wfk9Sx6J
D8/HXhl70Z69xT1ZVoACBT9sHgr2RGysMC9fpWU9Uy/M69yhHL5P5xJXZbKfM5+EizKPQaCeiqZ0
N5GVHgmo654QipBJwcYKuc2lQJbMPfYUuJFsfh272DpNAdh4aikrCPIbvKXaiSSoEVw21phfsj5/
4ZXOsLis9iOs6pQRJ73B35XJkA8fMk4lPyGYWbeHrppoPemHJyax5KPtKSZ5ZT2qfqyh02s7zSCu
KSXyKzmGd4nFbqGrXlIXK1SZYwqoa44wwWIPd6yExwKIoDs00DLHIrlmhvs7HOIzzIr+BMHHXVNm
cYGJ7xN1r3F6dKhzVOsO/SsFctOO+NemDMJr4JIeL5FtCKxnDxC0OUu9cKZwmFSGL/PCnHRMZlKm
JtTwZd94bftYQQ5H8is4y0acuelrQtNh62rUx1nS3sh4i44O5JzuJYkL4yZiu56XCNCSpI/rRUCC
IMFgaz2JrLyTrn1KoZ2vhKT+wXXEC/z/GzrEqqNbeLeUxHCGqil0gHL84aJZo19eJIrNii6YnhO6
N62LvPX4qVxQ9btb4DQZtfqcDHbKbWk8uwsR8NJ9peno4s6dx2Ysxi3OZg8c6KWEyWfKiOOZl1Mv
VznHybIJr4p9UfU9bR/lsas5EUBGGiQPZ0Rs0sfJQLoEOHRZS+4T0AtOj/DlKHbvS+4BjsEIH6GH
DRFIUqifzK9HWMz9p1PlJsWDHXdmVd0EJs9FPPfvxewfKdubOM/EChOvxdHbWdYmCkmLCMIo3zOP
c5e/ri0fNSgkiLlJexgGPUqDNRBIzSmrK+ju82KiegUvuyIhFi2DQq6ER7C+jYkl2tFH6HTTr7Jv
f02htTc7/7kk+L1WLvSqli4VOOPggsrXpBYnq2QJSJVfbWXwR85YXnIyMgj14l1mdUQHyLixDHim
GsKCSw9+Eyfo6pBa5LNQPi5e5kc8gdNv6XS/TQQEvekZNt6jSGaHWAGdIXMdQHmYjWbryarc1NiO
hJm4R6puNCCDMYNBGZQZleh8cLk6s/k0HLmLyrLcKMwWteEB/rQpyyhF/qFxNcp8GgC2nZOMgKUx
bkwDX1poBwTlHwIbMAd4rc8yn9+oxvrAdM3ei7dVIye+FsAVTV7J40DnT2qJ+GbxsosDMYvDBzF9
fs9dnB3LqDjEsgix6eCC+QIjhaNfck/L6jYfDSo9GNc4jz1SxBiV9pkA05nbWK7TyLXPLexOnPne
tnBringafztJDS5ipo0RQ4ZAo6n8aJKcga2XPk1h9kAqzt2XzlUGV7aoVGMSJSj6xtqSXB+oR4uo
JohzWtRG+ToEIPP6EpjNmHgHM0j+hHhLpJ1/IhAdRnS5Q1JAFScTFWI8iBDZuuF3KbCkB1G/tSGH
MkLYVeF90jB4AUW+7aPhbvbz+9TO2k3pDtc65RQUNym8R6PcNVXS3bBl90En1B+dIrI9Nt01gIMu
+LArX0hCGOJ9sEeOaa3FMMmmYierjHXpGa95yuMZ0sWEpaF/zuB1mD6m8NpM7lFHOazU8AGs4DMm
tsVxrwQJ68g/fgmumO0UAJggKTZdp6POzLNiResSlIh4O5Rs3dDxOfWoDWgJTnN8vZNFLEfQ10In
kvOxOISknfAbIg6/yMteMd1jKyFmbw6/7Lk7oOLc5gpcTV78rrtpW5bR1RWP9egzPcuIJVrpkzGI
hwpmGaImz19lAMZYclcRI/zkRElrBjFgI1o+REFhe5oCdaF261ABisDjsUPZzzAfUA6aLy7VgiWi
djpupFvVG7ZpOAMifqpTENduXPFKXU5FZBExkj3NzSjbl1aNvxD/nwNoZytOwMnGiIqdsrXHSVbG
ceyRZ+Gqb7AQYS7px18ehV4U9Yl9kESEUwDe7doCo2Ba2ptq4HS1gBFN++Gemcqd5+EXGKjZo3PE
2Npsmz49u6QSDmPrWkzuXT954NrDW1mtqDlMUrKPRVqf02gEt5A22EujQ7FAdKP6BaABvYSulJhH
omZHa00JqSvy95h9ErvYkYhpdyVIJXLq6Ted8kQfEgWVfzKXszN5p+XZCknacARjR8WTb+p2qqq7
o5nhiRnbU06JUinxIYZjdOW/UO9Jnrkt3WVfWNGfqBw2Kp3C28FB6W/ZMIWZ+sCQG+/6BA/OPD8S
jP9Vq35mwcw27cx7ck6ZoVGZdmM51Tm30Z7T1CbPaJf3fvcGe+3cyBBYWN4cWbiZejbdwnrADr60
+CRVBGBjGenBhGW1br3warWCj4B1MvAobggbi8BqQmlrMN56iKlN8EXy5gpn/15a2L8shrcnH/DV
WMTXsJIPFEFizquCZ/Z1dMiDvxZO8jA24U2c2RuDHyUtNmiuJO7vY5XJ2n7bDd5VFW/BxFqRSHlS
jXdiC99sfMIzhyw5hvVtM943GfmDQDrYrmjjTD2eI5zsxLh8erOKO/wBX3NMtbJy/zd759UbOZJm
0V/EQdCTr+m9UqmUVNILoZIhg94Gza/fw+pZbO9gDfZ9gZmeGnRJSmWSjM/ce273y04onKgfVk7t
fAaZ+PTKLELsKfqVK5x39l/oCMppwj/hPCmvX/tKfnUie0s6Rg6SbesSQ9ydfvNW0UBtWFccnX6Z
Ij/fc58BqwMiPIccZVuuWNZtAfPOXAHpAG27LGvz1UgGaFTzPyJDXSKUTll4S8NxXHnEQ2UtH1Wf
Wbde0pJluelfR6PlMm+JfbSY7IUUnQdLmp9OS2Ss7Nsn4fDKAmWdTc+IL1DBrmxZixVeHXeDjslc
NRqKnG7SduAFDzUYE+y2ELhM+IBz4KoZaKSWiOpumkZ40XwM02gQUL7gjmDAFTgraVn9FoAn4krv
o+g4EjEt474YmzWuC8gDnnUse243VxDwhBw+itQOejNEjh5CV/wi81KtbLtBa2z+LvTPkhTdEoN5
gaHHQJmpMzeFtExmaIHKJFG92uAP7NBAihedpsEm8GghetSsKjCskxXKF99RxSpsjY3vo0irdfSL
tSoeh1adESXEz2V0TkpJakrtRecsiPxVGOUX/PiIC4eHNs/lRmvAXFutTfj04Go7TbEnmDCsPbHy
XIZ88cKfp0FFNm8Dk5PeYFlOIRJcwhqB0CDKmxlmWyV6TAV4xI7MZq66PkOnkNAtNOW+Aeyo4MKd
Kj4+5CAAjB299M4VKR4LlIgXrSQuKLTgF5nAOaPY+55TFechGq/vN7oVZrxD/WXLj3mgb7ctoC35
OyjtA/v/5Z+MFQ+eIrJlYzHnWMRz+5cxXwUqMbAYRsWbKoZobnRJAW0t/0xQCntaCPAW68TRH7GN
vckKCPTfNnH/hcXzX/2NAhaVQHNnuNg72Sj9C0u7DbxRwBef9WUm9mVOPBlp6yLXIU0gZYiMv1ir
/78k/d8iIDAU/8+e5SL7/VF//cua9K+v+ueaFHeyAajQx44Fz0XMiQd/LUq9f4Bj5z+mgZTJ9DyH
T/nfN6XEPpg2X2a7oPgtnKz/4Vuel6gehF3dNExj/tb/p00pv83ffctiXsgTRUEohevZM7n5P+9J
C5tUnRaqMAs4BuSJTbQwSLEEjtpChFT3yum6HYIcdKyhWlxWUx9+NxXS2//5gjb+Msf+XaXAmla3
sWlj2vVn/+xsrv2bgzqcYM6XjCcW02hBchon/ZBTSvSjQBPniWJtGYw2QgKumwILLJVxl6ekRYvH
qq32okMhTvInnprWmofUeDC59QioWYSMqHjC+F+q1n5zArKjcxGHuLmbPtDH7kB31sskOyLEqFcl
mZxYavJTG2XtQUX1tTGsL8vrfvUUnOAdQEng6ypXusUyrdfpCqmulKN/DvF0K/uBHMptOwF6IHmX
cTgdzrJNTesyjT+yTPfJaD8TIliDR7RB2meffcFgJIx2AsnjJLIDiU/vQdjhdwl6WvHg3gjegNrs
t2YBwCBIu4uRly8Ide4JZzbz3l3i8zf0vDyJKjt2EnF7PDdmJmLKzq4IIR6JnyLr/KkyUP4zLuSM
qh9qj/F6nl/qcG7B8wEkp3tsrPh3XgYcsfrKrbZ+gi0tJVBOl2LHPjd18BYi7hAgrmsP27jH75n9
RATFSpSfUscFNvdblo4RdkjlfSCcgfouAPeZ3oMSr5zndE8hkOqdUCWtHflcI22qLCj4ZY7lMWAj
GrTtwWp/jIk2zYvI5gUI7K1LYqDJ06TONGX5ntXqKQ6DYzxlHyXRR6SAa9miYnYKy+IlrBSlVg1d
GCkdslSqL5Gd1cRVY7XJa2lrr81wa01cHAJmUURuwUJoEw/Uymg2BDHbF1lmW1EeVdfcXRcQ1AA5
zgiWlUNUkW0Ep8YgyCARMBwM1gU6w7hUZhF8umeTReY6HSqMeFBKylSXizI3Tq0XLVpsVIvBJnqq
eMib9gPTo01pbe69VL0JiQWkHDocmYp4+VoHiQK8piFxSlq2dZzwGhkEku9rbACLuoO411vDVbZA
fHJ+v6NhUeehryjxd0b9xkGrvcPpdcbssS/8CsCXcJ4dzfswbZYkxtDuMkw/Sky3Go4bCwZ7ROiG
tjav3UPday0+IXYXIFMKqH/RinQ0a5MM/YFdPIUa/SHzC/82JwiIKMMsyAmOcfdAuPDXNKrnMQy+
UmtksjpdjSQ3N+wl0+Uk0y9OMMqgIXtYmQTRU5JMLJnDetiG6poQubqhUEQgButQduHescEL5f70
wEtOFmlotGwnMfI2mu2vtWnc/7E8EQLGcKN88TP/onEXD+44HhMWc9wObEjIXtrzP5Mwp20w6AGD
mI8kz7FcIjweciSN3KVZW4Fd7CWehZbtSfHhDmzcB9BEaYaBpJB6sWuT4GjpSPtAicjuGuOiWUwd
jShl3JmpkbH0a+NoEt3MRuzVlpA5B2nMjHjSs6buCaAxulvB9gI5/pmF7GeNZmJ+CPCE+KVRzCxL
M0iX+MOYYPBSRNjifWLF7zVsjklWsPY+bdiqS0qK3JmSGOPKs0e4X67Pbli20Slyw10cjeoax8+T
z9C7Dh8gnPnhdFASKlawxDvWPDF6gws3CZ9Q5v4pt+x4p5NT7buRIgMMW0UxuZswdH/55WQjt7Yh
PfWoBh3QOAaIPBOHjD9iYLHi+FzqGN3CptwmVfAIuYdmFj9HSlGr+Cm9MON9YFcfQJXIiNXtV4SI
z0OBljwi7NGTGUX1FKEsVMMiqRhihNO5S+3+4q4Ml3rOJ2ShbNkHJ+yLtBnHFfb6Ey0X51ZbfmUz
NpgpaLCp2TYRev2FFBbsmZ1/B9F06wYI2EoMyYZ1jSrfvSxUR/m7ljI9ovPJ80odYLI6W5WxwWNr
vYlSLoywzh7qmZMfy+Go2clMm2UUrcArWtm0b1L/MRr619AvX52BZYE/ehpjvPhroGdtK4S+8YEm
lWaPNPiqYb6BEr1fsLwwlvxG+ERQJoeO7tDP2tjQwsfGAlrK7GmNjRzNgzN8aC4OxCZRG50h8KIh
ZbtSLZPF4adyIRmBbWSfGTxXUPtkKx4CP1u7MbZJrJPr3nFOzJ1DZtXZQMoqtm6vDV9J/7kqXXup
4xd7HO6MkbeOqHYtm3StI73Tbp5zndEfdgR3ND5Gpvqu7ix5kr8ELKWM2Ng2FeMHYeJ65tHwYGis
hSvl3tFW3AMXrIG0tA8wEk/Sl/oBgDO25r7/GaIB4FZwhYPNBFwU2hn7y7msm/SEOajIMGYXwAaS
GWUJ6CkhVHXG/YqFi5D0Jc0J1eH5pjDNy9c8TY5h7q3xnf0STu9tXyIjMUgHx+k5jQxfs6CAeqbD
Q5gq4GDOZF0c7VeYcIFVmbr3s4vSR7wQ5VO1b0o8OZIQacQ0GLbKEfosF3Zeuo+Rj3s1eDSRASkm
ihNJmIThqhdl8wH3NsLKwRuXoZv+6spJHVjKLEEh84SpBobho/PQJ+D9eqlhGwtOVt1QfaQBxm66
NySihkBBm/oQrLEQhLR+ZnYC9U+P/R7ggI3dslzjod44XuKupa13a6P/GsID3sDoKvKtsFOUP1nx
VTgeJOLCfsoxmcGyK3fWZK1dIgiRRwlCpHv2cBIwuHiOUvVcziNU4mgj1l48rUhRrDclcwhp+LCx
hs/MzgknapvncCgAatWSZzcqE1LPinWajY8D+4aFPbMe8lH+qkinQJcSgs9Oq4duxKgWZURr8yeG
kPFMnjFCMjq4WH10Csuhq3mrMRKVrD6W/VjOfGwWHk38W1j5pe2KHZuUHz0z/CXOAG1JDGLIGjjC
rVQ0GZ3n0WottGRVStpjoh3MMB52kdky0HLtZ+GoCL3DudP4EbAAwBuW/XQPAOxtjETDUj7uNPa9
QTe6hDIZx0aYZIdwZi7IOuSId/v1ZOjvf0YbCOcM1PAotp0AJkCTDDc90B+6wvyOKJdJ5H3psCWA
VXs3p35rZ0V/3uqj5dw9IWfli3c0Iii13XhHaY2M0F376J69pD21mfM1Yx6TTnywO51NUwz/pDei
cpYQrNPiMgf6xsZbKdPraFdvGBHgwfLZYeXeEYRCHdk4JxtnlJ5GGS8G2ofjFid6ZnS0ytgYELoX
Mul3zeic6sj98qWR4w1j4oGkitSajUMe6zLUHEQHwr9OGZ5hr88UFAvtBXXGvjLkiAmGhjNhKAND
6zb2lNpdaXSbzum0gxW1LxmHoilQuFkoOIxxxrI2xUvscP4JtpuUgXtUTLu+kgw307BehVJyPg8E
Qg9iafKiAfovDNHjoAuQWovPsmAF0RYAh1BuYLUpHzhDE1RLsVjkKXeEYBHC1iXXfjEhYqjgJMnG
8iku2YtjH5qj5vl4zHFX4/ndwbm4DAaG/1SvkDGk+y7GieAghc/9mLVvHGPA8IdVE+2x/kLr1hLe
HSRYBIl1G2pIJN1NuGtsqo6uZvamp8je9IfEz/KVNTRneqdPD3lIVRYVp6Z17YibxOUAg5no23en
Kg4uc9oNsRdyY7Tdrm77R7NNfoijGHtjU/G6hklEK5VULOsKyS3P5Hh0fHDAOiKbfjPgyLG7i6+V
JDAjtPNTBHmYgqoxvFJSPGoR41MAFswAhdxhEzt7ii0FNd6O3ByKJ7AWA3LPQT/l2olYhXsfJZew
YHvVhe1rFQ/7yKqXQe/Ac0kvQZSddKc9aDg6TNHvE07CSNo7hQAmtpPPKLV2yR4/Bg71McRsWW0z
Xb2WeXMo9Pw0GuMvjpaMP9p1+lMY6hY75etUZe/wEj6pxihNuRgQm0/+1cLrJWqsazXI/pNfendL
8ABNocZymgT3tNoWVvwIe54LyE5/ch2MFaeW7XrASIP7nH0shYOMwDxiOLvmKVfABPmD4zb+dMfq
LBMI5iTEmyVzy2HY9MD14fF24MYWXp1e4Pp581RqbXbqLTG0bZ3WL7ZHxJWXvQ8IJeZcDBlo9yY5
DGO8MfzhxhaQneEHi4pDgDdlxtjW+QAkmin4yk4Fhfl4y3PrPZsWGtRjX714A/rOSTCrRRipzDle
2b3XRXbVzOi18U9AhVbzT2tz+dPH8Wdjavc66g6TFV/KCm1hVl6jSr3m9El28mDuHJU9ERT2o83Q
3cjkyPQ6eBxI5y2TqlIoFtnBDDMyMd6pG5HNB5etCX7H1Zy8NquHc7/cjkX3+idQ1JYXlyNkzkAP
o3o7Lzjjyt1qRUzoNbrE+UU4+sHSmqvA6EqkXnW1B3XLofwVRXlN/bldqy5ULidScOAfqddOyU/c
hs99VJ1i9JTUuXj9eM2qfx1ZWpCPk15Iz2wWZ4i63LrZKlcUCYE5x+OO6aVreCeYGNoByPAExnOE
oMFV/l2PKOc6mjdMsoeG1yvC9Ccajn2eXmM3hcPjz+7DYHYdyh837W/zjxo0/g0YHal5176BZBac
XSd4+vMFf15PUMExTDV1a2uNgvvDKNPL/J0H2b92kHtJ+qYYDQzgx8WsPEX6O10jXlwcMEd2eD1w
JVdRMrzyNMYWJNh6q4UqeNWZhSRYAZ/koomjbta5rmzLv/siv1r6rq2CQ8idVRB0seCpfNeN4LXN
5J+LVYXFKe7kD/rQswCvlM1OY+EOH1BBEASSucSZsejNjHd62E+EIwzJhKm3tN8NyZItpJ8mtxtk
U9mdO1ytDETxD6nR+UAbuKeJ8WntEm1leT3cB/bp6IzDbal5h6QBjMGheysYcKw686u2A/uoNVSX
tfpVymAe8kPFFmsa0cfWaN8iHYO9QS7iH269FAB/etr00WiIZQT8n1p1gmnMuqWdpDyH1jgGHBwe
8hJUGleaP3MeX7yyHWuWIg60VZgkzJoJJer79I6PMi1wcLFzeq8gdYXp+DEO/aWZ0G31NhC+cWSH
Yq8bm5OhL7FXNnS8luE168bzYNUtRxzCPtJN2R8ATKmVabHcKJNl3vETbnaSeeseTzJmqlkC5fxy
kNmztJ0+pkZYzMTtVeONu4AyYS2jmeZl2J+VzHd2H437wAB2hmqmW7gjTWLEQpXbI9yQrIKu0W+3
RlKfiy7gOHuZ6T+ce2aO0LJIYVhXskR5hd5xmTGjZwzOpgjgeZlTQQ1FhJDY1d4TbxJrT6e26CNs
TYjeyVpTnL+5800sFKELZbd3ZL1t7E0GgmOFcZRtDjKjZW4zJ4ZH4O3gCG7EpNJb3JnLWvO+8byW
h9SoWP3RMGiG6wGn+Un06cOykK+wI9obYdSu5olRRZ5hE+I67pV5CJzmN1ADmLDGOgOvinYWklzB
m7YcXY6rkcyVpWyid+Do3PFGvW+8iKi2SOtIvFAW2TNtd/X99Bwn0y6nMSsbdKm9VD2RQtUsdKp3
YopwAUAURLCbbkazhjtohysPw+wynVRybiyoG7Dof4uegoXmyYoq2GKTdW3ANai2qlZFNp+pbvTl
hmo7/zeP64ObU5o4huUdQW4tZZJ8glrwkEuzCG0cIAgyrE7Irh6SiolhyoGfElICNxcSlced2Ce3
gBwCYEicVesWK8wq0RowwPrVd/mQnaKhvptoP2IzwWJWww/rNT09cnnDP0nDYxQCuketfqiJlVi6
UzmsPVOD3DTOLZxbstKhUxLKU4u4rA5qGlA1xjy6q8r85kKDZNZtYhRuTYkTmvlgXbnNKc6dR+Lr
6ajSTpwrvYdMwIFOUO4Vp7R8qHrnIH2c9GlfIJILdo0aXsPIStimR2qd+fUh0nX+UA4ffgN2Fd1x
vZX+N9E3nO4D9C76sjbF/CsLlEH0mvkm9vRr4/P3KEBAU7EoLm1F0kZzjhK3X9pd8OgNxStxCQJf
V4sMukVOw23iBTiLc2+icalWns4G2+NRU3odvk48R0sXLB9CnnIxOrG9DoiLrPTOw14Pt0nNjB6m
d84qczx1YOQDwOKlTuUOKDGM+ZzVU+sguVJYXQL0pOyGQ19RuiOokVZvwkOngGqT+t2MfG81+skD
M3i8M1VeHSwdBwYPTsOr9obKfodV85rDXd6IriSTMIb1qExwvCOcj7GVuBa6JVdbsKZ8AGjMH3qc
5h90MC0Nv1+vuahoZNpib7F2Xw69fjGgLu/UWF2izH+2yeLZI+hc9W7w2yVWtGSxi1eaC74XpHo1
IYcP/h9Qvyn3Gp4oskNJeDu2PKDpq76UOWtTG/ouo9safW5s0QusDJ3k4GIaVgbT6EXCQ6bJi3PT
hMcqQ+UuNCvHSwzRQEOYbEUkULRJuGKvVW5CkZuntsnztVmX30WbPxYt4gWXtKrYzd80ZjzbUk5v
heY5vGeYtGMW3MH8sRkNWLwQ3pqsb5ptTMw0dcYuDVZqS4yPGXGoPrmuPAZMa21kzGlca9dB/zu3
aog28axfl5nOkdSjKj4mne7taD2wsbjetKr1CHTXDNyrPhJDB2PXktgw5Og1MghucoIw1pZ5fwzJ
Uo1F/xQYnk8pO76Ykz2ua+0RF8H76JqPDFumY5hFySZoOIqcifdImpm+miwDGY/DQ9sL4KBan4lh
94+l5jxTwphHbVJPov4lrfCCBNhl6GgCSavVq5lrwcZLawnJmv4Mpg68QJ2HkoCgIWLLJsvK2lTd
eBng6FyQdTCWG6sD8mdAjoUgAIHkv0UcvyLmtmAP6AgrB4N1R29GDLvmqaeIGOWOl3SIekSt/rF2
OQz6wWKgWkq46gYfZZfqx7Cna8wEyLURlVOYgfsGMIZFX9GRZg0sjWZ4r/PiyeeVM0nMIPqQwVrb
Ngy/Xwy4x3W4I5IIge26a9u70KV+icZhZ2Sj3Nlm9CwhiS5sqzU3DJBQRPT6BlPyGt/8pjK041hW
2J4t51a0zbiu+t8Ty6B1hP+JbXzOaYKvvuuY9Mbc0aBhRtOqbyZ5mYAUmoVdBtxiNXvbwOufZV2i
pNHwAAx6mm+wXDD0yGbKl9mi0PDPEQriFam0T6jkzGPafnAyuSe9xtoa1JspGPYNVHnSpf1qTTrb
ZYqwVpU2ydEdXpYwb1bCKcODRKyXzq7ePq7eYL2/WDXHTspcosnibuM19QMDQ21RBeOeZ2q5bWT3
K1CRvis0bFBs4A+mMZP3ILMUqrd4iBvaerI7+dS5zsFD/UfcFNO0yT3K6q2j+Tx0lvq00/i7S03u
GB/ZYj3A6UlZucsGn25hs2Gw0rWfiu+0N24FOBq07cawDTz3IW/j3/QE3SarMIVtU8ubSX8Voe4F
JSvrl2XVky1HP6EOdpc8FzGbiyKFN6En4PjjmspJTh23QEsEhEwxoiDEcKsRVAcUlTY17F2b+9c4
6pfdHCTITALgW2jb63gAgOS6EeFucbZlYumScmMiR3H4Cz1nSw1AeVHRkJUDnQT4xwpIRv4+m0w6
imTkiVgWHfVZNYTTCYQH7AKjMzEcTZG9dx5XFxiwTUipP7dujtaci7hhNO1vY1RSZKfR08XWT5ca
yENBLacuI3TD4YfCWlgPMM0Jhvz2dYwVeS2+AhQpTsmsx7WqpYACuGJ3BefAQaOe2s0By2aPY2P0
t4GaBf4R0bYD0dCruqSqRx0I2zCed49ltyXMq9gbrfErgxbI+BqrmW5+koql7Uz5RAEETyUeXmLh
fZUsCtBfEPltoQJHE5ZReNw8h1moi8kMxKm+JHkM7ejokz9R3+PqYjZcg92cJxKlXE62NGbrQk7V
1/8epubSjhrazD6OkKwzJsmJmKgQ1y1VgB+A8oVNp8Jhp7ePQQWcqDO8lQ24jerqUua2OArEQAb9
t1vSezgGGTDK/mnAGILcSR4c4KLLCZgo6pNNHiB0E6P9blOMlnok34fsVDX6sNSiN1Ymt4m9DwqK
7lVGybs3xORWd7e7FQXfc0Mr28+kAps6k4UKXi79ptYmn7jaWCsUaBudZRpTNQyj/LH04Da2wcaY
RlJHwEwYxQmb3k4XzWHumwEi7EvSM+Zv0lflFbfIxakySCXpZxD7X7Zk+OCm5x6R9YjTqDasezC2
7HO1cqcCtz/YmQ2OqJjenBpwhp0hpNbhKuUazy8vBo7cr0svNnmwGmxUa+17NI0XFWnGJrBIOnHQ
zSBzshe6MUxU4BW66emM+jAgl4x7iNv+PQrqXZhy7aJRa4p9bMQNPgyN7o8lqEB/FIykGXrkDwh9
/OhEKQ6dl38oS0D0rwBml0HyPeilNW8O7uU0fg76iLsVh2+qPbmHNJaw5jCLFQg7mapetShjDV1e
W1BAJu4N6TFa0WC+9Lc21e6Gnl0r5ExRxaQhZGoMcQ168pr8uzvw0Z+qy9+jPj0VdnfLg+YWassx
Tk7eyMqpkcV77Jk7cKkMdZk+6sHbX7ea1OpXWYSfBeVjQMM2MJ4dvfgdD+V7MxPBA/TwLEBFZ98L
5EPkkbt3rDjSfMtLWMw239D2imcIOrfRi/Z+CojZ43vGFCQuPfw8NGI6dIu65hCIV3TiRCygU3OG
VW+pW9PxKJpvWk+Pqd/yjcOeav5zwQmNJY586A6PdxmhaMpW+BaZZLDpjIwno1evDrpYPBdrLG9b
V6N1cOeraP5LQ8frcpybPnWvfZefEp23QXGdwa/awM1ldPgT9e0rZLjbpIGgRYH9qgm1GL121Q3T
oeFJJ7Psqnv0/XwiuiKkYWKUxu9Bahz9sLUVjNnaBHmtTKNPoeJLwPAkyO27abSvcyYEpeEVNe/K
HhmW/LnyJ3cL2eGpwoiU4ZwMNKYCzQEO4bIq+IkCdptpEpAIlhwrsL2zGJSx1PoRJq5aq/5BQHFp
A+1JyIeGURMQ6Ncw8O7dRFYDv12htacGWDEmy3sZsVxLuu+hpFygUTtWwFHy1PYPhk5NgRq0RDRN
k2L25Y+FFlGBupzcdNx0xM+dMwP2BlWZpaHFwA3wVvsF9kbb3VS2gTdm0O6T7d+4jNmehePPFLZf
kGrWPP6xn3iP9jAbWUrW9y7xYZ34CQzxYqsQfwjEuamHyGebFjDUHF1mbpFBoorXDOFogsycYJ0o
OyDHfZ9ioouorn/apnwsiJVY2Bk3RzQifsx5iNNGMm9kfLezHQzxBQkxHb9LGoeznLR86CvrFCDC
5gGZAzvyi6XNy3I9dyUU74c96/1KQKRMedp7xNIks82blrR8U972OME+qqk34k7jl3zUXiY8Z1xT
Dnt5JjSlDhdMdD+lM/0qPIs1hlnas1/k1JfZNS+6fZEyhvdTkorM6TwlyYtjMlDpxu7ioRii2MTm
x+Z0XWUoWa3J25lazMeWo0odJmOpM68D2VagjgDiyGBgWUrvrcy4mlSzyCv/LZavCKLsVQXTc0Ge
w8GziC0c0BMU9r6stO2QRBcvmTYhscNMnrT6UA0DlDxCB1klfNRtc6rT+AXeNPUthIhd6Hhn5OM8
xJIX0QExSpvxma0xoISQDrX7yYZ8M2AeSVFDx6bayMxJl0PzbA/60RkQRmZG/tbhe5n1qykj+JYw
xnUvWU1JcqQaCAL0J0GJ/2H8aACNipSWuGLG1rk/ufJXyE3lyvfb3Wj0kJyDJdrvkzUjuLxJbRMB
ssvH9uC73QqUERTd2H2WOdJ6/PHcmmjr0T7Zt9qGzZ3S8TLo04w3Q2OA03EcKNaYaX6uXG1pEtJW
gtrM5zAw+iKWeuXJUbP4vLAPGf8n/dFEJ5a0svdWRuTcoP6uCvwHJb8XGlNy6gGFG/XZGE0Ms8sg
ZthLpGfbdXyo3MVeHiHaFnKO70nulZ1/YAUwze6XFgGMCxWyHzkixCerLsbmrDO96yqcBp4/IuWP
fjMwPBsFJyGpoGC6dTB71Ewm5quc1caiLue5WcM/ikrjEnWvk4uqFHEEGo3ePBQYYptAvyYMZgKh
v+Y9npOsJTxCNAn+ST+9uEZJXFJ8t1T6Upvx61gn0cZNk0spn60gRIop7nEDk73HqFVydDohViSK
DGDYE4xZHT1A7BNiV6rEf/BGOR7KSnwOrBrJ4eHHZhuEWmuvzzftUBzBSuqEU0QueEvWCKS6EooH
dwjYGNsqem/qubb47WgPsBRxvGBZYfBGKq3UPpz+pc1w5IRPkQ5ErfXDvXKZV/qc8WvhPAZkBJRB
99T44buepRKBD3YTPRqegwFrgXR8a2Y6baapuE3Ss4C004vpoPnIImBMghNuZJencNwuPaDWS9Ww
FA0cbSFuduR3PC94YI4ZFouQhGlZwZtMc8inmFlsTn0McHQGWvc0zdaeItHqRe9Qto76SHB4Pm0i
A68XBRQCfOh9rs2eGAsOqHpy2w0uhWocGtI1iYkOnPaBmPFhY5dxtiAV9HNgArTpO7ACo6oVlNDo
WhEUf0TEs/GrhpGM9yoJaIU0G7qbTmt2hkO3OLG2APJ362q0yOiblvE+s+wl2mPrUvFEcsP8sx+4
XFSnvbWteCeGiz3hzh7fh46hRGakH5I23E4VDrvAPPRz9AgT6nRFk3lyTAspFLkEjvZWkbZgE666
GFPxoGXaT1yYu24wv51qSveNOT67frTmoHSEevKTRG5w/xEuNchv1SXOfiw8XLJIrhqM4tXZ67tf
yZyykNRMBGlhhp1Lk9Ikj6x5z6zzr4lE3Jda2Vtr4QqJuu5pLo8yRrymfmz9/NEwO5i0HD6Kakuq
6hgGuN3DHBMdD9xITb/iyOzXHW3aoumzB71u6iOBVLeSpU6H4ZENLahajWN3Mo1TE8VwpKRgIIaL
rxTt95S8NIaGC8fneBJqjimTx0miNsxclwEo99jgER/fJmy6Z3dPz79EPmO9E/p8MoyIpA7Jc6G3
GEcx7SePEPM7Sbs1gxCs1/lx0jgqoXXuw5qLECjwom25CPMsfGfQcYbsJ5ZyHPc45nBn+JIEl3ge
Lo89o8oyW2YFed3JnA3pDSv2CnegwLjuxylcmYOpmN4gfYuQGFQUD17qSfw2qcYdrexNXnv10s0d
RYY0Q+iaKHRNhyOCs1Q4tb4r+/HD5lMahR+z0VdvmonX5f9xT3+gTfexBNr08cU2mfzetiZF9O9Z
SgbMDhhJ/3360vmj/oy+/4sv+aeM2fyHj+LYAezkOJYpHOS5f8mYdeMfumfzLyyHkdlfJKh/lzHz
RY5vOq5PNIztCpNX0BTdHxaU8Q/Hw//1R8NueZbp/V9kzAiS/7OO2dChPfHThWUJ3dBN6190zJnL
oiEnQQ1vj2lsIid9S3zg0T7BIQmw47ZMOTcC2O1W7p8nq/jVKxz2IS185cQfWAeIA9MJLLf8373H
nCxrzl0ACwHC7Tps8w2YGm0bIwfO+2pc5mxNF7nO6YUdEa+izQ2T4VVKkr5a2FP2nZvTrcXd1w41
kcgex7CVW5+5RoK4Qt8Zw6muAeXT3dNjYCYDa37voTmXWUycr2R+DCDpj3AnqQyil+Pd5FeXOgoO
JuBsqPvvQ6UFS0AHihmqDyCiBOKC2aCweHxgAYJKE4k9UTZvsrSewpBk8PSquRjIep9HRlJ8jWkE
5slJMSNn/qqpW/Cv/hcTJG0RQDzGjDJ+EDqxq7GM2tVwJsNiD+aPH94wLKo99RA0SuylPd4Gn20U
5huXoRZ8+DEc8Otp+qo2OzJXjbDF8Dpts9b/ZHpG4EGFGzatGP81KN0o7fnbJRnNU8tnlEca1S2m
Fc0Nj23ChNQY6rVvowiGVCc8Yd+nNo9XaQgaZ7KJsS1uesrc22/9NYlD2RpuxokIUgB3bkOmbhVy
oHnyNgQ0+FaMhEv0/c4srACfkwQnWLFEjVVwt2sDXWT7LQvUF0Wj8pXbQV8tMpgTeou3O/bmrJSO
Q7TImE4KWIh+nv0be2eyXDmyXdlfKas50tC5AxjUhLfnZd+TE1gwSKJ1AI4e+PpanvnKKp+k0ivN
NdAbyDKTEeQl4H7O2muPmyenDJvtoJzhEBZOcIPK/cqqKUxd6u69kZzk24Yv1PpWcBrTydkFRRQf
vClznsOAAexAdKhZr1oVvtQhoEY21SBZZs0RspC5LBg0+LkbsE2hCRxnHmWF2i+fxqQbYXwVuK3v
oG/snkseyLdtncDQT95DBG93ivq2us/m+UEC/SVc5oQPPSFHOAE/XV6RgfP/4ZI9vFq/53F5W+Ew
wXXntzjqgOH5x5js0po61eE2iaubAbHIZg545ft++hhim7XnlhQc2yqPbiouMZba6hV1SzefIITR
Z0R+ddVofU8Zw/mUK4YZ/MloHe/jksw5y30aVfnM9uKesWluZJfAFpZtfQ/+MG8oHNvMa0k8T06S
qS5SJGha9EKT9agdo6Y1coA0STZtlOLMCLvbeEYtNjQdLs8US7Onyzs9pb/ruv+Oeyc7jHDDT2PA
7Vn307YPsU/EteO95QOpHpdB/bXNi1briS0HSEluFfh8Wl7ROiR8VjN1Pjt57wDVZPE5jSr/uQ7d
nY8E771/tbCf7oV5hSZyLB59f/hZXS7hS8ITKCs5ziQ2jSTsovGmq+ipq+iOdVbveW746mPlX821
bk5xiAGWGaV9aDR3Q6vp9GePoL+whusWUcLTpMjhg1KdQZYI1mMBI1N7DIfQoiBTDRubs8kGPR/t
NInyLpyxD05JIrrHVMx45MxPtrV/pQWVI6FPQCBNClZNBBCFVd9ozM9pgP6gRiiMwjK7VXl7St7x
lplelwFw33kNY2xVDanZhhRAPpiFnMsVpSvFVRngB3JZ1CtZswNaSUBK5t07VHXkMtr+OOXjfa0G
m4ZUBk0OC3WmeQxDbGWzIbFJpdcULXXRMUnH+3bGXJLXDLFS/6Ms/G/GOsCTimPLcgyt8VmKhH8r
5qY+eRzw0PxtlkZkaEBWGlzS28FzXnmidMaC0jmsU7Pe+whW/ZyJ6K3vgUw5g/p9frCVxHfF6VWz
x93I9m3quMguMszJi5ZPXJiOcj65lHe4AFcXfhvmKJeTe1tuYrXtOORgDzfyvg3Oj6fVy57lPLGi
zCiuRmoJgktSObUfChHfiQAXYO4De2OdPY2FOQkVosF6Wez8hQtpl35JTf9XERX2UStWR2tZQGIx
KxUFRmSwPxwN5I4wkwZtzUhcObvEYZXLvsJCw8gKlr3RnPjHqt27nX9bC54FVnnp2NK/aPyEIiWB
5A97OnvG2XEOGdkhdr76R9f+89T4+yoo+EF6hqQDZL+gIPyCLQ5Qim+RVEF356Uhf5T2XMbjN4bq
M10fJnk50YSFaRujOcNkUuS9/avy3I/FfwyA9CDt7YDeBdOQMES3zhhB4WNEVF4NZ7tKkFZq5uXE
cmEmRr5wqp+94Vslq7HO8bOC+GSW8O7o5mVOMyDUUXKU5Na3julD47+n5Ww+RkZ7uCDNuWiiFAFP
OfxAMPGlEn1rYSwC+T4Gy4ykQWZ3touOgCqMGvSkyoOjSKfL1Qs30VT1NxQrnDINxF62WM0Ewo+8
rI5NHq4nV2txkHPwMBZW8+StjMF4cur1piBLgzgvN79JAGNVsU9M24VsqpdaY1kJqeGqV7LHegw+
xpmpW3xBwNlYsQgTo2lxWn0ZVZTIx1Z4q2KSK1j1tljKi30+F6c1wels1WHKlFndLPb0WsyUxJNz
9in1Q6Hc75xw/XKa9N4Z2uuiht2p5vl5iolET953kfkPkXVHcfsLLR467apd4gZ4Fwm1oGhQMbOJ
vmvFlkf+mYBlfXx352LYLFlL75+XX1VgaKyc+IVLGjIcBKs3S5Ly5xblqRL+W24ecbSYjTer357z
NKGCVjGQZYKngPDtQ5rDTVH9fBwcpk2vQx5eaVVkx25aiREkr/HSIZ/pybsW4mPxuLjKAYB+jkYW
S3o+zPbyFqiJ+jQYjG038W8q+5dQxcPkLM+UHTrbaLKfGv5msqRVfWpfUtj2ORmjfUZX4d72Yz6G
wj8NK8vlOravQkHeNk62C5D5ZupgyFT6iIQ5PBZj9IxyDmqAD6oPnntR9jepG/QU9jhPRNtYF9Gn
wJ5ad8C2/nURwuYxVhgyzWtaYBRxIHhiYFRtZ19TQoTAbbwHNyB9Bq2eHomWvWE550lkHsNUoF1O
9OQhU/G/Cx+bMr0D6KqileeAkD1n22bc6JwsVkPDgCeR8xslBKtZddnyJnRD2CdiB6yWJddZqcOA
Z9xzVtefTjY+diHzTuqtDhLUpzEunjxusd903a7RCoDdihgDKu86tmuufaV+kWJt773ET/idwCTk
TvRf00BuxwMkfXpJQgloq85nLu2Yn08e61UaZsgn/5YGDai5y7koFfF1PYo12rF3vm2j0idMEtBc
X7aU4LLfEAMJcquzjpVkA7ZmnKfNDGDw+8/FpQa4ic4mca6CqDwsLuPNjCHyYJcPVVuCAYT9z59l
X95CS6JXy1PPdHQesWqkTPRYzN5h7EKzMECCgpif8lT+SEVTZxy+5lWXHlyVg2mUwS2jth1sbrXt
4BMueBheRE3yUUX+d+9zvuC0d0z5D+Cq/6jDMDvZTU842JJkDTVB84I8hJ2ZN6PHJMbWqIy6mL00
2/g5oQrDTlcwW4pQBHVVBNyXY1RhTzAoebmkJKGX7DRQOHsRag7/Ei26EK67D8KzVyaQw6LiZxSs
NxrYrxnDi55b0Q0/q6vC5paTjPmZ0MGlAyFCm3Z/aLziOvB0f8HPZ/XeA77WPkVMYtwmV9PAn7OR
NP8UxR1LO+P2owzDGymtwOh+ijXnFzd479r6N2WiHjhS+5ktPywf6j3bWOAcSLNqClCP8ppCV0Sz
OI+nCz/KKLQ6gcV2vFF2ydIxG6vmS+ma7Z+F169sE6qzssUw0Yr19MCE2ktBsngLXMwxnxkHIQWV
9eIJfWW24w/1xivgTi7429yKgU2GsARgkLNwd9t23VdJM54D9IXsq/Yw0MRnbehl7XnkpLaaRZCr
Rnqeh4EAY129493xTrSOQ93dKa+k3DLo9n8OJBfpshvs1p1ueMkl5lwQXZV2TEsYCDqt45wSvVZf
z7jZ2ZbfpGV7gj87Il26bdt11wTNt2n92zeNzvfZWgtEDPUdVC0fsNA8/8K7QaTmstcd+Kad6S6l
agwJaO4hAykDtjSERxYylF087RzFpnqJr1SW0fDi0rCWZeOJpc0jvJXcTss4MVCfn1mFX4u6/wzG
9pql3SMvdnYVxPQ9j9+2JQoljRDkVQhFbNe1gW/C5y7dNoOQs7/UDJETkuS8mKL+Dc4cESUjI8e2
MHXh4t2uJaVuY+Pkl6PVD5cV1Ce3XXcrJMXtjqOY2zHMRadH8jZmn9TLG6ps4GNDdslDeFgpexuG
AECnyvF9l3vVd6fIbb/LmLSilcwksGYa5kXyhXLOGHjK47LAn3TRFB2oucGltZIFKzSta5o0hVP+
tqz0Fjmo3DQJ1brdmFAuBno+R8llYAeAdHHaoA0oRmDNVmM9YcUedGpnN9YLk2TaGTRIlC2WH1Fh
Yhl/6Z4ru5Mex4zblk+y5MCjkiPFitGGoNbvzLSc1ZK+s8w0n0VUoJV/dqFVg0VNY663iR1upVN+
yLVnfUyFmtOYLrXlxKO22UQWLWtlTkAAHDX+s3+NIjYZjzdc2RO+rNiHxjsTEaWwqvhM8Qy9Hxxc
U2PRgr7/Syjw3wH/fzUWYwSFoPz/PRa7y77xkPX/PBj761/6azAW/eE6ATN9zxWCt7zrobz/azBG
ht8BFo5I2FMhZzTpf8/3+9J3ab4JfKLFMuTP8H8GY/4fNnn/KLDtiCS15/v/lcGYw5f5N5MxqD8v
DDDvO540GgJjAPhbrl7Tw5vjXIa90+xePXeivXLmMcy+B8J5S4pk3JYpmZHflfdJfoDRLsI/OOuX
ZEYvoouRe9d4rKqRpg2IEiMiYT15Llp8evXod1Bc7Is8DtYeUc8Ijwnk4HRwcV2BVbJgGI3uJDbi
E9coUIhsPLlGimKxHuFyMd9ZSc0+GXHK4Dd0p1jH1ihVJiNXYYoX7B0jXGF4drcWhFVUI69XI2Ux
c39hNC0evhZEOCP7KevJbkpxnF2kLqXRu/Ab7PNXlw8DSiwYYbFTRgajscJktAy6441nZDF//s8w
+68otyZDad1b3MB38GSUc3QxHhIjnqmMgqYwMhoWI51x0yQh9OfSP/jCfdIj3x/bZkPTY7RhSfAF
YrZblvCRukse2Q2oUaWij7GSTI6MGAcU73eAKScwxhyjziEd/6YTcgcDZ5ypae4y6tY2+PFsOpB2
2gh4KBx86oySp5vuE5vo5Im7kUOQcG63VRxdGuqXGquOXeGvAcOPwvTjGuVPLJH/+KP7kxTIf7EC
zdiBDK9M6yniuIEZpZ28gtNxje7kw4hZKMQwRLqwvqyLHsdzF91DAd0O2IiijtXYdK2NpMi3cDEE
oodj5Klody5rNqxEoONkhvJ9ycOOq61Hfa4RIFV/qZBQwUfYkUC1qU905dVMKt3T9x06R3ArflTz
2BJhq85zwUq/myXfHNyP1BdwBRXuM1ENNTQtPH+a71GN/y4y/txG4RQamVMEyIW46KM3mqcR35O/
uMQEu/zWH3G5Dr7c8kF5Ujii0MrYAUPWP8u2Y4lGyk28CyJlRXxJj+B6ZQx3nI7x86Vr9VM7Ln8T
I6VCi7HvxU3cIqvSjQAbxl8ljMhKdkw/Y9xWykiu+vQYGOkVtBx3ZYUIqzVKLBR0fFL85NrVnGDn
8G42+ixuxRzWf3IoPESFu9Rotpiz/koINBFcJS4WPUMfNBvKAra9UXQxZ5r2Q6bYp/neITAir2Kd
n0fFVaaleQSDAV1M8AYna+SIusLr1y0AW2TkYC2WsBZbGL/Hr4XRh3V4xKAimx1S93dq/FKALw7B
bW+0Y31H4HWkgwXJA5YE+RTngGuh0ZXl07x3mAwkMS6LoB2Pg4BWWz3n9zg6jIBayXD4y7JwS2ij
Q6uNGC3yMfm0q/+Az/DJ9TgWN1jUhPtYFxT+4lYbcawNDlFpnGsuLO8Uzs+pkbFVUB1t/b4YSRvX
9p9F9HfcxH/HLYLPyQjdzA5vmmDtAyN7I+HzMmB/CyXpalp5sGL0KB0lQbncyOJCo40LjUCuxyQn
jFIuNXI5oppfjm5PvdHONfjnVuZX5M1d1GzDC9RnypKeeEuFtc5Nefn3RmQH6M+vBG477X6CUbBx
Y6WCAjQ7jVjw5kqYvrP+N4AsOIJR5Q0482RAoTol5QjsvfnWNkvYLK7vh2S+CzDueTVHMae9B6j1
ISq2BkzwuTcia+nfhpbTgr9pSbZwDj+PRunX4/ZDcPHlQ8+Gg/qYpujYGwngYHSABV5Ax6wQEeoB
f0iJYnmmqZe5/adXsKz2m7tG3LbmTsns8iGJiqfOCAjbDlJiBjDmxg+PQyUiM2KMhbVRF+Y4DHuO
XIfOy0FlrNxEM7hgsBu8Um24J0v3SHOBifP66/WSNmgWjSrxCwdetE+NQBHC4UhMVAvrtjKCRd+o
Fheci7bNMnTAwggJ4Z8cI2aUrW8IyXgnoJn9Rv2ucDiuuBwjD6ginR/yEtOB0Yiwep8ZOV+uSTlc
jSnTVlKfZLkbo4kk29RzHuX5YBSS6+rtRVR/VUYuGZqMdI1v0mXTw/XOv3CMinLhZNeZjB2UYbdb
NHXaJIyWraK3eVO8qAQhlz3zSqyr6S3AdhkZ7WWXWy+iLwkFQHFMLRdwt2Dc1HoFt2DC2sJs4zkj
bzIn/7Lm+vgUI5TfYOOjoh5R50VhsWJh/rFzzcI1MqvXkh3sIpdtHVE14VrxFyZKrm+cFxntOhuc
GMAZZpmbM5L2zHoXbPO6Zt87mMWvNCvgenAfQMBPGFAoii2ac2fWxajQHmr2x7VZJGcd44OQ3fJg
M56jtvoqY+uc4HpECs6naPbHo+NlBGvMkto162qbvXXHFvrcsMlO2Wh3ax4Bpb1oNt2ZWXk7Zvnd
my0423C8sDepX6pLlUioAzbmdDk+uGaFXtjFbZzkCFbNej1jz27zR0rZu6dmAb+aVbzFTr5mNz/k
E67p6t53zsMgseAhoGGTP5jHAbG7d7vHyliz7bfZ+ku2/7hiYYXnYyE0gWfBL1TADjruWQBCDqSb
1WAEkwEKbMgCdCoFjhpgA+OGm/KbEAYh53Gb1biplZbfGBOPSWX9kCS/xfIJvqCdQxJY7xFcA+e9
E5mTq8UADz7+4YtsEpfSwBB4/M8VdEQ/Uj1cpr/G5hgYdgKGYoKlSOht4kmL71amL1E4+LTZ+Bvv
IGAwRgNjcBt7qBjmKdpVubK1x6UScq97jjN0yr7OfUsWsdovkZWc7cK6lUqN24mbIIWNvMzYK//m
Vqsu7Cab9ypub+N8Hk5LxY18MjBJnLDKxHobGsxE9v0ntAjgiUFQ8CfsVwOl4AVpCM8BqtgGWVlg
V8oBhWk/DlSWgLVQLnnIDOjCtkHT20r4znwIDQzjPAB9cPIAkeFkNZJn45cfoK5ktAFKw/PGhawB
lcg5UGaEbqFuUuib3GA4quS+5kLmKIPouAbW6XrqgaF3MOxuHGAeA/WsUkEMatr2DPCTPg4G/wmm
F9l/+rW1sAXlHOByNGZcdtek7eds5zRvGpTI9PMxwGdJQF0jqCoBl02fdnSOQSExJN6XUElDv9cN
bNQErVRDLYW6XYgjAzIVBmniiId2NRBUm7FkJHla3GmC/LSfojKGiXKm5SlBGOU4TyHE1GrQKR6k
rwKWilasJwlblcBYrQa2GlI+PcjZAbBS/7Xkq/aQWX4oH4pMXLJcIUxt4K0aiquC5krSjFmlAbxa
uptZSaJ6NfBXkof2JoAH8+DCihG3qUNdyAgjq0i7uVltRNYIl7dS0YljDXwUkgzYDMP1mz896Fb/
6mDRbAOlEQaETijM+RVibQqiL9Lgl93Cu1p+K7i2CXdXFwO61ST7DPiWMWXuDAoX2uVTXq/2htGl
4eY617sUhp0z3FzeTNgPCczW4HUumB1B1m0Y1USD6GMDw3PA8fLygx4zqCcwPS1OpJ95qEGDGoqv
EmT3DpyAn3vD+AkxbhvtHtjDs6EAA/QMD9hpcWW18UYGAJVRf4wNObjSbhmv/k+LAmUFLWxBDK1i
+VUUeJI62l93KRjiaHhEsRTLLuW3zxyyM9ChEnQxE9yFJDDj0j3L1mRHgRyF6/x2VIbgjM/N8GMr
IDKfLDjlWM/rYKoeV/Ui+AlNa3xdu4U4FpqnUwda2YFYhj7adoXbsgW+RDFIPM/wmBFg5gKgCVh+
KKg5gIYmizZvAkBOOq55z5WR4I31qkA9XZBPUGnmjDGz2WGTzHTaL8ChrAR7fmMZ8hluFAUKYzwq
mRvDlAbN5IEhAVXjJNyofroRhkCtBvXC0ClFBMOzgqLnGlh1BloVwKuRoVgbw7OiT3zLg/ZHA7o2
hnhNB2SsNhBsDQzrGio2md4LQ8kqcNmWPT0/OI97GvYRgFpqBch3GMbWMbRtbrhbCS1oOFxtiFyL
48kMoluD6irD7I7cZfySQ02g2GgYrpcKKlgBw/pmQL/S0L+N4YDTvr3Pu/4Hp4zCkFp/jIYZLg09
XPF07MCJa7Di0PDFQGoIqAxzLIGPpaGQh9R7GTghWhXqJYMp+wZYjiCXZ62OK0soJE5kTZcfZRBn
G9Z5gnmWTkjpAgPsKkqLg2BMLgwgHUJKVxDT7JbWa8xsy36Cpua1iAW++dF/ZkENcO0Z9Lo2EHbL
9yOEyqYsu7gk/0+teBUws4X3tsW9kSoUYFej013ObCUvZPbcy9zI9XkfB6ep9+9ptcGMQ8eGbxuh
0nTv1M62CAO0eDQV0aSDhpvfgIklNQt1vnbcnKAiSPu903TJw0eJmVLg7o3dC7P9/jJ31afrBTe6
ad9MZgNP003LJcHT1wu7aFP4occvu2neU2b1yVC8oNkZN23aEUHtQAU12oyl2q0LUthx5Ut0k0NV
VbQLh24XV8vvzuaTksySrCTkM+GNn5KCJx+Emhna1m+6I07BH9sNZp7e6CMm661e4QQanBYrfwUa
jdiioQavUEnxfp/HkN+d8sdo+ST98Wuz7gmMcj11X2PZIkMUHzO1MbXTH+gB+Enq/JOI4NsyhU9u
t5xG3GF2D5w/C75kgAWWay+gEdHOht3dpqHhiy1kAZmIvn8mK069+Vz490HRvzE8eCNy5+UBA5gh
20fxcr/6VL8teLZMAozVJ2qDIukIquKgWgov3CFWvSmAd+XogjnlpB49muzC4XOV83UUYeg1rUC6
OLJ1RY7XtW+ER+8zoqnMKXkCu+hThuDtz6+Dtf3NM11zDsJVcnY8WLX6nNrqlnfAtizJFiC+qAed
01Se/SDTNcJUbt58d7Gnojf6JCX1V5caAMlOjv0+caIrlw14EWZU0pHrGv3wJgl4wwXVJQP4mRKB
7CcX6rMY6BoN5RHoE+0+IMIFnBWht254GSpLXoX5wSN1l3MN31UzR+S5Ws9Rh6C2oTyqUha2oTKl
Tw9RCCViaXbQHAbTRd+tGirWmQvE+nR4MpRicFRa5wCJ1qtVkiZv/JgU9siS0Ae8apUHA+HyEuXt
ZA3Jrwl5DWpfKv0a4rSo8azxpD0SBh4PLl3aFE+M8b5jphJES/mRpdmtO/BGWLiajx4gI99Kotvk
uXDF3OVkLnad5uSzeN211QMnWPVvn5/PToS8NkNB8FwtX1NMg3CjmNot9976mgZ9fqu59abHxG2x
dAu83exXqesW1YL9HKMvhi2vHceT8mzNXMF+LAO17K3Je80KmDWO+zMp0w2bL4sVnfkFG6bX1ure
rRL5ord6kA48W8VEl1OC+68YnRku9rLpsv2EFX3Pay3mG+x8pbaRtYvynuLjI775jPtgtG5HY+oQ
K3ehMYKALRvO37TXIcquGPUPdvY6ehlmlnI8Cjcj350zOIpLHps0bGR3YeazKscZ3M+KwRQKxj5g
5M33aqQSYCJCSCoXASmarrBzBg7m8S9eOSNFsGTgfNIvPNzkA45ja6/8QO3Hpr5hObs+uHV21yp7
S34rp4F6emRLwL9vvSzj0Dw2MtjXy/Ce9SZZNmUvYDY9eoHrGXWiaufHpObdL3X8aAuXX373VzbT
HF8IOiPZFHRptVtiDDfD2+jYp9py4RM4a+3wrNlYJhYeBVlXXNVUqpA7L3KKZOBnQ9cp98E8fuvY
2dpu7l0NLD3F3H440WJmjvyDCovbxYjnvmqz7oxDC709FTeUIFc8BOyKIFEZY042/8O3GDUgssFk
idfDoEhhhZxd3SL9Qn5cHiy22OARxmbATS5ziMRX+CtxEFwAGVCgJtrj2nSPEzvaTYv34MIeq1fd
uuRbmbVWcvmFWVTy576LlZ6wnRHxX5jhjLV+KlX8OTUpkzke2IUDzjUVI1fiDg0OwwxSdD6L9n5c
GFYMQFpzyet7YCLouAelwZMGDe1ExH4/K+6FXYdRP6m2uQ9AMpb6EUMfPd8qpkqOD8+0esWp6ccb
d3Bek0BzF1D6M583TjV8ehHKmERYdKFNvxYpGSogLLCm5wRsh9abib4u++DWW1/wt/EGFqtSU3jC
H2KdaC/2a6rhm+5T1eT4JEimF/BIhYU6DJwP2UgHQFhD9aueusNg8xB1loiF2loAJijxEU9Maex+
wqLmkwbOidBU9g8y1dK9ScLijAEQT3nKt8nL8vfE56yX+/m3V0ystiC7M2Q9F7UvUIpa68PCL8bW
mpvz3Koz24enApwRvofmF9qUs8Uqb0o3vBOIs860pJ099b16FpU0YGpDAw2kOBq3zSu5Zxx+izpM
zXhYJg2tliQkQPzpuag4NNlG+kl33AMMLxobWpHjbg43dTjNl5Tz8Yxcngsr+14qXkWxe+rS3jm1
K0QHp7/Ba691atmXogPJai2UVHpBmUCtIb0NSMxg6gDSpFrxx020jXtDcBWGYXUq03orUv8KDScw
nEP8OciqvQraz4rCwy2BMXsLL2GtjrW1gFNDGy+Y6WpNW3vgtZzvKO+4UAtAik/IL8XQqdriAavV
tQ6h11ZaBq3Ie5pgh2k4xVm0yE9ZGDtrsDxzMqqOXdA+dalu930SwhKG4aX2vY9Vl6+zUdd4HqlT
4OHN4BftTcivvd+A7Tq4WjyfsRLjf836odqx7rS2Uxz0+zDrXiT0+lZCdvA+3+R9fo4TCDSK3WrZ
BoyTrEfM+RdBjbpWOj1DmI7LYca+d5C8804Bv3UDj9EC9dqfUpmuU+EBqe+16MV9Wod3kWpOs2KS
ERB2vwDhZ50bWg0Xm4bBZQhnlIxj86lxY6DmIww47YiBtRur55gMt8MvN6nuMZyPyuLfLTBFcovk
URpx942NsJa2xl0sEqwmzIs2vCbgYVb4UeDUBWsBUWgVwDdbJEwczTKnmMlt4SjCp9Gn/BdDQIBg
FfcqGzvu6PCZyKVULXe1iIsHU9w1iR6FPV4dYL3wVLiBIvoXntLO6veFQ//UUH5wA6sZ0LrvifDU
ZcRsAE5Mc9ZbHCqzGAt0MG4napPODYeZYz/W15EM+Gb6Aa11+M6wRGg+SFPIx6U4hZXFYLgZMyb5
ZDs7LDhNxz/UAhH1OAgoVcKtxwUmnRnQh0PCo73mvxQEhNoTwWN7dcSDNVRfUcvbKpxvKkmnXcjA
m+E/jFi+Mm7qUSfG5XyMWFBQLh/hyfFfYeQnriwDrfZzDTzAOBe4HGNNz0RW9ZIrjqRXKhIVMbgV
lXNon8ZpOeSAQLshS/UmDBceZGqorgt4SO0tmn+avFhr2wmRADJHU+nRj5K9MjC8YPFIsMWqf4X6
4FT+vevk1r0svTOtUuu1LMKrbqZsxUbtKwUh+7jSP3QarBukjwnv4VWdVWBmAOiVJParZLBh5UfG
xFFE+0AH3UGwfT2LJH6wXeyATsxfaNH8zky0205hTJ+pcHgVN7h/2ojXsR0gAeRnFrFeWaNiOE0L
74gU+QxNYzzo14pyNfVJsW60g6rEEZPb3UOImVhZcfRYNvmz6hCZLISjBQHqxckpDFMFaZ7RDa+G
mAsz7/3NLNonywvOjkwk01yWLnj+gmNN6Rifm/ByGTpehQlRyry+b3Qqt1ZFBjvp3Q/plt4mfwgH
y9pzWBD7kdVPO8rvAexwO8/cCFLl34VLSBWMV58a6I3W49bUBFF7Xht14fUcJ51EzKcsKw7jsnzj
QCD3XbNjXJBvWN18FVXLWVWO3Olx2fktVqoRIHtH2Ie0Uqkvl9G5ibpG74uRJjMtITfClcuTCiAC
COK4bn9qMZnTfbmwrcJJQBZfXya99zCkmjxmI4q9wue3ESjB4LwZWqudrDzmAD5VVMVcxCTo5qM/
Tp/2oCjaauoahaS8xdXDyQ3ZxlbNzpa2kmS9WmmHWAvl7TlQbua25/dc5t5xfS4rZpPCnx9j+gnJ
hn4WdVDeJk5/0xa/53K6w/ExXjUS94ry10uIMPoIQ2womT/jB1wG0r8BLGWSvuW0d3Lbe59qMIu+
YAfWVw1iEFf+sN0U7JjTW1/M8WGelmTr2t6zlUfXRa6uHW6iR2eyrW1vh/eJ1VxnedaefYVkqLSd
l3EicLkUNIL14/eQdWrPbtBCxsXiSL6nIgYK8iKej+1HVbQcUxRGbslHmBz2tKE+mCOGHxobF72X
K0pmP3q3iTHsQICfuhBXbNXP8qKoOFGPnJ+XCucdl+HjxISlqUNW6Ymoj8pDPgoeebVEXM7Lr7SH
9E8bVD4h7aY+/tUxcciZAIN5Esa3X5IbX5Xf5FWCjYiGDwt+nUmUQ8rNitAzJE+wgBWDj9LfYhRq
ODjsNMdmlyy8kGKfTNUtdufgwgk6gnTZoXPj8BIUiQhuos+L3+/71FzzrZSPh+dukGwGl179wJDq
IugPRWDlD3bufETFyB5k1ShbCxsnH7yw7eEkVTpHRHcZhNLbe/NPiWp76w6PdtLufM3HedYMjAuu
CvcF/t5kpZAuXw44bK7sigmxA1u0BU6I96p7oBJ5QZuTseGK5WVOl+je1tzmBqc6okjf1yxdjsGa
0sYGyOkpGx2Fx5yhDfKdHNR4Fdq4J2ZJCUZuW9fBwuUI5fRg7RdlqZ1rUfiM6RaeHVkMGo5pHclL
Oop4b1/vomUhlwNrD6fNOLqhFPgyK/sznzd+POPKQf0SI0B31qY1JTf9Kf+dSvv/SqVJikz+U/xm
SMp/Ltdw//pX/pFKC/8AegSXCUDWQVsE/7F/pNL8P0ByKLYAcWfKhPf8/8I37h+uS4jWFrYUEDgR
vRv/gG+86A/+SZv/C6Tr2px2/yvwjWms+HujhUPAPSQyxx/NJyJnGzLnb+RN1EPv9RpU322ppEia
gzPo7zbUtzqtsn/RCAMw9M9fi7+KZGxsR3wl4nSmMeZvXyuN1wB/7RByd0p2Q5W/r1PNnJhPM+zP
wVd4g2ypn/72s7j766/yPxje3tVZ1Xf/6386dJf8B1+VxY1w+PLAM//8VRMEpFGfaCBViVM+9TRN
VZQliRSjbP7bG4ZLwZuS7P8pauartjpiV3ydtPfWRhQFedhF/kWPiGP/h38ioC5gapIPAczV378P
DZJnlcmOLXhLMHhd9rYbHVuJSGTOeU1K1d1immSTOLpfFea2f/EN+XcxRL71WJbIHwaO5ENmPhJ/
+zHU1CeN7DlCOt2GYKsYzXJivFxXdcnmFYF7t17z2AFRztnVeUdOyeJ6tMXPf/7H+HcfhlD4rC8D
x+PHQsLy34Qho8gtBjWULJMDQedEXX4NczEzrzvToZAufBSWuvxXf3UhzX/2nz7veMpcvrJvfvFA
18w3529/+cKd3LRsRoCvNnzII0lna6tBY1Di70STqX3cdmd6dvvhbPkE4iZaBng1Nxun7sJt6A9P
WkQMuVzxIv0O1rOkmZ5bqY1FYt6UFWQZ4tDpiLtXM0ktuz7a+4C+fhoVl9opdqHbpAygqs6svc+5
IVa6hbiaFWOMS5FfDASYNnWEPClVTO4HJO+Wx5QU39+AAue8hHTNLN56LHWEcLylHYKT5dHqpxdH
pNwvrGsagYsLymkISkwtYbSJfqs6bOGV0l+I3mgdiYRP2Nx75Kl1M0lalJ3FCvbjuPdCTf+02Awj
Lc55lzILF/pSM3PdlgQUdtYQ3jAZca4mh94Qv2JZyLK/26e1PsNusZ6s5Q/gNvevtQ0YHtUZ2nB0
wUI/MrohYDLV0aHSr64urhscQ+e5BL12JnYvDlpDsBSDtbge3K/HEwgr5odYGQQVaOkv6hbSebWt
B2cuww2TxFfcr+t17QzoLvWvIPzf7J3Zct1I1p2fCB1IIAEkHA5fnHnmIIoieYMgRQnzPCXw9P5A
t//oUv/uegHfVFSpJOocDJk7917rW9TZnDTqW1CU5yl23toQmyKvWHPv1oKaFQ8fuIbzaCX0laYS
U5eQdyHhEPs4+hwMpc9WIDikMGEjJzXcuWkGaJneUtP1+laPUPhsszhJlTwM1ngNYLVxvjTsUyuC
U1PP9dYP+p9OgxYbSf65Rq57djku8BQReOu9ab9PT5VlvOdl9RseC6ohAvE2C6V7CGCcSDSFWP9J
cYF75IMxr6TNhJCDHjeICUD1noyuXFI15p3ok71KYkK3VfbNk4ncBT2KwtqNiNA24beCERJdsxUR
kLi2GuCFuGLRUeC36vKNn8tiP8c8bJHIfhj2yFTZ96lQkbsTqcyX54zdrjyrmx9wyybrqDbwE042
QRT0QdZjLNUxr1JCBSwPdJvtLrUiTVGe04tJ+cS4hTa1Bqbm+zfCWGds+I/NMtIbkW8TQE/MqG8D
GmSgvRODW4Ne735l6GkuUt7zmq3s0nPuvaa7uaTynB36q3ett7UT4W9s06J7EZBg0VvO2Qzb+y7W
/nEozJ8YFs6my3SjIhPnMMwKjosbfYN1hMkqBH3uRsT3Og60FReiVdOCu8+iV3Lbu5NQOF2ihb8b
TlReiMKvYiaJXYRQw2WXxiBo4D9WTX0vE6JgiKYiwYEpbQs9gOuiUKk31kTF25UbZUWgL7obttfg
NIQWJJOgu2iNpM5DsHbIE9LfGuuefiP4nzLb+1b+FFkdG0NtXCLBR8178GNTCIGpiMsDc3d/1XeL
6yBximPjxd2BfqeLmnt8jKMyfwAhD2omhGGoMDF3JjZKnDXpuq2t/lrqPWDp+t4JJJcu+mDG2e29
uuzoywfQhOFIH1gCSXQEWLROJC3z3HK2k2cdfdk6hK++AuxBVzqloDKZBX7AF4w56rIydqPZbSp9
5xGhAyWl7LZtglAKw3MPGyNyd2lMH5aDEbNoZa0zUT/2ngmdLEIcMArkGmnJFxljmnUuCcb4BtL7
SZOv7HhMd5uwuwrsYntaQc42prMfGsweS3+R5KjDUOk3RoI1xNYdUZ7prqwmIpaEfZ7K76LhnbNL
BHmjql5s4b3ZDpzSDrbqoAD3do3FqxEepGASm6dIQ7/GQJa2QVbRMtuGQ4EqiZwPhRxzSzvjBQTp
uyhn0jNKRrUpxi2oGYaxLdAKFRlAXGEfY6Yw6wFG1Tob3PTs9tO1mLiKjiDGoKlQulhkcGTO0J5I
WHyeuX+kQS1g65aNY0Z4caD/iMfNYUDBN3AcplqJi7sBNC1UaB+dn9cwV4vC6qDs9KX0Gqz34SvI
/ZKmNdk9TIM7Iq6sxaEsS2CSWK8iegDNKPe1Tfy7YctrPkC2F5F7l5reuZlyn0cf2WYdBbeJTNzD
kOhbqqPwPNIkgIgETM1IqmvosHDqvD+XDJLsmWU+HLkBBTvX0SZ0g7b9DlhffFeWvCc55LG+50jb
twiMhUeZA8HLOWML7qOWSM9kQmLa+Xu78h4WpLwOwg8pYn0H7NfzB165uGeX7ArFNRjya2hYT/xy
f0J1F68azQ43FdV4qQQJFpp8BgeLgheCXSJ802Cr3EpTs8GO0V5bK0c1KCY8jSAjhnlK59KgiZa/
uAnRvyMa6gjrlRxL0CdDux8VgjngkVezdf9PpVAtzDzLHa7adPnbF4fY189Q8pWAqHhThWHFvmBj
MtOC8srlKYEZzpaFJtrG6n7fZtvEMRGoVsFTmVrQcAlr85diwgOBaWHi4MhZIcU1vV8yZW2RS0zD
VPB80Kh6nKnpwXQtEyKTpgrJs8xI1XvmxvPOsFTPTJVcmKaY9yHH/02ZtpfYGhXZEDNgZbSBPg+3
ny9j9gQwI4z7g0ssRYhBCVTzHgX1Obeq8VyR70miFimjg0XwbDNOh9lEcVE1E9g595HEwGTPGeIk
6tk9zK2NAqrt4p09XQ0n27hzDyPWqExYwLm/b/re2HJ33W8OzdatmapDxtQcQBXFBikh2YrEpJoW
oUfT3ISUjDbecMcOeJd7CnX3LSeyAzYa8uoCqiKJs0TQee99ngVHv8bj0znBRTsYBuuk+UBUz4TD
AeRQQW6NEAUdhja6UWYO594dNtD6qk2SCGIo7L7Y68Z4aWX+mWda4x1COBvkBANH6J1Hx/pIAFBx
yzKI4GbS4aRDkJO6zhGMKdjYLp+trZryaV+7ziWhqYDWmjSMPr4m7fyzB+KMPz7zaQSQHY7MDHkI
XZkhLW/mRDdpCt/1QqNMwpJnm7Qbg2SqqfKBUYsFZm5wOJv98C7svV9t7dIYIyCsHFGXymgfFmSt
IAYwwuLUTP2dcoJXs0Ww4MTOL7PtiB9xIlah6tIVdN0jQ41738Qrxeb6YLJHVyFIv35kYOoUzq8g
m+o7r/YQawi1GjrQNxbq71D6B7/nz1eaTo4/YRpFIIp03NGMwzTNyaxfxrNdfYxhiGBiSo8kztEN
BOfVeRjANdbzDtd4WDEyNCiK0cm8lEdbuGyYCXr/wkPsvuixH/25e+WR+V5248hzTtzA0N7KsIB8
GA9oETDfrts0Jz4W0+kcpu8SWmiUi1/kaXxgLLgU5l3V/kTe8Bv0SI8aINJkuaA2j+LiWOIsKwhx
j3ziVTYSMgSm0DTdMst8cwOcBEm6c25FwmKetmfkCvsYW14JcX5XR9MuxeUhsdmWo8+w34InJtrb
WDTv6KEvbdYyHEMysJcgALY0YhiiNN2hLNHv9mh2qYBHjaykq3dM5oOViugEtv78PlpPYGkkmEMc
lQLBlDcX450/IdGQB9No4EebwCgwwBpVR4uHDDQjy8+mrXe+I95axpPuEBxkgnocuhNNX5eurY/6
u+nKR9wqeo3gjuLQn+48oPl4PSNw/caw14YI9gzZDnUdwGJxeEfsX8vGg+cjXRsB1hhLHjI+u3TN
D9SPuzhlBOj2A6OBIbI3/klL7n3lyWLtGnztJnIe2ZQfISk/yxJfaWS1H944taxeJKq8KtuhI5hj
V9E+NIUmwAJMUXkfIaTYuBlZtqMGKlw5NAfiJns0QKgxZW2wshH8NdCLtRiHlfEvEgAlNxbhWa6Y
khQ5i1bh1PcM2lJKYFrfYm6uWc1F1P0B8COvTC6I8O7Opjb2ahqudZNuQwfzTVS+4kOiT40Thxp1
PeRyialsrsOC2YhyTTsgKNGo4PtbuWp8Lzik4Q+RMzNkFPzw/9AwzD0e8Gr8Dpudswqd6gZsBVFA
SPlNFdxZSD3KUD6mJT51BhBAbJYXJMXbN4D7WUfpzHjzuaqq51D1AXpwNIvom9AMdttO2+NaRLy/
5Ljda6IlK0IpyDoIdiJFVBLuKsKHNrlcjKQhfWXMO5sCMqhRSLos/YxTuEvmtReFb93MiMcS+sI0
e9fDElIerXfh3acgMw8Ex+2muu7ONcFFtLPnjbJ7tJk5HcfWOYSmeVQjVMpkgknWLkmavrePR84+
E2aQ2BB75dfoUDWJBFFZnnmmP7MZIi7wO0R2qM8Km5Bi22tO2lDAURJFIp5NNFOCPTRKuhrddMC2
2NcHpu9PnoTPm4/Ze0onvYykw8Stv7EDPlHJv6CSyq8W/tMxVuNRBQ7KEJA9Q29ae9vTu77tx2PI
D1fuazoGEXygLtpo/3PMw+YcdlNz/vo3y4I5Budwpixfjq1gNdu7MSsQt/keNoS52PV2/+GjYosE
CMlgR0HxXrtnPRePoeP8Kv0BrQK0aUwizXOeLUt1DXLFUdsho5HgM2I0S7km3MUB1p4ROmfejATX
eedsiYzYdqm6xWHAN0v3uVKki3z3/eh7NoPmaJapF8TsAjH10fnK+ZvuuoUHgcZD6fYopzfPGyE7
BP3R8jioRcVwG7PoLfRLayXiifEFmodND8N11aF+bZV7ySukrpPSat8R1FcRMSECfz0k94nSH4M6
gk95Msyc1xhZnamSb2Oefh/Xuh4XwzXVk0FI7RFi2iapOVo2dB2mBiFnuYRKTEZzqXXhb9sOiX3/
bZzUNZgUUd8W2ZjKPUPKYnLJATstxec47jyL6r1Z3LzmiAGhQFI2uxOqZgB/mXSZFPCVeNeuuk5O
pVVz2UX8A42rvzEnRMJxxKoodXQpgnJrKCRCBcAHIEUl/mSfuV6EOE/HTUAq33zwmZg/xrF49wIP
kS3rBb+9emFGFt5RrHAUhEy4rsP6KLjuePKNq6ZLwQy1/0ic4RmCfcSLVr1aDJxMsejaBMBzA9Fn
NViXHjbVKgRhY0we9rXU6O7LGXmTaCw8PDFD1bacprWNABZwUXYAZcgUq0C47KnoTs3LYbquCPPU
/E7vmsh+Q70Jms5V95HEZ2frUKMRIpcw6u8DFU08Px0+bTt9pJl1SWtXfLdilR+i0DxWRdDBi5AL
0RfDuR67vUCgguFhvrcb90mTk7hzrUntXW9mvKpRfNuVZe/nb6VuSdZARs9uXp7TcbS2S3SXJjyy
BI64hm0K1HOsSqKWwmM/qu5XHyRrx1FIslvgrZnmm40G+Z5C/ood+0fUQb7A7pgzvS1PeryzuadG
Rt+qK+68UVbXVs/vtec+EZ1wnVCtACT4VM5CzhxPNZ479N7meqr7jxzhzapTeEi6/N0lC8QPYWB1
Ad2IcUMCFoPNEQlQhR69YImz+wVK2t8yBnMY5gXgz+EQxHcOonFPDHduJPYYj57dGfsk6otg8NDW
BE1zTLDY8H7BK2Z6NMsTkJBXM0fMZhj7LC/PfYC/hFczNPxPZ+i3HaQQnClPLPscroufucRg1jjI
XSJWveUAC1TktFBE5DwDmKfkM3N1rbrFrRQmMGpgosgxeUJiO68XTsXAOJlVLd6IYvwBR+bdjF9S
+uqEF47qkFREq1efEamh30WsrOvyXwMJFj1hEDiB6qOS8WGyo0+j0UgFs+nRjab7MHNw3iT+oaTh
wL6TILXwYUgCYoCZ+Ja0sThCWT/SbyIK1ij0pR7ye5P3c9Xq5MmznceonvKdZc1bK0uxEDVxsO6F
BPxFB84ir2YM0MHU3mn01fwIXp6zL1lEXbT4moZw3trS+ybK4E01zefUZT6EdkqFIQQxgaark0ps
inR+R3XxEvbAV02OXGA2DJ5A4GgtPQMFAMQK9k7J7pPP9RV5JSP1IP8g8IrSgPdQTtgKsGkATQ8+
A7N7yrO9ngaanoazH3X/ak70IBc1vga4vqfN9+G1xWeCFYr1FPb7vbf8/6L5lbb5Q85TElniWUMO
w58cf6qZKI2x1PjYHPcyk2+LxNbfFn29bRp5Nrjtnd9dyUwdDZreDK+ZeJYDmJo+fQyn5SBBtcZx
VoDgUgXdCMQ1HWGmpzRMAKCl/eYaGXKivzEEx3lxSca3FuLRfRIO+WVajwgLMVwO4s6oYOVMc3LU
WR6vRdWhyge7ebKlTdMmzcq1MGvjMETt3eyfTLO2zjUO1yad9C2P0xhJ6SKvlka1y52xOeamm554
oI7m0uOIKpYFFJNkJP+EZwAhpoHJ3FJYow06IWUKTuBZnC4+AbX5oLFUINn0sBUFS5Kdaz8S7fHb
ssQ3x3pyMzp4HOPew0UHDEeXLbK2/FPexN+bSp4Mh3ot0d7O5dCLwKdG6YaTjt2QDJY52g99020z
iyNaYIUXDm0kxWj33GbuOzbaeZdZqCvscdUlwdtsc+QFjHvEjk38b0kZ1IWOfzRGJLcQr40EUhUu
+OR07uZs3skITXMtaCGSJPGbEgfAGuJvBFv+o0zwdqbLX6BLAjjaEVlQT4FAuKJ3GGv3YQpGUsz9
CgJ8TpaLmIPXKKF3MVr1S4Ir68h2fTKHajoPVgF9C13hQhPNz04ZfQpNoFfmcmSsQg7vXWYig8aP
kDg2wmLMrBFqb5wcA1iSmkid0ggvTbcQp+YOb2TBBw2LJQlsnGCxWSQm5R8FghUKMQVZysIfTrlx
jFjt1gNi3r0pdcU6Pe8gpFGd5dwLf0KyPnT51kcPEYl3icSfX+QWKjZr3+K/IL9gZzBaGHzowsOY
fdOp6O1nNj0As92z6A0EOsiixYWEGJGyCuzGkZgrcirKE/2fsxJL2THRXG6KBDGTb51lj9gswz21
V7Ezr8BH7wRXbsPaCabFRajK1dkkE5+9CX40YwJRcaItGhjpXWIPZ2QO9cFPMknCAalNWWTvuwVm
l6fI6oQ8enn5gMjZ2sKs+1HMoK84iLMz6Ah6UcdhQg4PaVrvSgF3aW32dHttX2OmyucABDIB8PW6
cnnp5xnmojergQuhRkyUkuBe+6JsHosIKb+fdE+QSX6J4RiH/No00mtsc6NdG8emsj/qkl4NdCIM
C3677wqkFpXkVMayyxTOi6d5w/cJrgVBbWnZwO2x63ez6YkC5qdbTmBsLZuUGZSFxvZLFP+VSjJV
ZM0w+eOE3SEYc2m7ZDM9EMRX7YoVCJyZ5pSY2nQT7cG55nX2XOPdaa37uhQ+siCaTWZxLAo6n5ZP
Q+pr7vf/KR5/Q/HwFZP6Zfj8/+Z4fIt/xn8oCf7rT/1TS+D8w3UYn/u+kMwv3eXn/VNLIP4BOMPF
aOww+vAY8P6XlsBW/1DCkgz4sXFbQnn8of+rJXD+IZcfpWzPsaQUgDn+1//8qf9H+Kv852i9/eO/
/zJqXwb4fxmu+nKBm9pMWKFaUur+dbhahQ6awiYGO97jUczoRZfTw2BTKBRJ/k6+SLqDarh3ppyk
ay2bHWajI4Z19hBEK+t84j2CJPno6s+i9fT2Xy7mPz/uXz7ev42cfcmnQupgW4CGXfuPwbdtlDoz
kNbjkcE+GlmgrAnmyOv0O4r3+4rRx7qlP70ycVKs55yytQn7+zDhvBv7+ELiIEREoN9bu0Ri7JUm
iw4qxr/5lMun+OtFdDhpQ730+KjCMZdv8S8T6pEJRzdM4EpCfO3rYpbONbBAntM0Ti2F2dWGo1E4
UAGrjwx1AJJkhGET2uYa/wzh1+oQW5wEqsFt9//5s9n/plzwkVAIjzmg5ZnKFX9Mz00PKLYM0NVK
E9O1jQJzlRiFD8K7+KEDdkEd4lhriEViFuk8Vo4f3aBvRseoMCWjzhyrYoWNGmlyE6vdAFCVRDlG
xxK0VZdN3iog5ONoES9wpDwP90ZhHJl6rdyJFh3MzG/aSh/JucGVTpTk3wgz5L9fejDQAKJ5v5TF
k/zH8zvUnuMFftZAURsZdzX2G64KOh+F2KZhQcix0zAvDOJ0l02ldQP8tnd8Xd4NwfhNdzGBNn0I
Qx0NXDrQE61q+SToka2mBNU3qcxQUKPNqJ1rLTUZxz4TbWDr5R6ZIQmn3O99XZp736ubVR1SUi01
b1e4xyBxbcZmfXwxWoSCii5ETuyz7WDVnF0W90RUtE85LBUPtN2PRdhRusk539K0+RsNxReL56/P
p2+a6JIcQWCHYy1L0L8+n3U0+NrrqJmsinFS3rxAqqiw/l+JudjM6nOojNfeMB+SKUIgmSy7lHcr
mJ9iE0LAN1Yvk2I4K7HMEZAZ7uwUm1sxt5R+Fc6uctrNUwIrLhYPUYBdDFq7XjkGv1uK7TzzR3WM
KeszHcXRdJT6u/fv31cJ3/Q8YXmIRHyBNOqv3w9om6Mp+1ALw5BA6vrhkBO72MyWXGnt8RHTilE9
5yNMZg3/SDtjQwQNRWSeVotPn5mLt2fo++J5NLqL4elv3sLlLfvjDizLPzoq00NDpP74hHjekTPq
ZgYrrX5UTfHYon2g3n0j/Kh09qAn4DHQpxxyPrwoqzXh7pwD0L5CBNujUXuo0tinx0Cxl4bbySy2
mmBImhFELKcZQxNQ4uqJ6LOLk7YP/ZSeEkQtqyWCeV6cispwb5ViSvmfv5j8by69NDkCsMA4rC7q
DzEaZoYQPzeLyvI3Ndp/IkclwXm+Ya5TrNRgPMko/D5L+yEmP72yk9uXvbK15MNyc5iVU5EN7jEN
8Hl2TOAwmRJV5N4sleCovcctaifBJcC2NDjmg1qEHSUK3FLujbc5bN6QDT0UBZNLw1UIjrPkoMuF
EFn4ayfr8DtinIlDjJyNzV9lyZELRYVWxx9iKh9J/moIT1M/Izs6/+dLI/67S7PIAF2QWwC8rD/e
OgwdydDZFPme6X8vQTEgvn9KK+NmI+tRms5T6sQfRsNni0KHhIi3r2ezi7FPQxr4XdsN0uAk+s2U
l8yq5Pd//nz/rquCrQ9bTIARg56FoeOvbw1aWo+SnFsX1MnHoiqy5+4lzRsGQ8E5i9oX7QZbw4l/
LzbbKOFjXvmeHDWD4tIebFH8Qo33MQ3pb7OpX+B+/i5s8fDl2p0WeDHap9B9lYb8RhMPKxple5V9
5AR3erl8RnTEBMd4tGbUB/NibzUa+2ZAQrEKeWpl9EFPc4lWHVDyuAGmoej3qHLoSxb1sGEvEG6N
CBnDThwyw6qaewIOYY8uz93Xk9569WXOxofeoAuaSN6GQRHc6ooHn1SryU0/Ki0e+sp9gN5CW4qj
YWLe545zS/nyluRv/5sr/u97MWkGiNlsi3eG8/IfV1yTBWjNNUekWfGlWyUf3MB7AtqIYdUlqisK
cTDej7V8+Hp7RMRXyUte+T5Jz/5bE44/BC0uO5e3oDQeMts8tiNNhdAmQdWlEcBDEyPrNpJvrrs8
Xz3N13iiqx7n+JLL717/yYpxaRQHw6T6FZjWQxeSFDCXL63FxVuywRwZkXRsrAkoodAjP0WT8YLT
268w2trOtK7m/hy6xjtKwCfT6U5tTGwtEgqY0daDjV7DSBbnwrLYfC09FSZaNQU///PF5AH9c++3
TEpk4Zu8XAL+lf2HOHVunUpaiaBXMBPh3DHf9EK8P/UzzSAmyJbrbC3MCoMPrSozMMEhh6ctwXfD
LceQrD+1JdUYll3QOW61s60aXlgEJ9uCzkDFeAepjoalK8wNndiTa0JjcFl7V6RmkTsS24iPwnxt
6DDZ+rO8TKXBiVj1L5SyT3CsQIPTw0+JWqVQnbbpFJJY1ZXdOvNFBp7lFMUVnTYRPeaZcs71IBc3
6oq0PPukGusER7I92ejdkMFgek30cPHIdoeV3sZ7wsJ/9lwWAmKMTeLDiKCJpLZehx3X9R/gl763
XlTtElvcbHKBNnlFd8SnbMb21eP98QnEHvS6ycUz4BO8VcSMzxe31mpTRkMJI6/fmrWvQUmhTinw
YnC6vbkZEj9EONQF3VhuvCEkrar1r1SL/oHR3DRn+SEbfbErhuHsYredl6sSBblaV4gQrXKxrJjz
s4PjVAz4ovoRdj/lIfEunwyslsE055EijZ+6lvT36dYzClwPPQS1uo4/g0pD8U2r/VjYHqqkICVk
+0e5HD4klC+T55dGGG97WveInJL5GZ7AAclJxSPhbUI7Tfk52W8aYKCCYn6PdGbnaJjZc5rDDdOe
eyj9O3Po4IKoeGAg1h5KCmXb4DKEjEM2EZ7ouagWsVWFKCVkVN/NwzbiyLSWvXcDftCvyRUnyIem
yNfzZ2ZoL0NPrewX15j6bZl7zqGuOnMTVwlNhkQTttFuZv/IPJRujLqQRzxsBlf2Kz1TaU/J2xz7
x6jygCKQhLiNws+4BZ0SGtHOwMfC275J0oie6oS8riAUMh7I65hATHDDrUue2ceRZQmrm3oG4M9Y
i7m8NNKXRDvQcBb6J2ZBSOmOztY3CnjZnyGJlGdCEySPUbT3RJCvComBxuunnZXDva8ZQevhllRV
dOpGvaor69kYWKTKrKNBVcYCJQELkBXwtwOevusal39zSEVzYx9gQiL3hK/eTzkqkrIBug7OCUoP
9rGBd/PraSSQ9pcP5XaKQZEB8aGfxPlO4sxQdouzBk43y81M1sAU75OxPzUNxyra/ehVSEH4elu0
LCBgRyZQAt7EcmZHqgiD9gf22Nmb78aUGSzixG3h4Tcpc8fbgH68U2E4bXUFPKFoxdVXxzgllr0V
ebmpDe+5M3HvmAZ649K3MvBZzYBEZiChwrSP1chazLFoZUpcvIwP5XHIjB8B4AYYryMrVjY5ZwJW
ktjcRVOH7bFp7vqhPWiOUHVCUiBnSjrehDTAD9gNi7qp8PGkx+mHGH3nEHjpu+HAsNFgrhGiv5ZG
Ko/arfac+X7bPeTaglTANQxPuUk60a6+vi9kSG0q4kvs8SOo1GsSWTmkDNyhlr0AZ4lt6BFSE6sQ
/Jai/p02PrZbiSw5cLNzo3Lk0zmUoBpOyCZ0w25D3Picxu8RTJlb7YAqJn97v2AgGdRju0EY7+jx
mBaEXhYVH9xIlvGhUEsHEx54OB5Yiua9xwhlxdbnXwL97jcP9PaiS+LKdE08CMPwmKmiX6MxH8J+
WNVqaYY6dbyfe+SM2sAfriFVTyWvaO4DvGvD7KEbGTOa6vz1Yb9ubiCbau1BuXLIe6FHCu6qrrmN
9VDtukwhp23lvPZL89OrenU0KmxmI5ZuMsh1ReRtA6ZhP5hJuElrTIAlpKbjABwkooYLbN7qYLov
ZfIykHd8ZxO5Ipv+GY86XsuIYp++AKohkXc9cJ4KxApScjyyeBhlcj8iIRPGfebE3yZcl/YwMOYW
VE4hmTi4YNWFXAWAZj6dWkuczc4E0qLVvWHiA9Hm9wklcUcb+pw1+U2ZzJ0bdo11OM+kC8Y/srap
dmXCkL+cv9UtRgrsUj5Ql/YQp/kPu0NJSdvZWneT8wYy5FHWFCrMS8a1ZZX1dSxJ9cxNJGBDfI4l
s23IdtiYPASR2jP3zZC/sCXCICvQ7UhcgxzAubYTLzsCfH8GK2N+zytAhXnGjMMaAT4OcALQtAG8
yyFJrlyHxOMm3wos6DuMac/YRDeZY1/dMJJHZ/aYm5T+sYmwNdq2V23bbJ45mQNEKD3Os2bQQaQM
AkbS7aszePW27Mk0oZe/HYsWQcbSVU0Hjtu4BcjqGVMciogAEbQCuAOmUI26ubhy3pWFFx17L/hR
Z4Z9bFV4V+eCMTHC2s04CIxrNuDKPOSyMzrdL7zHZrn2BIlvGV/oU6zj38ydrzmYk+dIqB+GxMq+
MNzvLa+qOAQsakM3uuGhp1j6Hdp28Hu97Jmx597nk2ueQucRDBxYAY6Qm5rRdSLN6j7skm1PENap
Qh7D0Yv1pY3GRyv3SU2o65EHg3tjG5bcoEpCfD4SlqZ1gwIMzMePXjWv2ovnVWtOv4YChzpPN8GU
ePEphIgMcmNggXGL69xAY6hifBJzhagkMPpdWCKdIZJQb3XkwvkxsdE26JH7BEWl3+JEyjhDpJHr
E39DloCtkX131Q81lk/wIzGLZCPRTI47sEK4b/AF6KHMBBs4WXyNFCe52RyJhc8RrPvanoibJOrj
69baPKOg58WRIoRoooWenRG4K7kLaDgjEHHyG5pc2oGA+GqsvqfSOE6tN6LNH5jKBOODE0/lQ0R0
F+E0SCYE22TbggSJ8/wRhS/oiJmhiiP6d360c8yn5JBP6GrNjDvEyb7D2l8TIVyl2BKWUycEhcqw
X4lBX2arLeVkkN03TT+d09i9uYUXkCNxSH7A/812KjN+Z544oFi4AXeMd6LpToEO4U5OxiO7s7e1
xtoBP0XzkoIqRMA+v2DR5JnPs+YUB+o9R5U8mKq5I6Li0IIT3mLe/e4pKhFX0Ar9KpSkzn4HPU0F
mWcvATlBvQGbXDQ8SdC+NPFYdo0hP4v3luFwKYu7YtT4M1tuKyaKfeJNCYgzNj+CFv19b68Ksgg3
/mDM6E2qPTgdAwxNk1wg6z0BfaggO48LnYdNe7QhqMIGXoU9m7pBLbZOrXrZI/l4gqdpHRTvBZXo
Oqi4YFgvbnXiRihA47MLJ2ZlBDwyY9NeInpZ6I8U0PSqvnN9OmhZYuhtLKg/8X+h5QoTKnxQytsi
9PW2dXnuW6xJuzJq1yYK4F2qahT+FEfSFvE5rK5uQn3UxpplyR4e2lRU26Dh/UBT9FZa7WdYCajw
UQBZtUMci9ObHGtJfW1mAw0a9ryWZsxejNNV9QUQKg0CljIiScjesCf5M2hPSF6YypHJDBOfVYsT
6KJqGfYiofrlyFwymPOvYyQuqEeJZzBYB9PgXaWM4ctO8W2Wa9/UujkA/CDHoqW5YczusXLVvDZh
RW9RVxFkXNJqYbLrbtKmIrgIjToeVHivdX/QeraP5ihACKiUTwdaiWzEp689avQvbufsYkM/gZiN
btwN9HBdcDeco046B4ce1SomVon1TO1Vp+ixTORqWTMBvxhkkMcxwaNIXaopVddwg+MErG4artMS
G4NVcDOSJDs6UoxbB/LZii0Dwl8a38z4mWw0c1u5bQiQcyblnLwb5ZBi0o9PiDl5hoPEXPV9sFRp
G4sh8zYpBfYfjB9rzDQ8v3L0Ntk8/q6exdDGdx6P8io3g3gT9bwIYxw+zhbIs68ObZsuhIPQvkkr
oywh7WYERsKrS6KF1+Vv2Ry8jzlNqNzLb18lcDmimy8BJSJ54z4k1olaqN03YJVXs5F+jwzOR6Pd
0ZUAPNwysVv1CJg4vbAd+QYxHikfMrO7h3JwgKBPdH2Vwykon8aNm/B95rrcNoOF5Bo5Dz5mNy6p
sS2HdDiaySsmGVT2PQoyPJ0CESh4p8FxeROTjD5ZNqX7KHqRYR+yZ3EMBR2z8wYLPVdhrbmZwZqx
Elga8zmg4XqQ3Y+EHM5DTD9oW3OwcttHEY3EhbDjk8ISYdAAp6x8FzwlX81xi1faKzGJFKE8l8ZT
rJCmxUBQP/EgeK7DSw4SIUDlmO9tHEWHr39owem1spqZ9ZEWQF4oKCs4kMhMDtdQSQXHVwiwWhXt
tq8Kb2nTJxyY53Q/UQ4Vic1HrsprS8RpYHzncmI2GR6rRibfest7M6PmaeI7X9pw4DjO7iH6ptmb
TUm7eZ7sfe+bJHv8b+bOpDd2JLvCf8Xwno3gFCQXNuBM5qjUnBo3hEbOM4PTr/dHVXej6tmubm8M
L+oB9aSnVDLJiBv3nvOdxhOwaoLrURtR8kJvhegDSojiUBFW0rUXqdteCo6n+9xNEtbg8I7b8AX6
UfIsHTHsknQmeKg1ELVggD1aZWFe9rHkqCcIbSo4rs71wENCXBGQFEuc8Hl4O3Ls7qPZMy9UiUHE
bTFiLS9WewhKbU/T9mnR8MkmcXXVNEuNFeX3SR3miFGR0dvMbw5u2bgXymt4oQqg9RAWzyNnX6MK
rnXU1/uuyXEUTIV3ZcTGHlKrvRrovF8bGcCC0MqQ6zseHXCi4sbZuRkXlR4rUcvEjMqhReAkUyM4
2rQnpGh2Y2KqS7MHiNcVU82Ev8GY6KYlktTCuMw6zDU/cx1zCB7mBNIlRlN6Dc5CPSsRlCvtlgjo
YsVV74+OxcFbZPNjG5MuP+c9CB2Ggoam3zt9d206tLedsJ7PvCYdK8IJoTiQH1+LjaY58T4KGNk3
FVQjIYKdHndP4ZA2+0pqwCby5EI5aC1cAq8OWqN9m04g1plm0eKbJPbHwAHyOkEYAkUj7oxUXEIx
SPfAgl8UTGOkYAN5vDhj82HdaRViuC4OEbuXh84dwq1O/hV+njzZp5VzVrrm7lREqYPDrYBGWsqy
3wXjQGySOXZ7+I7PlaUJJMJuB7E3/PYwL+k6rp4pRxLW21l/QL+LKgIM97pObXQhevRmpbAWNQib
h9YhlssBVXXMZuUX3mNhpzmRAWaBNtDlu+2rklHEHT/N2jiN2uit2x2/E4uLZ2n1W1kVGSlgnDnz
1sGxRqrbxuoEqkm7d9fN8OJgY74oQrJBCnDsYYIwPEDEwYF8RgaRby0crFvwq2B9s232qhfUw4Kb
nZYGwTwa8Ctq/CUajk6akKG3I4zzg6IVCImM9hGWLs45ighRo6vXnhfzXdZrGk4IqTPrpWo4sgZp
hLaw+wS6uKTaIF+1uB1zWVms4RQiWU70y2CIqwW4WeapOM7e+ASFAvVLGcMcrI1jXcy+bVEhchA4
pE6itl0yQJjNSUfrA04uznT0mmEVtTK5CJV7ngHVb0BSQMgBOhPP3pNB5NjeO5NbSrAUTaJCxtYx
yJdSpH6e5wb5O0J/37Qe7Xh4UCA3rAbCfimJyLNJuxs7KtlRIfPAHJlsNRvuK1a98dgjAEL15ZTc
hKGHd0tAUcMaTNSYpwfnsaEXE4w06IoZK0UdsF16BnsjlrKTYzoAN8wPq+HSZiZvl7z2jXL7M0JU
yZJI4fTToELiNMM1R9FK5M8/6Ecbv04oqJ5MgQJBINazXJoSf5wARBMr8Y9qEZATTmlsRABLDTqo
azEJygyBsBcg0C2JfN62dbQnFYGPru0G/XgZnZpmOnS2mZJ1GYU8jPDlAoY1Sx1BbT8ZYNN7Piut
gC8XNlDc5xbtch7fUYklG9j787p0Av8f9IV/VTQYS86J7TDSWNoa1q/DTn0c8aQOHEFQCzFw7SFz
wLrfw2HmLOIOW1pcm67j8EPoAh463GyNEcMXry/nsqJMyQpfGOIkvExd9Q1an5/f7/9MTLO8EJFl
UxOHUYfU468v7L91b3/4H9BghFbcqq9muvtqVdb9TRWyfOc/+8V/+fpncBucsm3m7v+zSuZcth9v
xdvvU6D/+m/+qpEx/mKC2mAe5RjC+i0G5zeNjEecM5QNNjITUSrkBWYAf0uBtv7Ct0vG/nzS5EQb
xt81MhYoDtM1PY+Rt9QZD/yvwm5+RCa/H94KRGyoO7iVmODq5gL2+P34nN08E5Uw6eAMPNKp131Q
tNdrq/OAl1nTjryBm0CjqWTlm9zOvtNF6SYXUSaHGujWtNXNh6IJ2bSKV29JpY1VeAfjPj/ozlCv
0oTkU+e9VE6JkTMdfAelvp+bvgjLg6ExR7OK9DUNLH1t1eciJjh3kBROWdbeNgO75u8+m/9OdPPr
mIr36zmeC8LC1pEL/DpXUWjuLH2RAxGr566y2LUJYAjOlYYHThrYMGPEdBvHGE5hg0Kiouj789/A
/C/hQozJmeTr/GFyyX8dl0eB6jn0K7iOzIhj1pkdrl/md5r1kLrJV6gA6MhoEfO1E30my0GhZ5I7
OmnPTbPQp3u+Np3mgGhETpbIBC3Rgq2AvZjjcm+IXl3ZrbjpDLD7mevx0xwd74UVXnNGZfzaEpmg
Fndj9FWYCCf//P1xh/6iB0AH4BpocgRYGA+R2S96AGYDFNQKPYDr1DHGjPgY6HQtTR2Vdjpe67Oe
w6ZOXh1TY2BubIeJd9wBM1/h2TfQ+MfliiFQjRVt9Msk+MC7AHCBq5VV5asHqpNTEkwA7j6qq+BF
Alw+YtABLhX4gWdlOKJmKLAzyFxGptFFa4nrn6RlQ0QStiBtTzxh9EeAQ6eLcNO67qoRCp2M4FhF
NmS3GjugOx4tFOO6AAYJC8VmjDuj/l8VzTKZ+BSZ8ZF4wRYTqbuSFZw/hnLMWjNa0QxyVy7i8D74
hrH6neF+pAuY34xz/kqS+k31WGWLeyHhBg96Fu8MCCZSXphhi6QWu0OXFa8GtiZEqlyYsSW44Wc7
mqrlYo30M0Z9vupyRh1kEfc8uTGTrptWE3dZ654FtlIMU/zTweGHhIuHD38ruPQ8hNIcfRuLVCWf
4aF502vTZm/4kS9G3FIcz4IzVAF3FWY8DgMGflQluPPIit+FWXV0Mk4GPR2pqIgGeoUmLmocQk7B
D1QGsLvZ63dzz4dTa4wiJhpra8NjVmHI+iap6bTLbR4VX7KHqUk/7bO168ukq65sx/B1l+kkklrG
aeMjXY+Dhu0HM44ERp+jWrVxQ+kwQFMyVmvkoQbhpV4+LPno2ZoTcLaGPvfhUFn+VpRYpZUTM1Dt
GSbC3wdVB/CXtG4n/sY/d9LCbKO0yCe86ruh7zrcuN30uXAzLLoNxczDo9Wq4NSxdSqH1iqt6tVP
8UPtC0cbN7jbZ68cwM4/veifb8oGBk14uCr0uchjbSMSOCHh+5WG77Y5zlsyrCuPLkczn9waqLXT
mX5VybM38uNDcmNp/RA3vEys25nbUY6sTiI1viqOzyLeNmU3QV/llvOg760wq0qIcLiHy/Fc6VSn
Cjrh1HuHyn0zoIGFxq1U2uc/IU+y2Ij+IP7hCfdcS0ddKUzXQiH4x/1jykVKKwP2HKMhX+kN4Ez8
RtZOOWrlwMyw0qeszI5ppN8sMgwW5KtwEORpYQLk24zOe7MNgOXIqYgVXYQWeObAYyO0Bi5bbIF3
07bn5zYgyKsWQvNdoCPfgL9NhxypQxW9xyNztlbdTGnymyLLzs1bz5ZXiCZXoashKKBjtUzv/3yp
k4sA7w+bpwcxSSzVpYQl5S4i199vnsCwphxs3Yw2ErfUZGzs0ET2oJ1REiarZbvEyv1MMunEsXlV
hMHZAl/uZfYubTHzEcIEbmQZZKLhYBMSKjvFpbwaw+ydbrq5WtQSTRt+uwyrkQIlNChbEuEVApJy
gZEHhCZO3UyzKH6f0akYWXYSYfRuE5cxOOUeYWPCCyA3gVifaudR768Cq31eLtiPhKoI7zJtfM6G
+H1Isndv0I9WHx0WvdOAQCZkSB3pz2jVb+IFOUxJsrON6nkBsJtDv0vM7KRy/R9VuVL+WueiKaYe
4jBM4YQK4ld5kQTiyPkUC9WiwEmS8tSSflmmR/i4ADmdq+XWEVP47RjZNQUGOS4HsgvoqhHK4KS3
GMUJUDZvqyJ/txeoFwKxFJ3gqsfEoocCBqrpPNXNQ5tm33OKEgWTUrnYWm+pS5+j4LrtnO8finyb
5yfplg9eZhxmYxn38BvZqbGZcmtYxxIBS9zUR8NOv5TtHJSxKMPiZsMkDz9m80zr77D4Crv3rGVu
7yiasuBmvF5dYMqYV1hLjY0j+ZyMFCmPVmvDavTc52hWhKCmJBalDXpaxRJfEWQ0M3SwJBEG+YTx
wtF2hcLxUY0QOIZEXzEvh9XT2UeV4U2Uo1kfurCfF6fFJQBOZo0ayfFzbVEizNoBHUBNBzX0O+VB
YpwpBnQTg9oIj3ZFZjkzghD7L225wM+7/pA5aQvRJ8GJg92FSDi0FWu7JCFe0wiPHUkGSYNF49YH
b14+0uuPIbky0H6HqlSiIXgeHe0zMOVrjXl9FcGvTCo0qEo3aTlGpBCZc3ZCto4jKz1hdV55Q/aZ
ONHeE9zcTz2+mFFHEGtVPZhy9UgxSSWH0SfLLQ5dYttO14VWVqyQ+MfU/Nbr/bZwITVDi76ci/vE
wzxeC+qSuA2JaY0Dhoe1daQSf0pS62j0yYIJF349a+2e5AZSVspNXov+uOSwjMl2TsuYTRXHMO5y
ZB8D6pPahpwYy2yAFcN50AXZqyhacLeWzLHlGWrHAInAia5arGxifp2iL+wk+aab6SvZRT6yAZZ0
dohIXGKChJzfrJKsyDiWXyUK58VHCuV52KO5xxA2f0WDqfObIUoI+uKz9njuQTngeTSeXO5z1adb
pUOhDanU9Zm82S5YWm3GdTxkd2Y0+SOTiyO0AnTMKS+qI4VRdv6C79ZcD5UB6MVMutPScJktBK9K
GVcpdsawFhBUME8KArQLddWUisaWp9PfId5NpJvY4FJJ2A6EmhC9HVU+RH0HE4+YrydBLh+hcsC3
DsxwFdQ7+8vqxpwCwmuOZaGleORCxKye9+1q4LpLR6NDK++8BpaMFtYcQYCk2JYH5qEtvgZCu9nL
hYunBHmGRX4O4VdbYkIG3xxpVY9c0NwuH6BQ20gBKxux7Maex2XzoWOdFHd5YDxxt78SPxatw8yg
LSTqO9sYdm3DQ5BmnUZeW/tOHPESBI24XLloqeWc3dUy+JzGYStZBPYZXXeGGKA1PegRNLDa0gaC
Mqlwozn5ZcRIvpufnJjHPpnL03hKCsO9b6GPFhXjgjy60I3BQUumAZM2bIGaPQHSywQKjCqM9XyR
Zk0g8la1RpR2HVEk59X0ibsKntpAKKUFXF4Vr6Zd1JdoE+h/z0us4SB4doeluMVuW9o9n2WpfQ2K
0qWOye4WAAM6go+qpQBvYIassa7CLmFNWmHF5Wcyx7VUuFWeOTIFbL7dINb2cf4N7424kEY7abC+
4tBNj7I0n4jf8ZU7u8h8sOrp6bZV8YuRucVGlcPtOOnQjjNg7GieM5zD6lrBhlnFVn3Xkhm60RWu
Ulx2Qx29ygGySo6/uUu42Xr02xAAbAx0hIt3uXWR57oBI2JtTl1x6AWgj1zHqN075zSfmcuFcUCA
x+Rt4bUEeO0vFuy6qsyTFNXZwDOtC6RPTcW6GwdMJqOJEBBBVEFzaCEZAVyk2JQSr9RkfaH0idmO
ioNrFDfjhLa96/ezdN+LDiQznNhLcCDDZWwZG4ElUYV4hm16ruZSH7RIiJZtYaXsWsE8wHw7MDZJ
9ATFRHdhTOrdcGu1zSS8cfQ9g9d7W9mzKqKGAJGie08yZldBj6uIUoKTMyQDFIuxuLTboIbIxzlW
r/QzTAXm1gruQ6TXhu8R2oOCoxrdhynmeWgbJA8hZ4UL21WnTguowBIv2lkmIO9aYCiJRRddTLl+
21iKB5Fiwp1nisjkk+qKuW3r5Ju2SRihN+ZwHGz4Z5L2YQDckMWP8tptxTe5VuABlII8XD+QSqfG
/HEKWiAM2Gd1eZsVXQiZbzE4AtsLC/U4Vcpmi0GeFxbNKy0fCkdWFkFKWpunmBWyW23gh1rZeNsy
gR+SBqdqHvjSgNGXAcc8FDWsZhVEn3L2btPJize9AR04j0ZKr0C7bFPCVYumopQ3gJXFxKTq4H+D
lsXaJHs0jUJG91ZzUad5f5VWuABL23o2MDDUcyZoiTjECjIGBe8XUaDnaBzM5IR3YtrmSxwUVQUs
x73RVBeqbWyfMx2HfIMlKoPU73Bod0bg6PWjNovHqrlFNncXlPJriLIzdpqHtI7jtYHH2q6SW3s2
PhEGdZtyqm7q0fKhaG3gXjwFKqeedakpSYvfxmPKG88Y+VseSMSA4DjNvXYLSWQGZYkw2e6LwOp9
XXyDNloN49mtewdIPAzICTJLUXuXhiofNc7pEB3SrR7HD7qHKsFtMJpL74oZj2/NdINSrTo7o3OH
oghVf+LOhzQr9lJhBWxs9JN1pNbZXB0w1nZXnBbWE/OPi3YOX+SSZVFZMbmnCihCpXnVKrENommt
PFlXpCKwiHEjJEQjpkwBmXIDfck5NzlDTHWczx9Vqm8BVYOQXAL3UMdCVrNvwuGMFEI/jlQQWENN
cYsU7kL0Np7d+GZq+wxmzLi22xrScfojQiN7OcagKyMEcMSkMXbuMuea0MZh2wZavtISeZoGIpd5
Fz7wDcdn0sW4Oplyn/W98tOc0XEGsX5NiM0ACQdpH6mRLMspyGel07/CPZR7pZ+3oPGsiScyHQ18
oDYbx6zRizHxIPl2DTtNw9u5Qhv7NSX2K1mRirAu8ZJH8UPQcM1o/qCP0jcaXB9yjKadxxVbjfLW
Fd5lrohg1F0LBZGu0XJbO6EV+Bxt1VYuEzKpcwixiVJkFLj4p2MEDRrBoV+1GPyUopwZFnEIVk1I
laSRYdX922CmZ9cq022VEDZWjPmFxxzqrus6hOwGWwHSFVp+W+anTxjHAQMMLxPe5cscaQvV2Kqx
5LWVcq6pKQAuVHKJC2xDcBNzaVJbEGsvGYemfl3WVriOe6IKW5D0K4wCz/oMcR2zbwX0dH4PHf6a
/eOurUW7Dtz2vYaIv6rhUh3w5fv21OpojPuQZ8C7DiNdbAiPWRehViK90MPDkmqWeQxnB1fE/lLc
0lTRXoPEff96Gjzj1sqguEf93GxZFqO1s9m0dS/Rcwk8GJpDbnC01t8xuH0wF9PXVd01x8agrEuG
AIxlA/2vbd7DkM1sSfCN46SFKyZ3ETJ937TfjToyfDufph37s/QK4qRzsi3dFn32PH5wLB62Pa+2
1tz2ZXE3cfH2g5l/TLqdAz10NwytQBBOb3WRBBv46R6j9BCtd8WRpuG2qicCZlGFT2oJ583rG9mR
YFKJiSs0vdF93qrJ/gKuBuQftqQvHRCdLT51m06TPm9oyhInmOvXqYWfCYUqmOXmIOP8Lg7gS8QK
RezSx2kpHYi4e4KrnlyHywAZ9eKTzLGRlWY7brRbM5viu9olkyRR1nvSIgMq3eqCox0Y+JbTvcAh
fGz7/GVwFGuGa8I4Qs+VBQBLWHp8hDI3AGgugvskRCgrokz4IqIYnWkEdD1Qjhq7BlJSQMFY6oGc
u7i4GXj2pUFHxW0oNuU9qQ2OrydpexgNMJM9m51Ti23Q4VcGY39hIFWs+DB3BOVpYBs4DFSCkigV
NyBp7uYB03xtBOyegkoRbYqMUU33wA8grva0rYtLcJkG/BJ6GeFSR84Qcbce0DXkcWwieh3dtR7a
jkw4j71EhGEH7U0TS+cwo1Khb1awVNfOPqQJCg90lbFscOAYRqh/wUPh0kcYkAy5uO07LPUr9Pm7
3jPIPM5gt+g7xUWGWthw3AL0spJUaboaToS6etSDHkL5OngTM+kSxKR8I6iJIEAGm7GE2MEI+aS3
6AkKnZSYVMsYqc5QAMzKw1AU0BtGRfCosvkiL81za4R+nXfvAw2wFdMj+aCqB9DzNlJ8xFRJgjyW
bSgLbkeRAm8r3HnvuGdDsaRLab6mvX1na8a3mdRcYK94dBvmxTOh66vGJlagobrx6nb0e0CkqXHj
hZzkC5i9O926BK5NdSHFZVyyL7myfyipVvhMNLR+kx3BvR1uU9Oq1qXlGcj5213bo54OgbrSM+/b
tRFFn9ls+KYXf0yLEJY+HHW7mdwxWs4xWcWImy20mnVDfWKfx7q1t55b71UdfJHo3RJ+AH0bLnhz
WO72xKw+cRu5N0PjwfrQkXuOb4CBBeqb3dzsCA6ZqUQQOqBUfA5I7SFTwho2jOwhkRHjQAHKIzsu
t1gB9nQdl1yOn1864T6qjJIJ46LksNVjhSYkpBpbah9J2PcJnZl+IEL3zrRTIIxZfI6npjlBjVoA
u82xpjUHd4Ceu8CmRth3frQy85MG4lUozWwnaqAOQ4MraQg/kXwgJCm+xJgEPtkVLSVw/d1U9MzL
IB+3GYoziLAHQpPLG81KOWio6BOH2rpJOZOmaTbviqqHAewgAaL/XobhKoAtY0ngboz5Swon8gFp
ClCFOOWHzaogEJbIRNKxl/m2ptqG/cjS5xC469Mts/0Wct0Gyfy1GQTjuiMUeoPo7V13EMrKFMJN
4OrMlugMezM3p1aeEArGyEblmUNoz8KfbFHLknUaQGKK5HNjZRh8bGTzSlg+v8xLnA772EFMP5Uo
TaxSbfsGzXNPtGfIRihTqhwVVY8gxkn9np0dsBVqzzg524kalqy6Zm3dmLdo9qLdMKOn6GmMcDyH
j8iOZ5fghls6vSiPnGBjxUW2RWLG/g4oGIfPJ4saSXUtSG6lv0MZzH1bxy5nT8rdmYaq0bnmxGDO
XnQ08+gmQRKPGr0GxVZQHlJovShyz+2GRi+HfL/q5mOfFte9xeBAS4dt0Ltyi2mkXyWJOz227bgz
9Ng3ynbcTr16saoNwIUbx6mhaWUlXQVLXQUzmsUyStVRw9CbapKE2iK5tntCivMUB0trHbji/Q2p
LzUkQZaKRILGbasnEoGX01jID2MtB8l5PZCUgzF6IAS31+9rqwUGx+K9alV/biuQt07d7hMPK0kZ
s8B3IQ7CqP4W9owdN1y6n9UuRAdCFZg/cTi7miwWKmFusOhaqz4pigtSAYkaJvYnFF4BEQL+Xrox
0/7bdlo/InRsFUVd7MejvKZKvOqK5NDImFRr0z5P7Yz3ANt33cW73O2W2Hu03CGCnJWpQ88Z3WvH
Qogp9epMwl8PYRPkL0Om2zlK4p3jaS9z8jGl903xggUYfW6NxzJO8CFY2GIyuWT5pKOfzicnxJXb
IndS5EYSwdltCCGhlqN3kqXE6mhO7c8VYyv8VMmm0kLaeKFx7N0m2mk6A1L6INFE3VYb36EGedZB
pjPbGk+KjYQ4zrJHeDo0TGaAmF7S3yvR7+vQXStioIpA0n4PWajSbNoEU/w0G/adrMY3N4uIUwq8
cQs1RKzNMKlI2y7e4uBhpMM7N2QjN1brFzlTRrJH1MKERP/sO1pxyNtPo7Y/nLwoeZs9zrLBQD0f
QHBdAmtKsyp8txlsjIwDv/3Y0kwIrfhAlQzQiHHSSMUPBdnRt0Q8hasRzfraC/PmOOvOdjTHj7TH
kVDkboyNQj6AHogoyKuKNqcbICwix+3NMuE2aANLSWEk3+RBI/wPaawyWBktxsep2d4hV7tCKoFk
NW6wI3BIcjKrwcehW7sUcAU4qPI+itGrJ1V/TIV1JjIKxk5u8goiBCC8jKEo8aGg01ic4u80XlrM
GF3nHqJhs2j07JRusjlNCFKXkV9PR6kZYnLipLOv8QuuItN6hi6NvrlxduBBK4xpNnYi4zEs7BB7
Y35ZLnNnWwcOFZXiahpz8Cs5I+G54O6BT7mTk/NeZw6jRzuPd1jD2Auyk6HXoJVb0jZD7ax5Oklb
9MW6dCLX0soZbYV7EEU0jMwOl9hyYqehj9MF/JeOVWjZ6iub2eOQMeo3LHc9OvkCKJ/r7XJRk8p5
Cd3x9eefIO93Qv0ua3jfVLSLB+iB8DxYZosIiEByCNCckvQKlSpSLQ8NNSom04k+5jHfpjltpZ8h
lheXX0XAkV0FTPMccC42TKtBFM+ZKibA3xajT2wtuNdbOhlROr5Aj+OJCXci6U0/X9w+48Iw62wi
yPM5gS9lJ292SvmThtF2bLxPzPmU5q3O15UZXzZhsJI10+MZylRfut5hjp/tJHEu2skF6BXHB9Ql
BxHh4BJ6tFVFyA5lM5qNYBoxsp1RxU3zrXACpHbs9YtZtOlQMPQa3fyyNI8J4L8xs6f9CzoOTjkz
7xeNKtPI0t57NR8L7ZJ9IsqbOGLd6xYQmFseCr2Aq5xwJXCW3Ri2tcFbxGuPzPPImWOkyNyL2fG+
qNhaRIANoDDXgJyXhApKALaaOA7PegKyTvPmPTRne10RxLCDmbkTI9m68WAeUJ1VL05i3wXKQcOf
1ukWE/vZK/NsT6v7TCDHDMc92xJ2PW17iaA3JZSJTu47QvP0mGE5oFyzpgsVWdu5UEC8MBwBHifQ
fpmI2gkKBIbJGsTA7h6dtr6bPVZSVGEOUxeSnRhIzKrk+D0fDfaUHzy7KVJvWywBBIV5p1fWlZmh
dw/G6GGo05M1MErGAUlztsHr5gieNVpTqd1SIC7B1p15Z4/JN0lR78t2S4aFAMi0CN0OotHlNuwZ
jjAQsom972gUNfSzs6oKQfF9lGglN/Xg7GVdfw1D4eznFFl+unBIDReKEdTofUU9TUg6/rSgpeFm
0eFKYqOnTVgaSB5hCRr29eIKXWEOaJxC+EhkWp9ciJjVCHMZYyF3Ri05Z0ioefhkQ1naNVyUCVfA
kI4AQ8uTJi76Gruj1ol6jSIUxylfNTLKmdC6zmPgfpORPap8uvn5kb2smYMCt2qN2ypkgfYCXKQ8
JLmZnxfTd+syfupYZ+kB2ueEkUefN+tB8eRDDGQkSW8xKYIrq6QUSOKNnshdrDH8Y+K4DMk8VDmr
kvxzY9HwBjVWVVIN4eWhAsRHqeEZXU1wEBZXd8Kk8scNDSGPuj41D1MHGiWw4qvAMxlTNfWnHVAz
mMtyY4/GN3iYW9c2tE3s6k+21z3ECG+R1Y6GD9CYhs9cQ4Hgs8zi4BKtx0e7YA04311VFqIWrHvw
iKEPJ0AvNKSshdU86zG003489XHIkUegj+lggExJxLmlvSbDJq/2hHPcgJfdiXS4tm1m7mV38HJ5
WEbE3WDduk77nETOOSYaT2bbpT8KY9s9g+Whg2r4tfgIO3wBc3H6sdov5vafkZ3daROe0fKsh+n3
MjQlWOaQTeyopIhPFqIoz9450rwKuvEqZlD75/Nn478bkyJYEi7hYTqjn18oDASfV+DPLEZYKAUc
Zs90fp/ZHt+T3LgNLU6Kuck0RisPg8KRJwk+LG5B/L/HAT5cItzOWuucF95E4SDXz7PLYg5OxeiQ
WpK+l+lLZtMOVdH9ZMb3k5e+//z+/2dywd+rBf9991VeveVf7Y9o8O8iwt9kg3//3/8vmkJ3AVb8
iaawWbSJRan9B475f/mPzzj8+qO+8Off/11faPHQIAiEsc+Kgw72rwgugfBwUfbp/InajC/8TV3o
/GWhdgjHAItFEtXyy7Sl6qJ/+1cLohdiRCEEjQVG8Lb8XxG44D78USIhOAK4Oi/m6IDCpJCLTPd3
+Ki2YYWv9UqulMSwleKGdAaKnCYPHuuUniUV1xC0CJ0TdspURcXezV9JztsAge+OELQegji7U60d
MshrL6swvR8luBFpHRMVNVTY5a4LrS8TH5ogsSv0ig/JoM8fHRpeNAjcdZKb5c6BC8swqE/urOmD
ZQcuuJjvKJjY61oXv1V/FabTA1Ec58pxn4kqeBvc1N47ioA9b2BLSR8lmZKbrrft45jol6QDvVuC
o1sQ4nERszwhl4xpHsCjaJBX9/xRlT1JAJDOs0iPd2VXfjCZQggptW/XGB8W1qqbkUyYJHeM7C7N
LDEw7NIEJ8eJDUSIjYTlyUhtgIKQXFQxDjA3oGGFxvwxZxDdppiotd5ca7PuHlSprgqHXlfT30iL
2MKehhXu8dswrD7GQqh14oSnwu03UxPdeV7G0d5m8GKZ01vT17Vf9e7X+Ez1zguj06P5mPJ3cbty
B/PDHTpahmb5KEMaioMdpT59EMxSuKO0hEhEZ+lJylq+FhHFDYcHPShIFI0+MQw91GkNbxXaOCz2
E0hcgqRpxEHipTxuy9shwMpvXFtKqCMZPhOEiNhzvvnvhvXrGAt7Qf7DASmrZhP15ptnqBg7uLox
l7YHo2N8Ie5lB0fgKEgrTBMwZErF27YM0GXT4u66EslhYu5CTR5cbVzCWOWlzmPimyK4l27gM5bI
g/7NdIN7cMCCGKawBVkbkrFqkqGaYchnSEvDn1ptZfc5x5kGFUhSLz39WiF/L0qbnGaKNSjR93kX
g1lmVq2Y3eIOlXRIklPooq3H1LAhL3bZuYV1EAFOesKA621ymLAmMFMDixAINs8gw2Ejx+Ilr2rk
3GCr5oJ5GZ0Fk4llXQIa5xbhsDVbbMku7zzO8FULZ/4IZtOg3HJvZMtcLsjmk4EJ4qR6/NVWjdPE
56Nv7Tz3KbUBZOwNV1zTffgkp5uz37pAt7wVNg0aY0rfgi55IRpQ32K9V5R9HPyi1vvsoTIv7RkW
gGesIeXaKet8E0CZSiU128TIZDe5xYtd8g+mjM8BAi4ZsGJDnhaDuQJIRmMYwZWBGMjvJ3qafZ9c
TsbC75fapVHS95ywf60hAyBZRXvpS7PddLJk8t5hj4ApKTf6IB7qammRGnRwC3u4CjOyAqiCjrgW
t3NmkBgaPhLKxOi4JlFKqyvnKHO8fh4pCZGBjzNuaAzb5MCuOy/iRSPNuODSNWuzo/vTVd1Gjc5F
ONCm0AmTt8zgZi6ItqEhDibWgU5SHue6IUQ+fApCrgRoDhs1jDI4+TFse2noG610fSc7rT4Sfng5
uLUATr/gWxI6uonmPYLxU6AKvG7t6jwHQc87VMTsEPpGiPgQyVMau7A9gv6gyx0VU4JohqLNzpvN
nHJW91oeraHSdzTafMthAGzE1aOZcZKuiMSaO9yBKvVcX0/lyaYVwRSa8jZtpgrHbXVtGqJaWsaP
7hE9eNDxeYxZv6nq+C0grhilS3sX0Vq7CY0XHFPmOtRLjwZkzzFPM9K9cosbmaT1CZMqXZHOLPeC
xr2FSnkdYGHHyw0RKILbbWo0zsROA76yoY8ClB8vTRJO1X06tFf0281DrXHGFcjaWAx5WIgveimr
R1tX9J8G0/ZjHIhreyIXoclKhBqcPrwOI3lRt9FrwoI4kVCGzDR0QqDs5Uedcosow+g3DG2rybmm
0RNvCaG3uYCcrCT55CQ9zKv4P9k70+XIkesKPxEcWDITwN/a92JxKTb5B0Gy2dj3HU/vDy3ZMWo7
Rn4AS6EIjWbULKISmTfvPec7o2T2nrJChwabRxxDusjUbvSypRUWaJ40b+lnxQD6Ivwk660Db6r5
a9pbS90Prxk6Kww63WvYAJmTZdctDJs2vDHxSjuOzfyH2Vmsx9Em6tDTdcMnIXZXsN6cNN7w6FnN
TzKh+1mGwRgjTNfZaBYrDIM4IBH18OKbn2UvglUA4HsAqBUNYben52Br4leHNwVwpbRIAjnFEYcd
c0wyPMaA7G6ZXEeUcmbxRsQXcUnDNaWJeyB8vgLhuC5pxLTd46i7t9LD/hIjDfZBaSMpL+Nl0YxE
804vZucW27GEuSMS0vrMrn116NSlqk/2QJ0Q62qJxsyJpz0ZcqS8h8oeaVZ91ylG0w5COo3+jF6f
Mi5ZqL94TklUjz4yFsomwsOL5pLAoF16AoGLn28c4OxusFNa2q0g0DBG72tjk5Q4YfxoVzk0IDpP
pnsVr8cw72B4pOXW8XT6AGiozhiYSv+XVvcDuH89ZV5H940JZbWxikAA8CHeKJnWonQVU+gf+mwk
q0xjq6cBeWGZGT+xObzB8bzalvohpX+X0i2urpPSSOCa6fu8T4Ew92q4gUx50zVvXHRt/GkxtKKn
0aM0JyAh8JW8Rd0HjQcy6/PqA4caPaiA8TfoLEBK3RfztgLv9oBirSXorTOmZ/IXAL240TrXisd0
bLVlpXo2aIQhPYeD8PD5DGFl7lRV35FhQJYudtHgXScifOb0Ev4ZhPUrleFpkzpon6hpsnUkflqd
alYj/MAVUryjYYXpyorRjtTSRYzfGsGWXLNvRnMwXDzjwu0vYwh/qfSi2qUSJXfm3/m1j7iv6CdG
imOPmQ4HaTthJCOCJuMrCs1VPyOcDeONzrDcmDppbZPFUVrqHDsMsHRvoIEVdcQJsDEtixidlmfR
XCpL8uxGFh6cogafJ9e5Joo+HT9DaFYGp8FzP9raHM6j4hR20ZCVcX1Ku7bc1gkzz+lDhqW2cRRZ
81n55djVa1y3T0VN3BUIDgZhXmDu214XD1XC5ABNVUb3Da8E9+J8bN57EgjJ1CQGgLD5dpxomLIH
LXMvfFBO1zFoLshv9dNs3bkjHIERTz00KOMSTS5ovvK5mDgIgNSvB0s+GHF/tLjQP9MUIf6MMCLS
DT5qkww6GC+W3pBwHbCqw30OeoG4AvcJcwyJjl6qHQb6tYs4C08GQ6ZDPguo6zgYd3rLZhhA6186
NRgHLeJwlLjOmXBBbKb1eQKRD8Iw0s0XoroN+iB7Z7R/dlX+xtixW3tFusOHAwJXn1AeOa256/Xc
xjbbnLpo742V2niuem3auRkDK3fluO25g2BoJaX2Kru7KdCgYga59RLspJjPLsV6sKtxFeRUPaZd
3hswKasqRFHVEUTKIrGilRV0/WaIgx9GTDEW5Qfcv/sGFR+yI4BDcfTIlAmfqdT9TWCFy8LTWJF0
WqjZk+Ki0eKq6byKPEFi6+3IbeFVDjGft1QNCClnC/8Ifnbp08BaKTJk2A3o/lu1exN+tq0b4Ji9
Fr1n3SPo9/6Lyp+qy1oNnelvfKhn6Jrg9XPUUEpoCK5LLDWd08PzT30QIEkSr4ck+kr0VCEL0oyd
WzmbHhHAKkcjTDRccBPWAITVvPSpG9JAYwbceBZa1bRmok3wa9tjbQ8L+8PLAD9FWPM40Mp6RZpE
SmbfjWyOe5Lh1TW1L1pt6GzLLjHWes2ELRiala0EaVTda1FW0dZ28A5MychLQ1a5AfWHurTi6m4m
KPQQvVYMS4U7zzSsebE46qB609zJxCVmFh2ZoJ7vM5r3kU/NwzeFz0CnxrC9YiUgiI9Zp28NKB/C
0rVN4gLhG1gOCzfbVdNAAKWEIgCpfgNEI2YosJVT+JNBNh1x2pIoTAyyFmARmRPvEvQ4tSubZg/r
qV2NEVtBPqlL3xjrPHSfkiE6dtkh8sCMNBEqZTWVl3rww42KGNU2prUZMrBljTBJ3ER7HMXhKpWw
vCpuOi3o0N3Q0vT3GiZvwNNyNW4SIBjgJPq95ZU/qJKYDvT8LzblK9SKrTV52daO6oOj2eQc0jaL
UvsUN+AnxrRqnhrJZmpl8GRSq3lP0HQ8Dn53DtvhoOzPLK3JubdRjDbhnGAmm7XjNS2O3oo8aZJE
6RpW1Zoe09Kzm1UaQmv2PU9xCUNQ0odkz3ggQBiLDD0Z1Hq8jbWjgrZzQPHnLjPqxAw14RKHJ4N/
Yio8SPEh0NqFo3vBGhAP4Ors6IawI0XabXu+YgDUpD5UTrBRaOOWwO0OqLaTRWH0qyRp9XM0zRL2
TN3K0q7pb8FLLoABT9YZ3uCmdNNlGKnvlvCAbTvBFQmL8sB0hNId19AptItVg1yKCxILVk1kTbJo
kOSVzcH305FrB6QsN6C014zkmJMcuQw5Y7ifwZmTOeXdALiKdt5DpDFqqZXFwI/Y2lA9mzJ6TPr4
sdRNDLz9lHBrjS5crs76UC6T2LiWJc6AIqCEHfMCk1TubEjb/NLieczaOccuRVFMYXvArr6d/+Pa
wU/sHIjZGm67YAi3GNAe8jHKCUWg2GMEDhXvsxK+c4ynjklZTQIukCZwSCTvtEWy6Q3PhJtCF7/q
SxwWCQymsOjXeQ1Pn+yXRRhD5HOTs4yblllrJ5ZlKMk2UlS7ESBpQsfJD3K8N0zCAUccslbhEfBb
pq0khhwcW467IALC46r6sw/kAew3mokyzTfxeDTnOedQV/sc5+ZKD4ePdvzlmbazNiwbTb0sVjT7
ikOXqm9rAv3lRMljzh2Iu6+zs2PXWHqVDhijpwZgyIAjeNyMYNWQMO61nBAgr7W+eXwAZQv1QF4j
eX01QIJYNvpaL9x3d4DTloT8qlWuTo7qLXaq8WmAFbYswgKDHIE/OzOTvM7e2wz4m34IUo2gRZIf
QxKDAqHKMRH6mzGowGNRKzDKBCxiMuoWfQCEnZAB05RfQcD7ZlpI8CnddlkvVloKWjEKpo+w4jVq
pfqRVsiG0VFxpmj2WsSPFcGlREoIx11w+0C1M7SH0pTI8VcgwxwHLYEeNmtC3tZdgeWhkljBrXrG
hIDwUt7KyZgHK7O9aPH4AS/8iJj3Pc4zAlXIRi6jZy2XdDxidzVFnsYUNwU56qavKmaIgbHyoeY4
KIu8WtoIh4oBQYwY1eMg6PB33vQ40s3Y5gPiM32uHfXwCmYcr6YONGBI+rc8kbcZ8u3o6lKi3Y+r
7odX+4tSevLopd+9Xxq4LdQjlw+yuTXn4DWmvy39nLK6H3nLSo3WV+8inprvQOrD8eJ6mfr4TXBZ
MBSuGC6SPGOENHKMQr73MWq/kQSqjkCSXkMwbxGFE4ly3TW4K1v9A4F9srJa951Izy8u/0htduiG
3l0BJzOVSLrGR2Hbl9iIPyIuEG1MRCybaluk2jIYxo9ojsZR7XvfmHcrGo9kNIGJbbWP2lgn+tUN
bfJzwf4Rs7Yok/GSGiivrGZ44Mv6NejjXZKZLGcCCpYNX+rmFXoZ+AD4pkHkbbTUOKa2Ve+MqtvF
E5sLOJFDpMZdiqWytfoNzMYDPTCQPlI8lr7x2jTaheboe4LyH9baix94d1czsPeXyU3o88QmT54Q
blxzP5qj7DaZwbYOIgoMnxPR22jrA0FjBPtMCDtkgA48GDsO4XQ8JDQ/ouFp6sS6Le5ZhjwNnAce
Oe02gHAg3lUDt1OiB6xk+1STz2txAekCdEX/32T/Pxn35+yJv2uy37+z7yb/l776P/4v/+yrW/9h
6LSsXcsQ0obixB/23411Zc4Nd7x/huX+1bavsPTrptAV85i5fY6j/78a6+I/YPnTpdTZheXvv/Vf
0IJ/2tb/Ntpinuz8xXmokxhhWbTU+S+uMG3zD+ehhz8yt0BcMPJKb0GgrVthvLsZOMyC22Q8ZN/Z
aHwlP1yiXTYBamFGhers9AOHMRpjeNB/eXT//IB/DbOY2/h/fh6H9rcl+Lcy5ynEX9v8QyPRargW
5XNNmHcbLlsruOjatEdgsjG14Ynq5vT3P/JPBvnvZ4DnEvY8xmq+iD9+ZttZseNNAhtzbl/qLPqM
Am7dlVfcVYg8oFoVnjV36YFnkR9MevO2mKG6nbpkHcM/usCdCwRc0x76fwy2/iWJ5K9P408L/D8+
mmLwwWzOADgwu2b/MvWgFmgZ+4EcMYx0V9GaU6upZybdB+yooF/qDOgRiXwaIzmHbePvn8y8zv/n
t4Gz0Ga+CGHA+OPH24ksujLmMuP3tGjKsH83Qq+nlk1Rk/fRpRHhjapqmdXZ1tAb/HRlsiNKj4RI
9ilsOODR5N4dMVqm3geyhS2j7CDwdk79Q888rErjF2iDs0hJynRx3bWw3oIPTxZbCZsKRfFJWtqv
yiAznE5pmZz//hc0/hh8/n6+rs7KlzYvHK/ivz5fp4irivmEs7DlCM8ulwfU5Tu7kScTvD5qSG4k
w/gF1/UmK2NPnCLyvQpoQONFN6YBn1OsSCPikt3G5vvff7j/7eET1EBggC3mdJuZ7P2X7z6wE6es
0fYvxlxHNmzY+yCJPudn8W9+zkxU//OdIxsE2pGC4iD1P4jr9dRJ0QneOdSt5wxFge0mu7GgS+7H
zRZUJJoI+0K/T2DD5/Kwpgl86hiHSFXcy+FQUvRaqFH7HEG3Ur1ainJnF/TmbGXwAEnsa7N5EKd/
CWjIfBsvDV1eYyA0mzu4bx9TcF+CALRaTaTAJ1+ZQB7sxssALzpPAJsaods1pfbSq+09p+jnYOLu
iGOBeHNO0Jg7u4jb31ByvuEvRdFIjDiRLebEGvz7x2XOz/3vHtcfW2YU1bUqRrYLPHbPTWO8Eu67
tEzjBHOE1yKgIDjlxGG1UqAo0dZY/ZeJb0FTxIKSNJCjomT1m+4wqfweGcYBypm75yZ/F+UPQwyP
/QQOIDH+DVDj92bxxwcXCs6HKQzFgEX8YbEnlNcaPQEhiZDkZY+WZpEomu1VjVyPbkyTqweQl1B+
xJcfnYMxLJeDCV2PgoQ8tIqaLo9XuHXrXOOG4zW/kE+bfX0GWFrTFsVk7yFYJ7x9YfXj2ixsEr+z
1WBCZJGkeJYrU6GDVvKFJmtEdmSIoj4vEH8gV2wLbKiEVrqkgs8JrkGbovA1FoHr31LD23V28Wib
0Sc9j4sSFkadch162lWUwacJ+YIAw+CqAK9lofYogJ+n3fhkutljUsQ3o26oxXHuuWATx1zRA0Me
b6BYiHGCGOoYlubTYOQfAglELup/hzKR/8s2M++f/EtKB0jdH0tGa1vlo4N0KOqtjeEN2qqrxHsH
i+0BrR2KreKVVyx41HWfoQ2TroCZ4AmAM7irPP2hxvajYKy1jpZcIHNGYo1zjRPvpaa3Svxotq5i
63Go7aUli2choXL2vvnVZ8a5Vd5DaVRrXA4R7ifPSb8b4uyOKVMBxKT7WNrxRtdFvQxurrGT/Xj1
tRTBfgw1EdeEk1jfIiHkDU6HtJlqdJz6lbYDI7AaeiI/PQ+1ub8RHXmQtciXNWnSf//CGX9shIgL
OHmoBWYvv7LN3+ihv2yEoCmwJGNEYliY7jArfNOA+SpFBmG52ROZsQXNgKjNoHfq7iqEKNA4bqz0
fTCZR7oe/2a//J9JQfPnYTHaBldHIDx/bMySfHo5OKHDzGKW1lWHdkb7shnNOrxmZ6Bg1fmCnDQ8
TPU9iL6NCFf3aK4KjG2afCMibOs4+UIz7t3G4N4vJDg2UIMGwD9POwbAjFq94R+vNmXnLhv6GMKG
SZ2Lk2bmmwqb3t8/YpOQo3/d1X4/ZDkjEgxUQNKUfxwCxlQmbRGwKJxWVwfHPytrfDYGUpM7BgBg
L8Qgf8mK3deUPYzzAOe/s1HTQAiibh2jYVacd8G0wB4HeGDr0QCaN0U/7wKiAroHvpyCOYNB48Pf
Y/ReRVF08wOyb6R2hN78DnkWXRypjMwjaN+X9PC41WJZrmP4TyRBHfum2cYIjAphAyC3JocGrX8f
JuLj7Xw7MnOxEybUMipAOVgYd2X5iL+HdORMuxSRfiF6+Q6s/uamjOJLHBCEZlNMGckubY1lw5jb
TtXFUdpLXKV7ltBBY337c/+2fMxrZtd2g0kKfC9GPuluxsjeuz6N3RClgSIrOahNsQGst/AtnanU
xIxlhuX9Tqtpmxs/H1IvPlzx3PGoDY+AT5pKZbcbfR293nuf+WcU9oegaHmTkGRO0fRKd3lZRNlS
T09xkSK9sCD9tSvykXf0OOYO6pOt3GNVZrPJc8OgKkdO2NJFo+dm2E9zi53207FXycopMAuM2T3i
8I1qk0YQLUDZrHwY4ZH/7RNel4Wobs38qUjclaWJt3we2jXuMxjBFxVZK6cVp4afG0mHvaKlF9nv
qB8XkC2Owr+bZEOlWIw1Hw33FH3mYNhbxjYJ45qGLxL4jrKICvCbfYeAuo/st4ZE+do23ntTkFuE
jW4CetgKjv7raNY7r4VcTSuvD4gsqohUkQfmJRvcEMQjyWMMVKfS3UeUd/s+jG4Qsa322xrs53xK
7w3angEbmTH/KWl+SNHO2o61BUS5Jv576UPjrbnvoEU/kqtLCZsEW4LQ461ef2qxQik62D+VHc8p
MawD871Om63ViQuNHTgOHvgiio+wYqake/reI3IKIQMrCuq2m6KjptGqp/u2ZS3yaMaYAfpj6LgX
VyHKraIjWVQbFEyY0qv6xWjhJGXOLZI04G2kpC2R5mTeLPE7bpX+sxLja22XXIWwPuQbmLnrvASy
b2DsH7CN6Qx4NHeObFjTcjzJ2iKiwdtNDKZ9y106aQuLHZmLZz/zsm57+1dh8yqEwVsWqxKMDp93
OeUmhz3zXB2SE7Z+iSh3ou9mW0i5Q4o8ZMTbLrGOg47lGxago8w9LZJXkTZ7zFbrpCQEvVlFQeIt
oFAeSqHtKN/WmO33eCSQzXLWqvxZ4ClPGVHWMudyWe8T9NbIFNfxMLyPJnN6bBBF63zWymeeu7A4
QWsCiyd+PHaRrQmKMJP6unZ9OpDlgSyTg1fXP73chl44MofVtV/EizYHvF1fbTqLuCFEbvJz1s1M
kLTItnEclQd+V8TwWjRENM9QiOT1soBJaXVXO77nTL6GD/QkHppYory2Vn31enC1CZk/6hok25q0
Gi+F1eA6DqDjloVA655d2+DO2KCL6QaEFaW/xUiyYS9AMnOvi3xjOcNOWt494dsJJPs9BhQ739gx
AXR6erTc/GBrYJB8Bv5ZSKcQPnaR2IxilI/oXIPpHS5m1WVkUWoy/3DD5Oy2TP5S8P3B/CFqQlQD
G0GBACxtOgMAXv2hZ35bD0Qb9Vebx0cOGEF0FjO2ct2qYIsVcz9EH2FUPKO/IisF/UVZN7zs1BQ8
+tCT5Haku0x3nt1aMO9HpOooKBmltq5/70z8AcanmX6OsTcAGLuHMJst/VONyIEj17mbOe7jkNnx
xG/AbU9HiNV2TAJ7Y9P6zbX0dTTF39TxbATaLkcLDYyUXBoXfBWq2pSDyM0m0hYZt2ArLDrI/Pj5
CzJTbJnd3aA4FMV7z8RH40yyUApCOF928bsZZsu293a1wx+Vnvp82HlusS5gbWf0+TJqKN+9thPg
EvelkNYWUcY+DsjtYluU08iEgeRkWV19s72SqLlwfEyn+hvK1gPKw5H0oS8RenCr/WVFM7SmD5+y
EdtZvyrU2QxAoY0u0QdqMertqrcgZk/mwXWnr8Yxjk6REM4wPgXz+5872YVbebWsERKi02/bvVkR
6sXOosUzrwb+XaQ/6ZX/qpyS7xmTBhw3woPXujkSSXDAQM2Ag8wNq9wQXrhRLBob0GLhRacalEkE
48X3bZY0PYQy3eGIgH9+9Vt9DRNmh7Ll2UIvMvoXX+ZXffpJ9mYQkJXARCgCB9+n2anI413IJayA
4ehS4eTcXAb/qyXcg92zj5NVQWCj365yWL/UekvN1NehmjPoJvZUeHvSOMCH/YWb8ydzLpvpYfrL
xkyA8b/7UeJFqYofcRff2glrlNXs0ZX5KOZ+FubwMSA8WzRB91WRWyXisWd0FQFiBnCutZw1EUun
jn+KUYON28iHtGt2c7IR0qztUCEU6tpqm8bhrXG0dSH0Tarb1zHaIJ1YEzGLmVki91TPXNC5xmjb
+VBVyj97tnxxIuO1KxUeDKR5QXKVTYb2Sn9FX7uxwmgZuilQQmNDWNEKJyxi8NAmMX1jCfOQ6uIw
TsW968yjBbp6boE4bsUsud62cuIUZ0YRSpw3aMv55lxJixfwjbfIn7B4InDPrbOtuie9n95RNKCN
YHjueRrN8DmeMWnx6yd+cw5tDCY2evu+Qtdkv9SMSxBI4Zb1rzrMbjHw5k7l1nKqOf9jNYQ90gn9
iyohWnmFXS5Mg1fIl8WHExVHX1dzYfRllClczRTzLuEleEflHtHNRzQy74LLzG0L5lZvXytj9kl9
xRZrT4tvGGVPoxieIMLvkynZwZbcIb+9dIdWmug2DxEde02s1cjODkx0iKtvxueb2hg3LSxqZFy7
qTWfCq4jAOP3VdutlOmQsylXUbUv3A6GmXXUAonCt97+7l+k/DVazwbwdBY8TiTE46ne+xhXcuXv
R+7g82HqCMIehGCOjGAwzQVAwmTXTuYZJMQrKPit5NZpYKvuyA+bEm3vGOMRCfy9szhiHW3nBPqD
j/Mx0ajWYrJQRwhcnmFi2jKPFW7aubvYqYF3ZCCqx9h4FvFgxlPa4QwJMnsP8OouhvheYiccCHGF
HHEzM65TFb1LMg5NNBVBvmXuwajIR7noE4BUTOoQm9oRSV3MBax+kOWwB4LDYB5493ogJgWtFwN2
Zx14HyE+iAP7LLCV2ns2Yvc8NkRyMJvhd6f+CvVXKDZo2tJPJAmnMR1/whFBMc1i7QZz57cvWqqt
+7p5tqC1TuNyYmfwzWM8x25nAUOiIPosWvcx2EZPIgFUk7lQxrsnwOjor1rapF56s0u+khAFqJ6u
Bt3ctoPaVrynk01ZYUGFLpxrbhBZTr91aZjtrQB8Eqc7BuHbXOM8zRq80Ek5/jCoGiCQzSVdCbMJ
YJ6CNhFr2zAoVwR5PHsoG4KRaF4xvQdctei4n2nnolSttjANGJFyjzUyFLvLboY6Mi3fpPKe0vbo
TJQXJJyfsYM5Xb2vIrWfm74ybBjtc7jTIcwnWj4wNc52VzAAs9dll687ZjqTrl2zMX5rsum9ivGZ
FHH6mcYx/j5nWCP5GVHjwa7kYze1Z/POAnLQwssUbRKhkbSlZp9wsjNj6i5iNr4aOwI2VR3qHjqA
Y+ubktZaT0OmcpgRzpntUZR+Iul8N6KqvUQnZTfITBg/lsup4Zfm0AVFIQi6gZrwbJRcGmrF9Vlb
9QP2lD67z6u9EhSKVDB+lF5MhT/Ugu7dpRb6WbaeEip4St82UXLcFkCaCC1AheeRPGEeeoyTgdIo
fj9sprGFLDnei8cYwGLchCeeqGsX3YbzDBeu+DVY74n9BmrkS6+jX9MgHhgwn2oD7XKWnL12kTfW
UXeg3wXslNXKnfpwRSTvd6fN7CKo+xUVoqt178RCoxTq9GOMj6yKi5fcqE5O7Oq4v50aswBtS1Ih
4lZbe3GCx7e/ZXr+SI+uXYVefBMTU2tY5sHaMtQ6caUPstUXoOl6nFo+Jy7YVYJjus7GIzzQvCah
1U6rcF/TH8OWhJg565EsQ/UKuBp34TlvYK7A1bwmGsryPljirpBQa2v1QCBOu1clnhpvGo+IkGCg
4bHf6ZEdvzRzCJVMqhel690m9FyJ+JtnXft1zGflL/2m1B6agQPFd956HSR5oTv7OZ2UEQcGq8Cn
huQ5/I6WpNB5DBvub0GKkJe4vdhB9+VDxyG84heOwIib3uy2nCQzRbRCMjP2fKLxCLLqOba8ftv7
QbAxZ/5T2rh7OM24gB2IRoSLLJKRwDxcSsLqjpWKSStLoq2rwwxlenSa4NxVyY1lvkZ+90MyD+Bc
qX9hD0b+m8onpxFHnMsoosyLrMynsm1f3cl5GUJzkWf+l3Asbtum+ykz+8adMNuiM4pW6NaXw0SX
oUydh6ApT3Zjv3D9OtQTSQFuDnKpZrPTFM7n6VsPu5QJa3YJ+1swGRudr7OHjwx1z6KvoV2rSF5Q
ibB43IUpSm/fxRR/g+5/CAp8a8h3rb/3GwJVW8tU6wa8xMLyzYutiE7Rq37V0gJFmVcR+qJO+tQ1
K5JV3luAbYCkuEQ0qFcmbi3RrCYaBj5RxcL5QYcpJ63SfB58ltlUkP3DF4wgiteeKnpkT5/n/aYF
QUkLn2tUq7mdPRg4UFeGlKCywm6n194ZfgfGzpwvNeiddcYvCfNK/0X//OR6rrYw0u7UTC64C0in
tfbV0j4BCYu3XUj3l0pGd9uDdcShfjXqAtMkThoGIPBC15pRr/vIO+YimAsUICMPA3w7EKu2hS+P
IpB8qbgDSRUDiCZBjT6Wj9hXjO0PuAhsxS5zAYbdxgphgrNO4+wukD33uTXtuZen3EpKKz9kcfDs
plzre30rUg1eBWrFVi/Wg2jgkc0K0SmN2bzT6mTo+VY5xbYLS38ZWHF2M43kS6s2DJQU8Mcfwh7R
a6GKaHqF6gyh/7LvAA2kdIE96X0gwvj2RLQpBv9mQ5YI7ehnaWd3bgQoX2NQWkgim9m7ntB009Qc
5AiXGX0FJt7YvvTC2Y4Zwn7Ha28h2qIKchTymPRDi82b7swYxJlblvhwChq0r3bXP1m+P0PPsHY3
iU6TIZ7WaBh3TtfyQuntqS4NpItFfizfe8170dS4jwKsm5zOBI5zaYzeXOSgre2wXb5phYH/wel4
dVznQkmWbHOldjogQC1/gENqAELCzohVd/R0wosLKegbgftUaPVHjK9huO6bqCJ57lNItCt1ypMQ
QcMxUuvuwpIh6sxsOTrVrfRptCEh5M+qxmRV/k494Da1EQixl/gx55bfy5hRn0KsjPZGGpG0G159
RfuuJyPuJAaKegd106JxnJRMIcxE7fjeNAGpenZ6rqZyz21QrMLms1P+9GAXIBNMG+mraSKNz8ma
h4d37nvvZ9jkRydP873xyoN5HW2aXW2UMzsCZE7/T9RHHPBfoepHgBVI+akAFqIW8U5M+q9Ris/Z
fZDrg84phCup0rsMclCF0Mm1QYTJ4ufU0NYlEWZnzjC/tsJ0puc3iv9gHVcN6Vqmf8J8kEHERVlP
zNw1lSwNLx4PyKA6VE68yzWgx4Vhtcu+NE90rHKz6LhpQu2z/fpxMuGfegRWccXhTokU5bEYdQEJ
Wj7WxWdsC+5WJkWJ1w+IMN0ns6NeAvH4YYIcdZATL4MO8unIol6M4Aq2hV6dJ4uYSxf1JBSuQ3or
kOxo325df9SO7S6tgJeg9Scyh2Lge1auP0456PJahylcBv1TMxoAtGzB2d2LbEsc6T4m+Dhhw0ta
gfy85HmVFiOKlM9guz8bKc6Ea5Eg6vMGRBOGiQCt10okh9n6s2sR43N3lLeGvGPdYDiQzeaLMOeV
CrByJzGybOpUsUetDvsQYQ8IjW1cz3zipsK4M1bkEDeNu4rb8pqEj1AFP+1Suaiwo9ehvaHQLtaB
0lP4t8U1Tet91FOnZArjT3+p6vRs5zR1bODG5yEqH8YGHWI90eZyHP+9k8rEu8QZiv09eOCdklGj
bwuTM63ysw+9V3uP8nxTmOKdQJ8ztLatDpUfNToXkC5qfgBuZ5dD8NSGPZO9Pt07ZnnlSoRsMwHp
4FT8mLHcoFMn4wWuzyW2bY43O/3qCu6oXQsRDLwOwnB0iPoIF6fI1HGq04eG1JplIgSBVXHQLHIt
O8PzbPbV3EgfAqMhegcSHnmsnErlp2cXOVEvNTExGKAZY/UMKBxCvYwRKTCNYqyMSZZu6ihL+e36
rZ4gsM57A16isjy6CSBXzG6mBfjYTBiPETwmSNXxaHYBDBle8qI3LgJkyradAXP6ACyTEfU99Ikr
z0p9JBILo0Y0WzbA0EswJtg45pmuF9Wvva1r63EOMrdm00eA+6PEBaJmOwhVNgQrHCLVbBUBVXEz
0WzjILG0mt6MsTXL1KPAvPoFVpMOz8lEcctEGlM5XMImcghBwCmT1ScF4uEySSR4VmL+QnRtFard
N7X2HeJwGVuXPccRn1z9yLJt4DDnsyGmxxmTzxYZMZtl0qD66dvdozPbaKicriO+mrgrfiSz0QYy
EgmreG/M2YRjznYcNRtzotmiE+HVyWfTzjS7d+D8UFD7axKV+Ps4fDBaD0u3hiKKZIvYO5KMcAN5
tk830iT3WsBqLVsKg97jiZSMG8jLcGmz0CEMif7bGLq8utXGNPuOHgqHUG0mX37v3Tt0fi1rdj5Y
0Yy9F2QXzQJNDAzsggR601/mMFpiWJwFyQWsHudlooasc9qKsYGUN6V/t6xnu5RulKCxk+IpavD8
EAR8jBrXXtcb28UnRXICe3CPNK5tSQCeFdgz80LILueGTbNQzratBv9WNRu5itnSpemYu2qXheLn
b4al4ge0I/XjvA0aQnuP0MCto9kkliy5aSn7XsmyOFf4yKLZUBbP1jI1m8xM3GbmYM0xEA6Nzpb5
x2xJY659J3MzYitNVrnPSzwadNhmI5tANkNGIdPu2eQGV0/H8xbN5rcOF5w92+HoxjE1mC1y9myW
QyPEoNOY09agr5Uq6VbBbK5jtetM/c0z1qDqELhbTbAN9EH+5g2sUyqbhcKr52LVsEzt3hn5V+am
BxtPnz6b+zgjV8Lyb4QDkazeJacGH2CNHxAmbI8xCotgKQ3zWExetUgSAwHEbCX0Z1Ohg7uQzIV4
pg/bh3q2Hg4t1CM5vVjhQKhqbW10xzrQGIyX1Wxc/E/2zqy3kWTJ0n/lol/mKYjYl4duoERS1L5L
mamXgFJSxsLY94hfP5+LZJaoUtXcO6GHwGDYQAM3pQqRTndzs2PnHPNRMAb4eOMI098bg2cuDSFz
9OOgPczVYkmLDVczIYYkrVLnsLpLPM1dnNIori3NP2+FiBLpmrJIIO5eWEaGllWILR23x3OlO849
VtUUgkx6Xz9MqQxX0F69A6aw3TXNOl4OYjCbhqLTQtnZovAMUHqCZLTzwqd8jeIGuFfyfrhe8FSm
b2oHpKKcQj9lDhEKUkYgXmJEjwrpRyEEpvh7AXqGeXZcoT5lOJJ15qBHpQLUDhCNX0kDPTwFzarp
x8VpIGSsdO8giAtpK5PA43ND405npIUQv1aoYF0iCz9GF5tmVEJCKhvign4QqKCW2qo3EdPaMtzj
mPb2cSNBJm0khDZCfGugwo2DHGGKYHagz4VvCHyLYpfBJfkiFSJeXch510LYm1tM/DaF2DcTsl8a
8BI+xAhkkqZaFfCrfDTCClrhDpG2Zt8mKIhJVSxkUGFj3xrk2QtMHM5Lv8Z/tTGOk8pWV74TPbri
e1h39hlD4A/lgGGSpYwpkmrYJ0qPNRCS5pBhxgeKVV65Qu4cCLi9CGnSgS76QhJtoI32hUY6MH6Z
hnxCbmkICXWlXjYoqpsyve60DpglU5h4w9Fqcu2sETLsfkhP5Ka5V9FnY1p/uu5XqZBt94b2+GYu
6a2RdA9ou30h8sYPA+8WWhJYg8QPlpCCW2jCcyEOT4ETTR8bv1IIx6OHSjVeywaCvYaunDm53GA6
6V6fSdcF9uUBGvRWiNG9In7OUae3qNSDNMzpml/FQr4eh+1FGFf28QAOJ4dxtBLlVJDGD2VN+EqF
DD5AD89lxfjb2H+xW5BvuYW2jQ32QdG5tBfQ0wdxdGOhrxfM3rJu7iVD+gWdAn64Hj3HQpLvCnF+
KGT6oRDs52z4uY+GX+tXsq2jU0fanyaJvSr9+KeSD+e+3Bon3Cv2ssUYiZFbpjAIwJZHPyrxDMjx
DtCN8q61mvsYT4HahMFBQoEuE7sBGSmm0T8XwoYA4ztmgeLxttKFSQFdWo2SBkU2APoz0lhlbsmU
sPprqdDtElYHA54HLd4HaL9uXa84VwvFm9M6uvFb9V7BpvdERsC5Vh5LnxKFmcoeFxDJLZOwgzSl
62RZD02BAltPWM04DMkuoBszxGEg0B6XRn0rC0LyIKjJDKgGHrprgnYho+WFv1zb91qpLaX1bUys
oCDoTwLYzqagPa8FAToVVOhBkKKHlEI9hyeNojSgkD3Uc9jTrYJPa5XcphEGBlqeXHcMMkdh731T
YV+vYWFHufOIU/ZlX2rfuHRuekHXjuFtN/C3EzEah/nckiafyCEiYhWmd93hQe4lymkAB1xXcSQT
pHAoKfplqWmvQwwBv3PkYy1FZ6mF5zVoqGoaF0OF1AOrt6cUnUxYud8jF+oj6FVfyQ8Yh/dzLSpL
rmrrUpOPiuxXFndXSh9xhYDMqtoFvKlnZT08B2uNhlp5SDuhStMVfAosrF33ynDMM79H7lbFwUVv
6mRDDGCOHTIDJfDnTHQBTEGlZ4Wq+0xX0mUGTunUR5rUysdNYd178WE9kGfnOUE+4UJZOEx+aSwY
/0bgnTmi5WY7A0k7ISpYnzuh3DLbqblBBvFYMJkSIYp+EObWfQU6AnBjfreTDjZbTdpgNvzBkCBr
NAm1JdtSuP+oLqvlyhgnYyyW60d1w0xPycf8tXaaOxm9rso8+QxVTNPcpG12Tke1ifvqoEoZ6efg
0BfAL5p7Ev6RiV6euWvtMsv608K1UKvHt1bQoYNflzinyeY8EG0wZhUCpleQOZr2xlyXdzBBnlSX
ATpyon8fJBQ2HYM704BNJmZ8I/JQjvp1d/eWPdQylqNQzGAjYL+eC9dG2IuFS+gegvV11ntXDBwW
1/EC54EeQAa+Yn2hcB1VRYfN8HnA9zA3bG62IAmCw3qdw7CTyTVBLk0EZozBxXTwV1m117XRHHm5
hvqsgq3RW9mJX60fI1FgV6mNB4+kXWVZmiO0SRibFj+3Bkol008WWaJctk14x4yBowJVJ4a6iCfS
Fn82P6kPwyB+zBBecFVxSgv/2Chwd5QxBTmMnfDYwKW6CklUKz089vVsEeFvcGyk4UXiaTibmbjR
cmprE7oLHD6a4PmRJCQtPgzheQmu9932dWpsVSuYn8Tw4dBDxojhW3YZ2WBQGGM8pKl53RbyMyNp
Hl2jvjAgDR6oITBMh/JnaK4lPziNIq8AnIM2gfrnyJeM41SGS0Y0XjLe46F2ANN0XUU4JBdUQMqJ
5ldc1rV0UmUqWjK8GOFTtTdlmx4qsSGL1mN/oEjtMYSbB9vNGgpjDWmL7FxJLpMpjY7UilmlWok7
HUTwIztQkxMp019KS8d5vT5ScDA4sISnOxABTDcmK6Q57m2hC1GVaTAaUxmH1DCWlkn7iM+UZ4qC
/2f1A+PHqyRUf2AubUXphSgR+54G3iAItFiO4DtgdU+u5y9R87zYdcGTcRIxNGsZYT0MycqneGZo
uX1qyQFdNN28O9XjtD1XB6bsDsljo1B299lD5cKm8M1X3Iwvi3V3Y8ACwk6CufNQwdV57iHi1hIq
VcPvlrhSHtZtrB4UMr6tkLRPnRoetksLpvH6I4UeiWqzyUw9HO5y3HeQqNIlJ2MZzAYTa9qbzpBT
KaZWi4eidNLkEdpUhh/N1YJhA6T5khQz68AhyOdJy8eMofPgt/mrrNOjQU8uGin6OQhfOU8rbh1g
St5nmR60NFxtBvXNGU9DT0jDeRsbfpobVU8lGOOa0dN4SSDGXTa0l+jB40jcB99xO07mbbJGRhb3
17Ki42PPTKOmCOgOtdi5SWV5HxmJiYfhsw/3c5VSzBa5Vxz6hocvaGf5c6jU2OZEzT3eAxF6MaQR
ylzpPXpcpbWyheNLJlEu99FpIJgqvVM8qoW7dPrwe6fiFprp0llue1DkUmfgKijkRZqn0FiQz8oO
Givk0rcJZjpqQG89yl12k0LFT+EBJyNXblKDhIItwUCY+AgrS7hXAXeIh07P48ucM3vsZ5R05aKp
ysugSXSKK+Ae9Vcr6dcYJTsXjUeC3ktuedRGr6Gjw7FbI6bVXuAQMjhHWy/NNCnO18F63mUiWmFV
hoUM9YufYUcSYw0BobToOHeGG/3A3WkhK8ElmkpOvYtDBbStSw+E4xC7bEskUYd6JLwPKK2C1Lyk
8MJrV8P0J8Gq2PsWI+7E8iB6krEsrIPeX/mA1GAMFaWCap7Eua4ephFaMabBJoeFeR+jHjyPcA89
SqvXJrkn3B/VVWRi6oE1jpKT50HfMyoBr5GB1Lh++M2pVhBzGi/6HtduDX7FRVvyNR+opvmaURZm
lNw5LfyDhvnRS9X3bmGunGeSwIQeQ4Wh2nnHd4YZIzhYuH61ve+5YdGoUeLTXG1POo3ZlKoYfarj
0d2mccLHxULA83MoGBI7365Az8pGOwx6yTzsg2ubAcJ2bJx6mo6rQbEIDDek6xU/JyZDURn2vHLs
CEZPiKKuStzzTmogYwTnfheEkLUcPp9IrHFd07wjmX7FytevEEJfJEjkMH0JczwaQOrpY90jQYCl
dwiPeIn4j4tN19FXODKUFABBTg4lfSetIWxGdFWtq7AqT6RaPnB6fz2vsS9444z+f9O1uz57/e//
enoB0l4EwIzBc/Ve3IUWQ4ff/fema+dpFJSvn/wnWz2YMVOg4VvCxAxqAo/7rQfTZuh8DAa56oqh
2hpqm53RmjpjBpziyDrmfDBN/lSDKTPNZDKmzbRRQ1NU4z9xWbPMj0NNCfOaIDbLvDfFVnXBxH7H
tF5nAc43DAzHK7OTMIiyV47hLDpU6CutAKOCmvqz9r17suXgqHcGWCdHpQfpv3CBTAftISclAhjM
rqiU8NfU0wcXCIYRIl68AGeB8ojWwIfTm5R0puAdSAs59R8NY/gVmYyosMWAB7vhjyteuMgU89qi
l+tz4y9zU5QUAfZW4NHrCh+tmEOAJPwRoBQmBOM6efunutGeGF6QHvEr94EinyGHgBLJ/R96/H7V
WqfYeDOYIWdEt5ww8t0RDj7r4DRJy1UXZ+qxESRQEnu8PaBu3KPe1lZhHEB+jpZgmCXGNCEG8Dnq
a63Ijw1sfkjFoQoZdbdqO0S4PfkBhvjtJXNpTyoxMrPBcJKQysyU7snxgwK+dIKOKrj0s4KmRXNX
G96FmVc32EpgVAH5A9EVXgWHXtjeej1SPCmBHh0Fyg9Z7+aK7J2i1D1NtfWF1vin3dBflyFD2yNM
+L3yiBToRoVGYjrhT7fWTx2mzehKfcuDf0iamGvK6DoGiDCHkxVlAgZ+EQ2kne+oqo+7hhQVRUZe
XimATl1SPGHOdcEGiC9SzWUgunkjO8we9Xva3gGyQDVcFNp6xXyT0ziUz/WLJFwfGm560pnGI6O+
oDUqRsjnIeRhftwtErufe0ECCQe8O/X9bmHJXkOzKP9VWc+hBO2yPCsM5acXK68a5Cbgs6esypZl
WdQLfZ4kMsr27jphVNLSz+uLwlaPdPr1UGTSez9sf2B0eUMK39RMyAw1KEy0AqERmPJ3K2oXfgZD
Ko2gLhYD9LyQIkey7XMZJxVGZazR0KbneL0cGwwMgHQFrNeBC9HpWcZSsogYKxX1+sKtQfm9wqZ4
xKxDWFw4DAyEaGgtpajPL83EeK1alNGOQyu0hBIg3ZpXLgYg0EjtdoUoCqo0I87WLTME/E45AH15
lSM9WtqZj5lIewkv/kSF/gtBSFnQmVmpJu0ipx1WVW4ikrFe88HxLgdJPyqCVqbZErcnBUC+1wfz
xO7i80hjrYPmCUiX4midXqiNbB4MCFXmVt0thr5wlghoINoDukKMKo/tsLloXC1cVVJ5Wjd3OpUa
7U1m0WAgtKYLTtvRCBelIOgwc68I7nInPyz8H5mZ5NiL0YduokPNbbylzdQ8PaCDVYTKbS1/t83i
BxPQz6zcX8D0Y+YA+wcebl8cNDq3VjQcqm1CQevO6QqHwB2NI10oRvcYps7SBKg3XPIlT7uD+QvV
n2KrP5E660aXmEtJ3WpX4aHCkDLGIH1TteYqcbS7IVmnK5BXGv6Q0Co45ll11WiDfBYE3LVZfpF1
Dk6luKWstAChGoS4m5yyEdAat/U1XsjL1luDkCqOuRrUe345HTLqU1+BC9hnZMRiiZTo2E0L3MRd
mhMqHjMHjMNw5rgjX1glHLwupVJxbQYO4omR2s+BFD+sG9U+y/P2JWNZD+qExtqQVsyWVJIjUURE
MmcK76f1QWBCR+0klBmp/sCl8op51R0tjfSkNBHVtVFN+yMdfsLOTJhEjabLxWg31mEl23F6prhA
lF0dLGolPLck7VvRxRAwNIcr0D5yBjqsEsNw1iHzJbqqx8s4uHMrgfOu2+8Y6BjAD2TGUEmwdlFO
6KqDgwrGWkzvfpHZNZya0k4Ou4i+Rhk65zmFSC37LzTHrxvdviQfpdxYJKYDtA3hi6FhxqvwAen5
Whm4wCwbz6NJoTKqtk/vvNgXQpdrRmyctk7PmAr3SaGfAy42p27DYLa28bnqVj5OJkz+6q5rJfew
b2CkUKnjuK3Wtx7I0UHdwFdvU/nRWgOiZLJ6LmdxMnfNHrKu3aTz9bq7t1Nj7lt3ikY9buuveE/I
x0Gn35jfoXkqC69mfpYVgVgb7J+DpKw7RqZazDRo1W+NBryZtQ1jlCriT2bcxI55l0dgAuKK8FIG
xODXtQy/KXY1T3r7WMlOwqw6NyMwHLRN1bwMXpkYTSPXQyvga7B4IyfAvPibHzsnnkOVx5zShNlf
4bC0pWbZ6tIha4rzpQrII0vMJ0pdENdIvsFSbOE1JykuSgc0PEFZtYiaItd/Fia8GadSaOZmV1ic
6PO1XZ8WNkNkwwaCBbboL+uBMt6pu2PJMi9CMvl5oWY3Xm5zEIl/sYJLcbheSrF+KhLY5jLDOyiQ
Gywoab5Ha9Yl4lpV/fiHZRT5gqGdfobUprKNAsucBNWHeTxU6MriBIlIxPBGHPJURiyhNa9oQtLX
uqllzkmg4c/upeUDtjl9mSILCGsUKq600jQCqSV1DYNFwS31jFsds0ZOSKeXABbQHfRIv4fsD7c/
8+9yr39WqXxOPKNWl3bFufZ4nrpuJcAX9BOtGh6aiWksjawEYe6bI6OPrUXVKExekeiL0Yi54cQ1
h0w+OWmwbinV9K7qregy7sqfZlD8TBtmfK1Lv1mVOdbCWCgdSlF3D4r0U/PYf4lJZ8oSdMhybd6Y
A3IHuhrLQeHNJult0aZMrmGKC/gWZg7wDaE1IYIaOvQ6ir3wmWkUi+pXlzNvxbgndyH5R13P9qJ5
9z2wgbxJqF4gIi4Q5J22VPFWJD0MhZ+sQkn6Vqm4osiNfBNEAxZwGZY1afUIMPDsmc31sGZiyjpV
ZBQCT5Cv0Cy4yUMuQz8S5j49ZIGSf13aKHsLJ4ToSAYh05V1zOo56vRn19WObC2jB8yDzLia07j0
5jVg8VmfsOl9A/UhhLyFO5AHpjXaT6bpYVapHKgQX1ZGygwvo28HBhgljy3FuK9kcAn1x6ji8vAG
uIOWyxymUmLUQkCmEFvY2WXDIV5Z1UlPzijRADJwZcnzW6Mt2WglXcl0cFZ2oa9amSkqaxVLIYX2
QYhDizpIN1gEPaihctg42kPtqvR9XOywstSbI4o6k0t8hqVSvumjq8ildNf97FeiBsMpYRy7Hto7
JTvbHrq7TmWaZ1bgIAZz2a3Dly4l/zPhtRcnUYZvR59984rWWUqO/AAFEsUzcTRL41fPdZbMwn5V
2OkEqYoKbzj2nPAhTCos3wLrXm6VJw+DmqQ5lqrGPpJSX/Q4Y9JWn4axiEamGZx6nXsOo/0E2xHs
zVq6bTJz55nRe6KmwVI4lsSM/lng/YrvUkh73vTXK0nyyb6Mc4/OIx5GjB9rQrm6QjBxVrR3iVom
J33nXKkeZvZ+ITL3CKYI5ShWoU5Cm7RjWlhjnelDe7IOa21uSlTFGblBoTM+TKTCUd0cJU3NwDxt
uEpbxt3wh8/sDhkZnvSRgOX6tfRs8kg0+hdBqP5k8sJR4emLLOS7ah4r1KbzQrIgkgzdo5uo1za/
fUzzch43XnbBfJbvJTS6C9shI3MJwZZWtocZ8bfv5W9YrjNelCazun4cMmTl/28VwdtqfvFUPYnm
Y9Vf169Ff/NaMo3it0+I+OlVyiSsu/T/7pd2BiSfP+hfwoMcHPOtrH5Oa8Zd8Q4owZL3NbIi6uC9
ovrtLb293396QvTEw+sXKnZdm6Fbxb8Ah9C3F/p27hRv+2NFnSmm+Hd781MxYZ6/926F/m4N/vnj
bRbzn39n7wPsIQvU+JvlOX757/9CHoYDO0X3v7MOHx/zbiEMLGJMw8RYYfNR+SPvFsKZWbZN41zT
ST/FC6nv9BbCoakweiH0ma0Cl+jAJm8vlNrvFsKemWAn4Bxw2N9em5Wf1o6wDNP46PH/NyfjH3aE
OtM0hPOmg/PAuxVQQJxsXbOBKSe4B0zmDYBQjT4MpqXhV+lsz/3+YVCUGRcse02bZDhwdOcj1vif
f/mEA00mMirbfc65ercHrJnGFAiL/7c9BVMMB5YI26O3gjlTHbBNBbObtxdL+24hnBluOzIrtY2a
k7wgLMPexuuNidTvK/evF+U/hAMgaNm24Cf8+ZXvLYQMJ8vSVFb97TXFHWGCR3GURwcHBpsYuqwr
vz/pu4UgZVAVKI3A9RMMj4xpEX5hI1cAOzmyAUOn7bB57Z0JwiPdDgt4dnMHTetutPHM23wzYw4D
SQLdbNvUtgFw/4KwZwoOXLQ0p5skKLLKGB5j/EoYMxgqimWK4TvvjoHNlB8uSQzStltkismCTTpL
ejfyNBgceIdRJJz6txc1ybuF4IYQ0UJRmMC3+zF/cFqHgoRRDEcauRDazMRXyeFRm0+6f1USGE2L
Y0FGObnAqMiYRREZxi6BJr5tWbdEs/fdHrBnXI2ECwqozWt6K0AZqdBbHrsAukoZiTEp9dGne0CZ
qTqR0SAuvL0mmUBbqF5HLwQJNCFW4fX7k77bEQrz0RQcOnHU26zTJK9KmbA+eiEEQcGEaCBvowKf
9N1CWDNbJleQN39nWlERN11h5DgyKuozVSUvxsDvsxMBsKJxS1JfbLbJJAsIzHW18ZWUPtMxTGUc
4H6yZJFAsAeICtsVmGLlgKWRPfp2EGCjjGmehp3j22v/liAmmKAtGNztcqa3vTexM+HgsDz6TLAQ
mopQEivEzWsvJogCAkhWOFZPcAVMstrxW0EQuuBz6ToBZi8c6hrewgaQw+Y1xcNA6Sf8rkfHRd2k
EW7ZfMnvVsCZKSr5g2buVmB6N8O2duL0jlwCY+aAmlAobQ/8x8qBQAHBBPO6zWvzBycWDyD8jb8j
tZmtALmb9jZr3M8RiAcqtwaYwxQhFYsvcBOnxgAKMiFPVfD6/7x20qFsqjIOzFOMBwyWtjbva8wK
GDORJqqW+Ij78QATZItJCNurYrPbpnUKyGu+5E5AdkcmJLj54rWfHtgzA30HFfSuYpheybANjOPj
AZAK5RGJ0P7t6MwMkFVab7tkeZLxgOEYX3E1gE0RDZnZ8fbaPxQiQ8IygrJphypNMFECCNC+oo5W
uGIIjNtLcL94IGemRgVx2h6/KYWFLag0PluWgZP5P6atfLYXHK4GB/MmYuTmNb2ECWMLJALjD4U+
ExoDBsN/3paViZDArODRm3WaJLik0E78gsTRppI2wVN/f9J3VyYdegPpB1nlbktMMTrIfITRCwG4
QjXCBJJPe3E2eSMeeZQr29dm5acXJOzx6ZP4zjXAFWDct9eHC4OBUnR7VGDu3zuG4mVKK+GwH74i
kza4GuG/mDv+zn4tARRvIX9X7S27x5litAR43OKAYxJqWCr0YJmL9Wl1SZBQSLdNsO7p7ghbZcd+
QZCQuSJ1LsltGNgrMOhLcXBI2nb49GTz6vFVpjkDhQdu/d2M3FsJe6bpCmWmvsu1plhqmVQA47Fo
g/YLngOQODabn0327gLl3iCptPVdIjFJHBKO4vj0moalmEqzQx0gvO0tBGAczTBQyt2OmB4gu8my
BYg4EoxTZwJmAGba1tf7KyFyKoOfoJydYDIFBdgeHyfNGZW1o9r2ts7YPxSCC204giiwSdumlDts
N8H4apNLEa4ccM5f0ica2hwDc3qXgyCAM4pw9P6nPUePVjF3+BJPfBcSQRw0nXIDvfjk9v8Wdhpf
TdCqBsxlBO82Y/qwBKqAn5gjygHZvCa3EqLQRoc/ei8YM5lFxSTl82JCmTnwPJkku+W3TbHQtmDf
jY8HOo1KU5z7T1URoE82fX2mv04SiCS9H19XmoL2S9EIQ+Ht9ZczwaRZi4thi1NOcisAnI/PD6B8
0pPUfjfn9/MDZ8YWYRayuetgTTF3prUgjw8OoHDIhACmP5UGcCYgwBk0q6Z4JkybjvPo8IgmAGUM
APwORNi/KgXWQt4sgIYJ3xNfo5WC9K+istyGxw9ZE/cEbFAAz+01MsXgQOvgC0RjBtRXOnfCCeft
9SF11uhSYLVDeTHdHUFh/TXKKTgLjsaM07cXX/n7LBIOsM12IGGdYO7ECnxBk4I+NmZIQLGfSgPI
o0mchKJosknktpga38WlYJRBMrkJNrt+/8ZU4DQIGaU1TXSFy3x8ziBWQIfl9jfII4R5WdXYDhPO
o22F5sroG1OZ0bcDhZU/r6wEH9CgkWtNsbyGcrHtEoxB4+lU0Z0UMpD9iEi6REqJUdv06mqqScfS
x3/5GqR/iCsIPzZ3wocsgbatrhMvd5LqKWYJgM5CBj0SYtRnskyHGmrr7zTg/eUog8DQ051oNckY
9fEBUZvJJlwOUuNPtwIIi0aJxUDxCaYHvGf9SzAmNOp0af8smPf3AHi7THdyegnSFmbbhOgxoRCY
jRtRUTjzm9d+RCRDEmy/nTRvSjizwNc4oKMDAdYKCB5kVf88M1JnJI/EgSk36y3Av/EpokASQZ1t
qK2fbQWBuEJZQFL3u5qYHGtB8LfHhwV4bLps0ZDcrsM+zGazIfBmA5vfrIO8wfUmdjRk1R5/NABP
QJ35nH8nIASMhRm6VehNaQW2ddN4eIkiWUC3kDc+vSQBE3BhgBy6+UtTWgI4PJT+4zNGVkAwoW3Q
1rfXh4yR8El3HufM6V2SrIClfYGsXp0xpZO4p39AkgSkJnQSUyb+0j/+goJJphlnAizSjftsD9Ci
wqCHdv2Ua2dmEo+vGlgIzgFXw+fSEHOGigq/CShOuyt0cnck/AR9fONBiMfRjsN72eyID0cDVxLs
igiN2zJzijWETeY/vopCKEqKzLCWD3HRekOh6dv+2ZeY3law6JONTqAVoa4XLgLbK5JT9r6KYisI
djR+9JudMsmtYECn+IKFwHxFJzp8flPqwr8Q5EWdIrqE4m2byI6oJjWbHjyMXgQQn0YFU3i1mYx+
2kbHTYY6raQJK73xEkKofJCesbTZkfn2SwgFdhdIND+ebHjcAAzj6SushLBbAU7+HG02hSMFeJ46
xQ41LZEvkBIqAGkCZFP/LJzfx0dMm0yQSH2HP0zyUAik8AviI90njMr+RlkMKg/OxPSuScZHxkKP
L6hRj+HFRk39OeCIVxkbRai4p5s+Ctuo8VgT8DpVI1ylz9NHLgrdQm/wRpLhKplizoDk8wtsSGi4
4MAEiWfLT/lwUSCgodKA4jNJkAlv3vH4AluBSgKkffv6ywqgtWTPbd1/ppUs8LVts7kRWZMumm5k
x0iAfmfI7y8Ia4YCCR3zO+3QxCqJbbIwei+QP5oqi8DB2qzEh5oK/iPUR13byaT+g4vi39g3v/3U
534Qvbw5qQev5WeG63/3CzsT8b/+/J1JuDBK3/tFYay++dt/Gq3/z57565s28N0Pd1rBt7+z/c+3
H/Cvf3rvb+0+1e4fj4LX4ql49vu3H/Tbt3nxFOPH/sfPoh6G4L3B+Vtq/Ocb+cuUNfbl5iD803MP
nsogCp4xrX//aDoYXCtjnz1/ip5+FsHek9GKEFPGPznOnpIPT7YER2nsk5cxy/Ek3aTxk5fsvXPO
lWBIjv0Dh0VQR4H08Jq8DsHTv1bif+3/HYWGxvi/c4aVfx3vniMM8cUMOs7w2A9wFnj1hy8VkM0A
vBn95DT++VS89Lsnvb1p8rMveNPn4ly9lu+fDNoi6omxb/oqeH2JmbS9e5J408yCF3qxsY/+I/u4
N9DeicR37IPv6vL5KdlbZ640Ac6PfnIhnpCk0h9Rlf7rj5fAe909VCwMWlJB8xn7V+7jj2GFW0gF
Mxr7YHEqq3T3nLd3LCibu3/4dJjlvxVm/36M5btxHnvXzLsC75/i98NTFL3+6+V//ZGW+yEcSbug
pYxdkdvgOYj2dgqtfgjuX/Fozjrzu/eCn3g4Kfb/6X1/dr/+Fu3/9dbdTRX57D/bTynEbzxHr0/F
//xvAAAA//8=</cx:binary>
              </cx:geoCache>
            </cx:geography>
          </cx:layoutPr>
        </cx:series>
      </cx:plotAreaRegion>
    </cx:plotArea>
    <cx:legend pos="l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it-IT" sz="900" b="0" i="0" u="none" strike="noStrike" baseline="0">
            <a:solidFill>
              <a:prstClr val="black">
                <a:lumMod val="65000"/>
                <a:lumOff val="35000"/>
              </a:prstClr>
            </a:solidFill>
            <a:latin typeface="Calibri" panose="020F0502020204030204"/>
          </a:endParaRPr>
        </a:p>
      </cx:txPr>
    </cx:legend>
  </cx:chart>
  <cx:spPr>
    <a:ln>
      <a:noFill/>
    </a:ln>
  </cx:spPr>
  <cx:clrMapOvr bg1="lt1" tx1="dk1" bg2="lt2" tx2="dk2" accent1="accent1" accent2="accent2" accent3="accent3" accent4="accent4" accent5="accent5" accent6="accent6" hlink="hlink" folHlink="folHlink"/>
  <cx:fmtOvrs>
    <cx:fmtOvr idx="0">
      <cx:spPr>
        <a:solidFill>
          <a:schemeClr val="accent1">
            <a:lumMod val="40000"/>
            <a:lumOff val="60000"/>
          </a:schemeClr>
        </a:solidFill>
      </cx:spPr>
    </cx:fmtOvr>
    <cx:fmtOvr idx="4"/>
    <cx:fmtOvr idx="5">
      <cx:spPr>
        <a:solidFill>
          <a:srgbClr val="FF0000"/>
        </a:solidFill>
      </cx:spPr>
    </cx:fmtOvr>
    <cx:fmtOvr idx="1">
      <cx:spPr>
        <a:solidFill>
          <a:srgbClr val="F8FCD0"/>
        </a:solidFill>
      </cx:spPr>
    </cx:fmtOvr>
    <cx:fmtOvr idx="2">
      <cx:spPr>
        <a:solidFill>
          <a:srgbClr val="92D050"/>
        </a:solidFill>
        <a:ln>
          <a:solidFill>
            <a:srgbClr val="00B050"/>
          </a:solidFill>
        </a:ln>
      </cx:spPr>
    </cx:fmtOvr>
  </cx:fmtOvrs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0.01293</cdr:x>
      <cdr:y>0.04534</cdr:y>
    </cdr:from>
    <cdr:to>
      <cdr:x>0.97276</cdr:x>
      <cdr:y>0.22752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AB144628-3DFA-CA9E-EF41-889BB93FC141}"/>
            </a:ext>
          </a:extLst>
        </cdr:cNvPr>
        <cdr:cNvSpPr txBox="1"/>
      </cdr:nvSpPr>
      <cdr:spPr>
        <a:xfrm xmlns:a="http://schemas.openxmlformats.org/drawingml/2006/main">
          <a:off x="55741" y="128707"/>
          <a:ext cx="4138758" cy="5170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>
            <a:defRPr lang="it-IT" sz="1200" b="1" i="0" u="none" strike="noStrike" kern="1200" cap="all" spc="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r>
            <a:rPr lang="it-IT" b="1" kern="1200" cap="all" dirty="0">
              <a:solidFill>
                <a:srgbClr val="0070C0"/>
              </a:solidFill>
            </a:rPr>
            <a:t>Come valuti la semplicità e la velocità di accesso </a:t>
          </a:r>
        </a:p>
        <a:p xmlns:a="http://schemas.openxmlformats.org/drawingml/2006/main">
          <a:pPr algn="ctr" rtl="0">
            <a:defRPr lang="it-IT" sz="1200" b="1" i="0" u="none" strike="noStrike" kern="1200" cap="all" spc="0" baseline="0">
              <a:solidFill>
                <a:srgbClr val="0070C0"/>
              </a:solidFill>
              <a:latin typeface="+mj-lt"/>
              <a:ea typeface="+mn-ea"/>
              <a:cs typeface="+mn-cs"/>
            </a:defRPr>
          </a:pPr>
          <a:r>
            <a:rPr lang="it-IT" b="1" kern="1200" cap="all" dirty="0">
              <a:solidFill>
                <a:srgbClr val="0070C0"/>
              </a:solidFill>
            </a:rPr>
            <a:t>alle informazioni sui servizi disponibili?</a:t>
          </a:r>
        </a:p>
        <a:p xmlns:a="http://schemas.openxmlformats.org/drawingml/2006/main">
          <a:endParaRPr lang="it-IT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0.00543</cdr:x>
      <cdr:y>0.02934</cdr:y>
    </cdr:from>
    <cdr:to>
      <cdr:x>1</cdr:x>
      <cdr:y>0.28912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FB994ACB-1612-0E73-8A63-C731F4978700}"/>
            </a:ext>
          </a:extLst>
        </cdr:cNvPr>
        <cdr:cNvSpPr txBox="1"/>
      </cdr:nvSpPr>
      <cdr:spPr>
        <a:xfrm xmlns:a="http://schemas.openxmlformats.org/drawingml/2006/main">
          <a:off x="23622" y="82957"/>
          <a:ext cx="4328923" cy="7346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/>
          <a:r>
            <a:rPr lang="it-IT" sz="1200" b="1" cap="all" dirty="0">
              <a:solidFill>
                <a:srgbClr val="0070C0"/>
              </a:solidFill>
              <a:latin typeface="+mj-lt"/>
            </a:rPr>
            <a:t>Ritieni che la qualità del servizio erogato da remoto  SIA</a:t>
          </a:r>
        </a:p>
        <a:p xmlns:a="http://schemas.openxmlformats.org/drawingml/2006/main">
          <a:pPr algn="ctr" rtl="0"/>
          <a:r>
            <a:rPr lang="it-IT" sz="1200" b="1" cap="all" dirty="0">
              <a:solidFill>
                <a:srgbClr val="0070C0"/>
              </a:solidFill>
              <a:latin typeface="+mj-lt"/>
            </a:rPr>
            <a:t>conforme alle tue aspettative rispetto al medesimo servizio </a:t>
          </a:r>
        </a:p>
        <a:p xmlns:a="http://schemas.openxmlformats.org/drawingml/2006/main">
          <a:pPr algn="ctr" rtl="0"/>
          <a:r>
            <a:rPr lang="it-IT" sz="1200" b="1" cap="all" dirty="0">
              <a:solidFill>
                <a:srgbClr val="0070C0"/>
              </a:solidFill>
              <a:latin typeface="+mj-lt"/>
            </a:rPr>
            <a:t>erogato allo sportello?</a:t>
          </a:r>
        </a:p>
        <a:p xmlns:a="http://schemas.openxmlformats.org/drawingml/2006/main">
          <a:endParaRPr lang="it-IT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0.02705</cdr:x>
      <cdr:y>0.03253</cdr:y>
    </cdr:from>
    <cdr:to>
      <cdr:x>0.95842</cdr:x>
      <cdr:y>0.26149</cdr:y>
    </cdr:to>
    <cdr:sp macro="" textlink="">
      <cdr:nvSpPr>
        <cdr:cNvPr id="2" name="CasellaDiTesto 1">
          <a:extLst xmlns:a="http://schemas.openxmlformats.org/drawingml/2006/main">
            <a:ext uri="{FF2B5EF4-FFF2-40B4-BE49-F238E27FC236}">
              <a16:creationId xmlns:a16="http://schemas.microsoft.com/office/drawing/2014/main" id="{8C754076-1825-51F0-4EB7-987270409665}"/>
            </a:ext>
          </a:extLst>
        </cdr:cNvPr>
        <cdr:cNvSpPr txBox="1"/>
      </cdr:nvSpPr>
      <cdr:spPr>
        <a:xfrm xmlns:a="http://schemas.openxmlformats.org/drawingml/2006/main">
          <a:off x="120370" y="99758"/>
          <a:ext cx="4143908" cy="7022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/>
          <a:r>
            <a:rPr lang="it-IT" sz="1200" b="1" cap="all" dirty="0">
              <a:solidFill>
                <a:srgbClr val="0070C0"/>
              </a:solidFill>
              <a:latin typeface="+mj-lt"/>
            </a:rPr>
            <a:t>Nel 2023 hai ridotto gli accessi agli sportelli fisici dell'INL </a:t>
          </a:r>
        </a:p>
        <a:p xmlns:a="http://schemas.openxmlformats.org/drawingml/2006/main">
          <a:pPr algn="ctr" rtl="0"/>
          <a:r>
            <a:rPr lang="it-IT" sz="1200" b="1" cap="all" dirty="0">
              <a:solidFill>
                <a:srgbClr val="0070C0"/>
              </a:solidFill>
              <a:latin typeface="+mj-lt"/>
            </a:rPr>
            <a:t>in modo significativo, grazie all'attivazione di servizi a te </a:t>
          </a:r>
        </a:p>
        <a:p xmlns:a="http://schemas.openxmlformats.org/drawingml/2006/main">
          <a:pPr algn="ctr" rtl="0"/>
          <a:r>
            <a:rPr lang="it-IT" sz="1200" b="1" cap="all" dirty="0">
              <a:solidFill>
                <a:srgbClr val="0070C0"/>
              </a:solidFill>
              <a:latin typeface="+mj-lt"/>
            </a:rPr>
            <a:t>necessari erogati da remoto?</a:t>
          </a:r>
        </a:p>
        <a:p xmlns:a="http://schemas.openxmlformats.org/drawingml/2006/main">
          <a:endParaRPr lang="it-IT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ED03D82-5BEB-4163-9E79-78A3B829FD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1B7546-2CCC-4507-A61A-4B76917B19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76546-E370-418F-B793-2D6C3BED3335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550197A-FAE8-4B97-AFCF-896E7482C1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D96E3B-9375-4D9D-888D-7A2EDED092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8B87C-E6F0-4607-B0B8-66CA151770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8131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823A2-7F28-422D-8991-87F6F815AA6A}" type="datetimeFigureOut">
              <a:rPr lang="it-IT" smtClean="0"/>
              <a:t>17/04/2024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3372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76662-CE3E-48CF-9015-341A136B07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0493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76662-CE3E-48CF-9015-341A136B070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024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76662-CE3E-48CF-9015-341A136B070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81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76662-CE3E-48CF-9015-341A136B070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591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76662-CE3E-48CF-9015-341A136B070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387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76662-CE3E-48CF-9015-341A136B070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920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76662-CE3E-48CF-9015-341A136B070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409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cap="all" baseline="0">
                <a:solidFill>
                  <a:srgbClr val="0070C0"/>
                </a:solidFill>
                <a:latin typeface="+mj-lt"/>
              </a:rPr>
              <a:t>Nel 2023 hai ridotto gli accessi agli sportelli fisici dell'INL in modo significativo, grazie all'attivazione di servizi a te necessari erogati da remoto?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76662-CE3E-48CF-9015-341A136B070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03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>
                <a:solidFill>
                  <a:srgbClr val="0070C0"/>
                </a:solidFill>
                <a:ea typeface="+mn-lt"/>
                <a:cs typeface="+mn-lt"/>
              </a:rPr>
              <a:t>In generale è emerso un grado di soddisfazione ampiamente positivo in tutti gli ambiti di indagine presi in considerazione dal questionario.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76662-CE3E-48CF-9015-341A136B070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78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880"/>
              </a:lnSpc>
            </a:pPr>
            <a:r>
              <a:rPr spc="10"/>
              <a:t>9</a:t>
            </a:r>
            <a:r>
              <a:rPr spc="-30"/>
              <a:t> </a:t>
            </a:r>
            <a:r>
              <a:rPr spc="10"/>
              <a:t>marzo</a:t>
            </a:r>
            <a:r>
              <a:rPr spc="-15"/>
              <a:t> </a:t>
            </a:r>
            <a:r>
              <a:rPr spc="10"/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66435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880"/>
              </a:lnSpc>
            </a:pPr>
            <a:r>
              <a:rPr spc="10"/>
              <a:t>9</a:t>
            </a:r>
            <a:r>
              <a:rPr spc="-30"/>
              <a:t> </a:t>
            </a:r>
            <a:r>
              <a:rPr spc="10"/>
              <a:t>marzo</a:t>
            </a:r>
            <a:r>
              <a:rPr spc="-15"/>
              <a:t> </a:t>
            </a:r>
            <a:r>
              <a:rPr spc="10"/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66435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880"/>
              </a:lnSpc>
            </a:pPr>
            <a:r>
              <a:rPr spc="10"/>
              <a:t>9</a:t>
            </a:r>
            <a:r>
              <a:rPr spc="-30"/>
              <a:t> </a:t>
            </a:r>
            <a:r>
              <a:rPr spc="10"/>
              <a:t>marzo</a:t>
            </a:r>
            <a:r>
              <a:rPr spc="-15"/>
              <a:t> </a:t>
            </a:r>
            <a:r>
              <a:rPr spc="10"/>
              <a:t>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647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700" y="356628"/>
            <a:ext cx="1018171" cy="85660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8723" y="548639"/>
            <a:ext cx="647700" cy="4861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66435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880"/>
              </a:lnSpc>
            </a:pPr>
            <a:r>
              <a:rPr spc="10"/>
              <a:t>9</a:t>
            </a:r>
            <a:r>
              <a:rPr spc="-30"/>
              <a:t> </a:t>
            </a:r>
            <a:r>
              <a:rPr spc="10"/>
              <a:t>marzo</a:t>
            </a:r>
            <a:r>
              <a:rPr spc="-15"/>
              <a:t> </a:t>
            </a:r>
            <a:r>
              <a:rPr spc="10"/>
              <a:t>2021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880"/>
              </a:lnSpc>
            </a:pPr>
            <a:r>
              <a:rPr spc="10"/>
              <a:t>9</a:t>
            </a:r>
            <a:r>
              <a:rPr spc="-30"/>
              <a:t> </a:t>
            </a:r>
            <a:r>
              <a:rPr spc="10"/>
              <a:t>marzo</a:t>
            </a:r>
            <a:r>
              <a:rPr spc="-15"/>
              <a:t> </a:t>
            </a:r>
            <a:r>
              <a:rPr spc="10"/>
              <a:t>2021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685647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93748" y="2510409"/>
            <a:ext cx="6556502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66435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8100821" y="6434201"/>
            <a:ext cx="607695" cy="1308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880"/>
              </a:lnSpc>
            </a:pPr>
            <a:r>
              <a:rPr spc="10"/>
              <a:t>9</a:t>
            </a:r>
            <a:r>
              <a:rPr spc="-30"/>
              <a:t> </a:t>
            </a:r>
            <a:r>
              <a:rPr spc="10" err="1"/>
              <a:t>marzo</a:t>
            </a:r>
            <a:r>
              <a:rPr spc="-15"/>
              <a:t> </a:t>
            </a:r>
            <a:r>
              <a:rPr spc="10"/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microsoft.com/office/2014/relationships/chartEx" Target="../charts/chartEx1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2.pn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2.png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chart" Target="../charts/chart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chart" Target="../charts/chart2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3" Type="http://schemas.openxmlformats.org/officeDocument/2006/relationships/image" Target="../media/image2.png"/><Relationship Id="rId7" Type="http://schemas.openxmlformats.org/officeDocument/2006/relationships/chart" Target="../charts/chart2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3.jp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DD3C64E6-0826-4683-951C-2238423F04F9}"/>
              </a:ext>
            </a:extLst>
          </p:cNvPr>
          <p:cNvPicPr/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17" y="1796705"/>
            <a:ext cx="4211766" cy="282706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grpSp>
        <p:nvGrpSpPr>
          <p:cNvPr id="2" name="object 2"/>
          <p:cNvGrpSpPr/>
          <p:nvPr/>
        </p:nvGrpSpPr>
        <p:grpSpPr>
          <a:xfrm>
            <a:off x="243077" y="362724"/>
            <a:ext cx="8362315" cy="856615"/>
            <a:chOff x="243077" y="362724"/>
            <a:chExt cx="8362315" cy="856615"/>
          </a:xfrm>
        </p:grpSpPr>
        <p:sp>
          <p:nvSpPr>
            <p:cNvPr id="3" name="object 3"/>
            <p:cNvSpPr/>
            <p:nvPr/>
          </p:nvSpPr>
          <p:spPr>
            <a:xfrm>
              <a:off x="243077" y="808481"/>
              <a:ext cx="8362315" cy="0"/>
            </a:xfrm>
            <a:custGeom>
              <a:avLst/>
              <a:gdLst/>
              <a:ahLst/>
              <a:cxnLst/>
              <a:rect l="l" t="t" r="r" b="b"/>
              <a:pathLst>
                <a:path w="8362315">
                  <a:moveTo>
                    <a:pt x="0" y="0"/>
                  </a:moveTo>
                  <a:lnTo>
                    <a:pt x="8362315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699" y="362724"/>
              <a:ext cx="1018171" cy="8566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723" y="554736"/>
              <a:ext cx="647700" cy="48615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239" y="5064027"/>
            <a:ext cx="8883523" cy="57964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1800" b="1" spc="-10">
                <a:solidFill>
                  <a:srgbClr val="0070C0"/>
                </a:solidFill>
                <a:latin typeface="+mj-lt"/>
                <a:cs typeface="Calibri"/>
              </a:rPr>
              <a:t>INDAGINE</a:t>
            </a:r>
            <a:r>
              <a:rPr lang="en-US" b="1" spc="-10">
                <a:solidFill>
                  <a:srgbClr val="0070C0"/>
                </a:solidFill>
                <a:latin typeface="+mj-lt"/>
                <a:cs typeface="Calibri"/>
              </a:rPr>
              <a:t> </a:t>
            </a:r>
            <a:r>
              <a:rPr lang="en-US" b="1" spc="-10">
                <a:solidFill>
                  <a:srgbClr val="0070C0"/>
                </a:solidFill>
                <a:latin typeface="+mj-lt"/>
                <a:ea typeface="+mn-lt"/>
                <a:cs typeface="+mn-lt"/>
              </a:rPr>
              <a:t>DI CUSTOMER SATISFACTION</a:t>
            </a:r>
            <a:endParaRPr lang="it-IT" sz="1800" b="1" spc="-35">
              <a:solidFill>
                <a:srgbClr val="0070C0"/>
              </a:solidFill>
              <a:latin typeface="+mj-lt"/>
              <a:ea typeface="+mn-lt"/>
              <a:cs typeface="+mn-lt"/>
            </a:endParaRPr>
          </a:p>
          <a:p>
            <a:pPr marL="12700" algn="ctr">
              <a:spcBef>
                <a:spcPts val="100"/>
              </a:spcBef>
            </a:pPr>
            <a:r>
              <a:rPr lang="en-US" b="1" spc="-10">
                <a:solidFill>
                  <a:srgbClr val="0070C0"/>
                </a:solidFill>
                <a:latin typeface="+mj-lt"/>
                <a:cs typeface="Calibri"/>
              </a:rPr>
              <a:t>ANNO 2023</a:t>
            </a:r>
            <a:endParaRPr lang="en-US">
              <a:latin typeface="+mj-l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9070" y="6307073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8100821" y="6434201"/>
            <a:ext cx="71869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80"/>
              </a:lnSpc>
            </a:pPr>
            <a:r>
              <a:rPr lang="it-IT" spc="10">
                <a:solidFill>
                  <a:srgbClr val="002060"/>
                </a:solidFill>
              </a:rPr>
              <a:t>Gennaio</a:t>
            </a:r>
            <a:r>
              <a:rPr spc="-15">
                <a:solidFill>
                  <a:srgbClr val="002060"/>
                </a:solidFill>
              </a:rPr>
              <a:t> </a:t>
            </a:r>
            <a:r>
              <a:rPr spc="10">
                <a:solidFill>
                  <a:srgbClr val="002060"/>
                </a:solidFill>
              </a:rPr>
              <a:t>202</a:t>
            </a:r>
            <a:r>
              <a:rPr lang="it-IT" spc="10">
                <a:solidFill>
                  <a:srgbClr val="002060"/>
                </a:solidFill>
              </a:rPr>
              <a:t>4</a:t>
            </a:r>
            <a:endParaRPr spc="1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AD3BDCDF-8B19-4706-B808-25D9124DF693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2">
            <a:extLst>
              <a:ext uri="{FF2B5EF4-FFF2-40B4-BE49-F238E27FC236}">
                <a16:creationId xmlns:a16="http://schemas.microsoft.com/office/drawing/2014/main" id="{DB387CEA-A95D-4D77-BE0E-AACF552E34F8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10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19" name="object 2">
            <a:extLst>
              <a:ext uri="{FF2B5EF4-FFF2-40B4-BE49-F238E27FC236}">
                <a16:creationId xmlns:a16="http://schemas.microsoft.com/office/drawing/2014/main" id="{B0F74A2F-A1F6-4BCA-9F09-C386C0219A3B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76B8A307-331D-4DDD-96A8-38A4D26A3F8F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3F3EC62D-E1F7-4EB7-9782-620828416FB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22" name="object 5">
              <a:extLst>
                <a:ext uri="{FF2B5EF4-FFF2-40B4-BE49-F238E27FC236}">
                  <a16:creationId xmlns:a16="http://schemas.microsoft.com/office/drawing/2014/main" id="{36A73784-BC38-4EA1-AA6D-59C7C5F2A12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23" name="object 6">
            <a:extLst>
              <a:ext uri="{FF2B5EF4-FFF2-40B4-BE49-F238E27FC236}">
                <a16:creationId xmlns:a16="http://schemas.microsoft.com/office/drawing/2014/main" id="{928F4751-0EEF-4358-A44E-13C299845BC7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051AFF62-456A-4225-9CEE-3BCC9960E4ED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DE517DB3-38C0-45EC-8B6C-E6C436FF6873}"/>
              </a:ext>
            </a:extLst>
          </p:cNvPr>
          <p:cNvSpPr txBox="1"/>
          <p:nvPr/>
        </p:nvSpPr>
        <p:spPr>
          <a:xfrm>
            <a:off x="6519333" y="538090"/>
            <a:ext cx="2464050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MODULO II - MOTIVI DEL CONTATTO</a:t>
            </a:r>
            <a:endParaRPr sz="1200" b="1">
              <a:solidFill>
                <a:srgbClr val="002060"/>
              </a:solidFill>
              <a:latin typeface="+mj-lt"/>
              <a:cs typeface="Trebuchet MS"/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751310AE-4DB6-B14C-7E73-3C396E7FB6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9018866"/>
              </p:ext>
            </p:extLst>
          </p:nvPr>
        </p:nvGraphicFramePr>
        <p:xfrm>
          <a:off x="348792" y="1079369"/>
          <a:ext cx="8157899" cy="4323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A99213-D13F-E2BC-0FFD-ED03B6FF2AF0}"/>
              </a:ext>
            </a:extLst>
          </p:cNvPr>
          <p:cNvSpPr txBox="1"/>
          <p:nvPr/>
        </p:nvSpPr>
        <p:spPr>
          <a:xfrm>
            <a:off x="158817" y="5347844"/>
            <a:ext cx="88263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1200" dirty="0">
              <a:solidFill>
                <a:srgbClr val="0070C0"/>
              </a:solidFill>
            </a:endParaRPr>
          </a:p>
          <a:p>
            <a:pPr algn="just"/>
            <a:r>
              <a:rPr lang="it-IT" sz="1200" dirty="0">
                <a:solidFill>
                  <a:srgbClr val="0070C0"/>
                </a:solidFill>
              </a:rPr>
              <a:t>Tra coloro che hanno partecipato al questionario con la qualifica di lavoratore/loro delegato la maggioranza ha dichiarato, quale motivo di contatto con l’INL, l’acquisizione della convalida di dimissioni e/o la risoluzione consensuale del rapporto di lavoro della lavoratrice madre o lavoratore padre (45%), seguita dalla richiesta di intervento ispettivo e dalla conciliazione delle controversie di lavoro ai sensi dell’art. 410 c.p.c. e art. 31 L. 183/2010.</a:t>
            </a:r>
          </a:p>
          <a:p>
            <a:pPr algn="just"/>
            <a:endParaRPr lang="it-I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04313-C801-E355-9B1B-4470A731B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E1C9463-EA7D-E421-C766-B394DBD256BE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2">
            <a:extLst>
              <a:ext uri="{FF2B5EF4-FFF2-40B4-BE49-F238E27FC236}">
                <a16:creationId xmlns:a16="http://schemas.microsoft.com/office/drawing/2014/main" id="{BB283779-B5D6-ACE5-797F-9EBDF5851DE2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11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19" name="object 2">
            <a:extLst>
              <a:ext uri="{FF2B5EF4-FFF2-40B4-BE49-F238E27FC236}">
                <a16:creationId xmlns:a16="http://schemas.microsoft.com/office/drawing/2014/main" id="{7E8870AD-CE10-A603-247D-8D1885966DBE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94E2A9DF-C120-4464-467B-F194BCF1B5B6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C247C691-EA07-D030-CE1C-05429E6DF5B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22" name="object 5">
              <a:extLst>
                <a:ext uri="{FF2B5EF4-FFF2-40B4-BE49-F238E27FC236}">
                  <a16:creationId xmlns:a16="http://schemas.microsoft.com/office/drawing/2014/main" id="{44E0067A-9607-A06F-AD74-03E1DC6AD5A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23" name="object 6">
            <a:extLst>
              <a:ext uri="{FF2B5EF4-FFF2-40B4-BE49-F238E27FC236}">
                <a16:creationId xmlns:a16="http://schemas.microsoft.com/office/drawing/2014/main" id="{8EF1B80C-1253-6271-A685-E9D774FA47CE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D905009E-DA6C-975B-768D-C8ABE8FFDAAC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909D0843-8847-99C6-1637-7BC7707D5D8D}"/>
              </a:ext>
            </a:extLst>
          </p:cNvPr>
          <p:cNvSpPr txBox="1"/>
          <p:nvPr/>
        </p:nvSpPr>
        <p:spPr>
          <a:xfrm>
            <a:off x="6519333" y="538090"/>
            <a:ext cx="2464050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MODULO II - MOTIVI DEL CONTATTO</a:t>
            </a:r>
            <a:endParaRPr sz="1200" b="1">
              <a:solidFill>
                <a:srgbClr val="002060"/>
              </a:solidFill>
              <a:latin typeface="+mj-lt"/>
              <a:cs typeface="Trebuchet MS"/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4160EE32-E90D-884A-AC60-BF03035E7E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4966247"/>
              </p:ext>
            </p:extLst>
          </p:nvPr>
        </p:nvGraphicFramePr>
        <p:xfrm>
          <a:off x="316523" y="985178"/>
          <a:ext cx="8686800" cy="4572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56A699-422D-0EA9-6457-F854AB767BE2}"/>
              </a:ext>
            </a:extLst>
          </p:cNvPr>
          <p:cNvSpPr txBox="1"/>
          <p:nvPr/>
        </p:nvSpPr>
        <p:spPr>
          <a:xfrm>
            <a:off x="157018" y="5491367"/>
            <a:ext cx="8826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>
                <a:solidFill>
                  <a:srgbClr val="0070C0"/>
                </a:solidFill>
              </a:rPr>
              <a:t>Tra coloro che hanno partecipato al questionario con la qualifica di datore di lavoro/loro delegato la maggioranza ha contattato l’INL per  esercitare il diritto di accesso agli atti</a:t>
            </a:r>
            <a:r>
              <a:rPr lang="it-IT" sz="1200" dirty="0">
                <a:solidFill>
                  <a:srgbClr val="0070C0"/>
                </a:solidFill>
              </a:rPr>
              <a:t> (</a:t>
            </a:r>
            <a:r>
              <a:rPr lang="it-IT" sz="1200">
                <a:solidFill>
                  <a:srgbClr val="0070C0"/>
                </a:solidFill>
              </a:rPr>
              <a:t>accesso documentale, accesso civico semplice e generalizzato</a:t>
            </a:r>
            <a:r>
              <a:rPr lang="it-IT" sz="1200" dirty="0">
                <a:solidFill>
                  <a:srgbClr val="0070C0"/>
                </a:solidFill>
              </a:rPr>
              <a:t>)</a:t>
            </a:r>
            <a:r>
              <a:rPr lang="it-IT" sz="1200">
                <a:solidFill>
                  <a:srgbClr val="0070C0"/>
                </a:solidFill>
              </a:rPr>
              <a:t> o per usufruire del Servizio dell’Ufficio Relazioni con il Pubblico (25%), segue la conciliazione per le controversie di lavoro (21%) e la sottoscrizione di un ulteriore contratto a termine  a seguito del superamento della durata massima prevista dalla legge per tale tipologia contrattuale.</a:t>
            </a:r>
          </a:p>
          <a:p>
            <a:pPr algn="just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269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AD3BDCDF-8B19-4706-B808-25D9124DF693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2">
            <a:extLst>
              <a:ext uri="{FF2B5EF4-FFF2-40B4-BE49-F238E27FC236}">
                <a16:creationId xmlns:a16="http://schemas.microsoft.com/office/drawing/2014/main" id="{DB387CEA-A95D-4D77-BE0E-AACF552E34F8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12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19" name="object 2">
            <a:extLst>
              <a:ext uri="{FF2B5EF4-FFF2-40B4-BE49-F238E27FC236}">
                <a16:creationId xmlns:a16="http://schemas.microsoft.com/office/drawing/2014/main" id="{B0F74A2F-A1F6-4BCA-9F09-C386C0219A3B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76B8A307-331D-4DDD-96A8-38A4D26A3F8F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3F3EC62D-E1F7-4EB7-9782-620828416FB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22" name="object 5">
              <a:extLst>
                <a:ext uri="{FF2B5EF4-FFF2-40B4-BE49-F238E27FC236}">
                  <a16:creationId xmlns:a16="http://schemas.microsoft.com/office/drawing/2014/main" id="{36A73784-BC38-4EA1-AA6D-59C7C5F2A12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23" name="object 6">
            <a:extLst>
              <a:ext uri="{FF2B5EF4-FFF2-40B4-BE49-F238E27FC236}">
                <a16:creationId xmlns:a16="http://schemas.microsoft.com/office/drawing/2014/main" id="{928F4751-0EEF-4358-A44E-13C299845BC7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051AFF62-456A-4225-9CEE-3BCC9960E4ED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DE517DB3-38C0-45EC-8B6C-E6C436FF6873}"/>
              </a:ext>
            </a:extLst>
          </p:cNvPr>
          <p:cNvSpPr txBox="1"/>
          <p:nvPr/>
        </p:nvSpPr>
        <p:spPr>
          <a:xfrm>
            <a:off x="6576291" y="538090"/>
            <a:ext cx="2407091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MODULO II – MOTIVI DEL CONTATTO</a:t>
            </a:r>
            <a:endParaRPr sz="1200" b="1">
              <a:solidFill>
                <a:srgbClr val="002060"/>
              </a:solidFill>
              <a:latin typeface="+mj-lt"/>
              <a:cs typeface="Trebuchet MS"/>
            </a:endParaRP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9A80D93F-574F-AA11-9CC3-C35D862A3D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595971"/>
              </p:ext>
            </p:extLst>
          </p:nvPr>
        </p:nvGraphicFramePr>
        <p:xfrm>
          <a:off x="266699" y="1701761"/>
          <a:ext cx="432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61D87C51-5D78-9024-68E0-544BAA3442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4973212"/>
              </p:ext>
            </p:extLst>
          </p:nvPr>
        </p:nvGraphicFramePr>
        <p:xfrm>
          <a:off x="4563300" y="1718915"/>
          <a:ext cx="432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08116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996B2-596F-FB69-EB8C-AAD787FC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DC8A5E57-4304-2E56-D7E9-234740A435B3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2">
            <a:extLst>
              <a:ext uri="{FF2B5EF4-FFF2-40B4-BE49-F238E27FC236}">
                <a16:creationId xmlns:a16="http://schemas.microsoft.com/office/drawing/2014/main" id="{7C3B2472-6A90-525F-8DDC-24D59C0891FD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13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19" name="object 2">
            <a:extLst>
              <a:ext uri="{FF2B5EF4-FFF2-40B4-BE49-F238E27FC236}">
                <a16:creationId xmlns:a16="http://schemas.microsoft.com/office/drawing/2014/main" id="{A3617253-D34F-B4F0-9256-E5C54D6B7F68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380F0945-B37D-717E-E44F-3ED7A1BBF403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EE28E630-7BD3-A787-DD07-DC3BFF7498A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22" name="object 5">
              <a:extLst>
                <a:ext uri="{FF2B5EF4-FFF2-40B4-BE49-F238E27FC236}">
                  <a16:creationId xmlns:a16="http://schemas.microsoft.com/office/drawing/2014/main" id="{6C4B5341-847D-7436-7A33-A38A9551A9B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23" name="object 6">
            <a:extLst>
              <a:ext uri="{FF2B5EF4-FFF2-40B4-BE49-F238E27FC236}">
                <a16:creationId xmlns:a16="http://schemas.microsoft.com/office/drawing/2014/main" id="{0D3613DF-2C35-AF7A-9812-57A1787682A3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02E68344-DA42-C06A-6728-4EAD86929022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3" name="Group 344">
            <a:extLst>
              <a:ext uri="{FF2B5EF4-FFF2-40B4-BE49-F238E27FC236}">
                <a16:creationId xmlns:a16="http://schemas.microsoft.com/office/drawing/2014/main" id="{E1CC6F8A-4455-0E97-222D-A11E8F737A5E}"/>
              </a:ext>
            </a:extLst>
          </p:cNvPr>
          <p:cNvGrpSpPr>
            <a:grpSpLocks/>
          </p:cNvGrpSpPr>
          <p:nvPr/>
        </p:nvGrpSpPr>
        <p:grpSpPr bwMode="auto">
          <a:xfrm>
            <a:off x="910599" y="1473199"/>
            <a:ext cx="2947395" cy="4039575"/>
            <a:chOff x="1764" y="1837"/>
            <a:chExt cx="6615" cy="599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F26C9726-6408-FC5B-DE9D-74835A883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4" y="2161"/>
              <a:ext cx="1459" cy="1346"/>
            </a:xfrm>
            <a:custGeom>
              <a:avLst/>
              <a:gdLst>
                <a:gd name="T0" fmla="*/ 37 w 1459"/>
                <a:gd name="T1" fmla="*/ 833 h 1346"/>
                <a:gd name="T2" fmla="*/ 112 w 1459"/>
                <a:gd name="T3" fmla="*/ 901 h 1346"/>
                <a:gd name="T4" fmla="*/ 229 w 1459"/>
                <a:gd name="T5" fmla="*/ 935 h 1346"/>
                <a:gd name="T6" fmla="*/ 169 w 1459"/>
                <a:gd name="T7" fmla="*/ 1025 h 1346"/>
                <a:gd name="T8" fmla="*/ 139 w 1459"/>
                <a:gd name="T9" fmla="*/ 1133 h 1346"/>
                <a:gd name="T10" fmla="*/ 196 w 1459"/>
                <a:gd name="T11" fmla="*/ 1225 h 1346"/>
                <a:gd name="T12" fmla="*/ 379 w 1459"/>
                <a:gd name="T13" fmla="*/ 1313 h 1346"/>
                <a:gd name="T14" fmla="*/ 520 w 1459"/>
                <a:gd name="T15" fmla="*/ 1309 h 1346"/>
                <a:gd name="T16" fmla="*/ 607 w 1459"/>
                <a:gd name="T17" fmla="*/ 1343 h 1346"/>
                <a:gd name="T18" fmla="*/ 730 w 1459"/>
                <a:gd name="T19" fmla="*/ 1333 h 1346"/>
                <a:gd name="T20" fmla="*/ 826 w 1459"/>
                <a:gd name="T21" fmla="*/ 1291 h 1346"/>
                <a:gd name="T22" fmla="*/ 868 w 1459"/>
                <a:gd name="T23" fmla="*/ 1159 h 1346"/>
                <a:gd name="T24" fmla="*/ 958 w 1459"/>
                <a:gd name="T25" fmla="*/ 1111 h 1346"/>
                <a:gd name="T26" fmla="*/ 1099 w 1459"/>
                <a:gd name="T27" fmla="*/ 1103 h 1346"/>
                <a:gd name="T28" fmla="*/ 1180 w 1459"/>
                <a:gd name="T29" fmla="*/ 1081 h 1346"/>
                <a:gd name="T30" fmla="*/ 1270 w 1459"/>
                <a:gd name="T31" fmla="*/ 1087 h 1346"/>
                <a:gd name="T32" fmla="*/ 1357 w 1459"/>
                <a:gd name="T33" fmla="*/ 1043 h 1346"/>
                <a:gd name="T34" fmla="*/ 1459 w 1459"/>
                <a:gd name="T35" fmla="*/ 995 h 1346"/>
                <a:gd name="T36" fmla="*/ 1369 w 1459"/>
                <a:gd name="T37" fmla="*/ 923 h 1346"/>
                <a:gd name="T38" fmla="*/ 1279 w 1459"/>
                <a:gd name="T39" fmla="*/ 833 h 1346"/>
                <a:gd name="T40" fmla="*/ 1249 w 1459"/>
                <a:gd name="T41" fmla="*/ 815 h 1346"/>
                <a:gd name="T42" fmla="*/ 1159 w 1459"/>
                <a:gd name="T43" fmla="*/ 833 h 1346"/>
                <a:gd name="T44" fmla="*/ 1057 w 1459"/>
                <a:gd name="T45" fmla="*/ 695 h 1346"/>
                <a:gd name="T46" fmla="*/ 1087 w 1459"/>
                <a:gd name="T47" fmla="*/ 623 h 1346"/>
                <a:gd name="T48" fmla="*/ 1177 w 1459"/>
                <a:gd name="T49" fmla="*/ 635 h 1346"/>
                <a:gd name="T50" fmla="*/ 1177 w 1459"/>
                <a:gd name="T51" fmla="*/ 515 h 1346"/>
                <a:gd name="T52" fmla="*/ 1087 w 1459"/>
                <a:gd name="T53" fmla="*/ 395 h 1346"/>
                <a:gd name="T54" fmla="*/ 1147 w 1459"/>
                <a:gd name="T55" fmla="*/ 293 h 1346"/>
                <a:gd name="T56" fmla="*/ 1189 w 1459"/>
                <a:gd name="T57" fmla="*/ 215 h 1346"/>
                <a:gd name="T58" fmla="*/ 1087 w 1459"/>
                <a:gd name="T59" fmla="*/ 173 h 1346"/>
                <a:gd name="T60" fmla="*/ 1030 w 1459"/>
                <a:gd name="T61" fmla="*/ 97 h 1346"/>
                <a:gd name="T62" fmla="*/ 1027 w 1459"/>
                <a:gd name="T63" fmla="*/ 5 h 1346"/>
                <a:gd name="T64" fmla="*/ 907 w 1459"/>
                <a:gd name="T65" fmla="*/ 65 h 1346"/>
                <a:gd name="T66" fmla="*/ 859 w 1459"/>
                <a:gd name="T67" fmla="*/ 203 h 1346"/>
                <a:gd name="T68" fmla="*/ 697 w 1459"/>
                <a:gd name="T69" fmla="*/ 275 h 1346"/>
                <a:gd name="T70" fmla="*/ 700 w 1459"/>
                <a:gd name="T71" fmla="*/ 409 h 1346"/>
                <a:gd name="T72" fmla="*/ 679 w 1459"/>
                <a:gd name="T73" fmla="*/ 515 h 1346"/>
                <a:gd name="T74" fmla="*/ 580 w 1459"/>
                <a:gd name="T75" fmla="*/ 523 h 1346"/>
                <a:gd name="T76" fmla="*/ 439 w 1459"/>
                <a:gd name="T77" fmla="*/ 533 h 1346"/>
                <a:gd name="T78" fmla="*/ 337 w 1459"/>
                <a:gd name="T79" fmla="*/ 545 h 1346"/>
                <a:gd name="T80" fmla="*/ 289 w 1459"/>
                <a:gd name="T81" fmla="*/ 623 h 1346"/>
                <a:gd name="T82" fmla="*/ 229 w 1459"/>
                <a:gd name="T83" fmla="*/ 713 h 1346"/>
                <a:gd name="T84" fmla="*/ 79 w 1459"/>
                <a:gd name="T85" fmla="*/ 743 h 134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59" h="1346">
                  <a:moveTo>
                    <a:pt x="7" y="773"/>
                  </a:moveTo>
                  <a:cubicBezTo>
                    <a:pt x="0" y="788"/>
                    <a:pt x="27" y="816"/>
                    <a:pt x="37" y="833"/>
                  </a:cubicBezTo>
                  <a:cubicBezTo>
                    <a:pt x="47" y="850"/>
                    <a:pt x="55" y="864"/>
                    <a:pt x="67" y="875"/>
                  </a:cubicBezTo>
                  <a:cubicBezTo>
                    <a:pt x="79" y="886"/>
                    <a:pt x="96" y="895"/>
                    <a:pt x="112" y="901"/>
                  </a:cubicBezTo>
                  <a:cubicBezTo>
                    <a:pt x="128" y="907"/>
                    <a:pt x="147" y="907"/>
                    <a:pt x="166" y="913"/>
                  </a:cubicBezTo>
                  <a:cubicBezTo>
                    <a:pt x="185" y="919"/>
                    <a:pt x="221" y="918"/>
                    <a:pt x="229" y="935"/>
                  </a:cubicBezTo>
                  <a:cubicBezTo>
                    <a:pt x="237" y="952"/>
                    <a:pt x="227" y="998"/>
                    <a:pt x="217" y="1013"/>
                  </a:cubicBezTo>
                  <a:cubicBezTo>
                    <a:pt x="207" y="1028"/>
                    <a:pt x="182" y="1015"/>
                    <a:pt x="169" y="1025"/>
                  </a:cubicBezTo>
                  <a:cubicBezTo>
                    <a:pt x="156" y="1035"/>
                    <a:pt x="144" y="1055"/>
                    <a:pt x="139" y="1073"/>
                  </a:cubicBezTo>
                  <a:cubicBezTo>
                    <a:pt x="134" y="1091"/>
                    <a:pt x="139" y="1113"/>
                    <a:pt x="139" y="1133"/>
                  </a:cubicBezTo>
                  <a:cubicBezTo>
                    <a:pt x="139" y="1153"/>
                    <a:pt x="129" y="1178"/>
                    <a:pt x="139" y="1193"/>
                  </a:cubicBezTo>
                  <a:cubicBezTo>
                    <a:pt x="149" y="1208"/>
                    <a:pt x="173" y="1210"/>
                    <a:pt x="196" y="1225"/>
                  </a:cubicBezTo>
                  <a:cubicBezTo>
                    <a:pt x="219" y="1240"/>
                    <a:pt x="247" y="1268"/>
                    <a:pt x="277" y="1283"/>
                  </a:cubicBezTo>
                  <a:cubicBezTo>
                    <a:pt x="307" y="1298"/>
                    <a:pt x="354" y="1306"/>
                    <a:pt x="379" y="1313"/>
                  </a:cubicBezTo>
                  <a:cubicBezTo>
                    <a:pt x="404" y="1320"/>
                    <a:pt x="404" y="1326"/>
                    <a:pt x="427" y="1325"/>
                  </a:cubicBezTo>
                  <a:cubicBezTo>
                    <a:pt x="450" y="1324"/>
                    <a:pt x="495" y="1314"/>
                    <a:pt x="520" y="1309"/>
                  </a:cubicBezTo>
                  <a:cubicBezTo>
                    <a:pt x="545" y="1304"/>
                    <a:pt x="563" y="1289"/>
                    <a:pt x="577" y="1295"/>
                  </a:cubicBezTo>
                  <a:cubicBezTo>
                    <a:pt x="591" y="1301"/>
                    <a:pt x="594" y="1340"/>
                    <a:pt x="607" y="1343"/>
                  </a:cubicBezTo>
                  <a:cubicBezTo>
                    <a:pt x="620" y="1346"/>
                    <a:pt x="638" y="1317"/>
                    <a:pt x="658" y="1315"/>
                  </a:cubicBezTo>
                  <a:cubicBezTo>
                    <a:pt x="678" y="1313"/>
                    <a:pt x="709" y="1331"/>
                    <a:pt x="730" y="1333"/>
                  </a:cubicBezTo>
                  <a:cubicBezTo>
                    <a:pt x="751" y="1335"/>
                    <a:pt x="771" y="1332"/>
                    <a:pt x="787" y="1325"/>
                  </a:cubicBezTo>
                  <a:cubicBezTo>
                    <a:pt x="803" y="1318"/>
                    <a:pt x="821" y="1306"/>
                    <a:pt x="826" y="1291"/>
                  </a:cubicBezTo>
                  <a:cubicBezTo>
                    <a:pt x="831" y="1276"/>
                    <a:pt x="810" y="1257"/>
                    <a:pt x="817" y="1235"/>
                  </a:cubicBezTo>
                  <a:cubicBezTo>
                    <a:pt x="824" y="1213"/>
                    <a:pt x="853" y="1178"/>
                    <a:pt x="868" y="1159"/>
                  </a:cubicBezTo>
                  <a:cubicBezTo>
                    <a:pt x="883" y="1140"/>
                    <a:pt x="889" y="1131"/>
                    <a:pt x="904" y="1123"/>
                  </a:cubicBezTo>
                  <a:cubicBezTo>
                    <a:pt x="919" y="1115"/>
                    <a:pt x="936" y="1112"/>
                    <a:pt x="958" y="1111"/>
                  </a:cubicBezTo>
                  <a:cubicBezTo>
                    <a:pt x="980" y="1110"/>
                    <a:pt x="1013" y="1118"/>
                    <a:pt x="1036" y="1117"/>
                  </a:cubicBezTo>
                  <a:cubicBezTo>
                    <a:pt x="1059" y="1116"/>
                    <a:pt x="1085" y="1110"/>
                    <a:pt x="1099" y="1103"/>
                  </a:cubicBezTo>
                  <a:cubicBezTo>
                    <a:pt x="1113" y="1096"/>
                    <a:pt x="1107" y="1079"/>
                    <a:pt x="1120" y="1075"/>
                  </a:cubicBezTo>
                  <a:cubicBezTo>
                    <a:pt x="1133" y="1071"/>
                    <a:pt x="1165" y="1075"/>
                    <a:pt x="1180" y="1081"/>
                  </a:cubicBezTo>
                  <a:cubicBezTo>
                    <a:pt x="1195" y="1087"/>
                    <a:pt x="1195" y="1110"/>
                    <a:pt x="1210" y="1111"/>
                  </a:cubicBezTo>
                  <a:cubicBezTo>
                    <a:pt x="1225" y="1112"/>
                    <a:pt x="1255" y="1103"/>
                    <a:pt x="1270" y="1087"/>
                  </a:cubicBezTo>
                  <a:cubicBezTo>
                    <a:pt x="1285" y="1071"/>
                    <a:pt x="1283" y="1020"/>
                    <a:pt x="1297" y="1013"/>
                  </a:cubicBezTo>
                  <a:cubicBezTo>
                    <a:pt x="1311" y="1006"/>
                    <a:pt x="1337" y="1033"/>
                    <a:pt x="1357" y="1043"/>
                  </a:cubicBezTo>
                  <a:cubicBezTo>
                    <a:pt x="1377" y="1053"/>
                    <a:pt x="1403" y="1083"/>
                    <a:pt x="1420" y="1075"/>
                  </a:cubicBezTo>
                  <a:cubicBezTo>
                    <a:pt x="1437" y="1067"/>
                    <a:pt x="1459" y="1018"/>
                    <a:pt x="1459" y="995"/>
                  </a:cubicBezTo>
                  <a:cubicBezTo>
                    <a:pt x="1459" y="972"/>
                    <a:pt x="1432" y="947"/>
                    <a:pt x="1417" y="935"/>
                  </a:cubicBezTo>
                  <a:cubicBezTo>
                    <a:pt x="1402" y="923"/>
                    <a:pt x="1384" y="930"/>
                    <a:pt x="1369" y="923"/>
                  </a:cubicBezTo>
                  <a:cubicBezTo>
                    <a:pt x="1354" y="916"/>
                    <a:pt x="1342" y="908"/>
                    <a:pt x="1327" y="893"/>
                  </a:cubicBezTo>
                  <a:cubicBezTo>
                    <a:pt x="1312" y="878"/>
                    <a:pt x="1289" y="848"/>
                    <a:pt x="1279" y="833"/>
                  </a:cubicBezTo>
                  <a:cubicBezTo>
                    <a:pt x="1269" y="818"/>
                    <a:pt x="1269" y="808"/>
                    <a:pt x="1264" y="805"/>
                  </a:cubicBezTo>
                  <a:cubicBezTo>
                    <a:pt x="1259" y="802"/>
                    <a:pt x="1258" y="810"/>
                    <a:pt x="1249" y="815"/>
                  </a:cubicBezTo>
                  <a:cubicBezTo>
                    <a:pt x="1240" y="820"/>
                    <a:pt x="1222" y="830"/>
                    <a:pt x="1207" y="833"/>
                  </a:cubicBezTo>
                  <a:cubicBezTo>
                    <a:pt x="1192" y="836"/>
                    <a:pt x="1177" y="846"/>
                    <a:pt x="1159" y="833"/>
                  </a:cubicBezTo>
                  <a:cubicBezTo>
                    <a:pt x="1141" y="820"/>
                    <a:pt x="1116" y="778"/>
                    <a:pt x="1099" y="755"/>
                  </a:cubicBezTo>
                  <a:cubicBezTo>
                    <a:pt x="1082" y="732"/>
                    <a:pt x="1062" y="711"/>
                    <a:pt x="1057" y="695"/>
                  </a:cubicBezTo>
                  <a:cubicBezTo>
                    <a:pt x="1052" y="679"/>
                    <a:pt x="1061" y="673"/>
                    <a:pt x="1066" y="661"/>
                  </a:cubicBezTo>
                  <a:cubicBezTo>
                    <a:pt x="1071" y="649"/>
                    <a:pt x="1075" y="624"/>
                    <a:pt x="1087" y="623"/>
                  </a:cubicBezTo>
                  <a:cubicBezTo>
                    <a:pt x="1099" y="622"/>
                    <a:pt x="1123" y="653"/>
                    <a:pt x="1138" y="655"/>
                  </a:cubicBezTo>
                  <a:cubicBezTo>
                    <a:pt x="1153" y="657"/>
                    <a:pt x="1159" y="641"/>
                    <a:pt x="1177" y="635"/>
                  </a:cubicBezTo>
                  <a:cubicBezTo>
                    <a:pt x="1195" y="629"/>
                    <a:pt x="1246" y="639"/>
                    <a:pt x="1246" y="619"/>
                  </a:cubicBezTo>
                  <a:cubicBezTo>
                    <a:pt x="1246" y="599"/>
                    <a:pt x="1197" y="544"/>
                    <a:pt x="1177" y="515"/>
                  </a:cubicBezTo>
                  <a:cubicBezTo>
                    <a:pt x="1157" y="486"/>
                    <a:pt x="1144" y="463"/>
                    <a:pt x="1129" y="443"/>
                  </a:cubicBezTo>
                  <a:cubicBezTo>
                    <a:pt x="1114" y="423"/>
                    <a:pt x="1093" y="410"/>
                    <a:pt x="1087" y="395"/>
                  </a:cubicBezTo>
                  <a:cubicBezTo>
                    <a:pt x="1081" y="380"/>
                    <a:pt x="1080" y="372"/>
                    <a:pt x="1090" y="355"/>
                  </a:cubicBezTo>
                  <a:cubicBezTo>
                    <a:pt x="1100" y="338"/>
                    <a:pt x="1131" y="308"/>
                    <a:pt x="1147" y="293"/>
                  </a:cubicBezTo>
                  <a:cubicBezTo>
                    <a:pt x="1163" y="278"/>
                    <a:pt x="1182" y="276"/>
                    <a:pt x="1189" y="263"/>
                  </a:cubicBezTo>
                  <a:cubicBezTo>
                    <a:pt x="1196" y="250"/>
                    <a:pt x="1199" y="223"/>
                    <a:pt x="1189" y="215"/>
                  </a:cubicBezTo>
                  <a:cubicBezTo>
                    <a:pt x="1179" y="207"/>
                    <a:pt x="1146" y="222"/>
                    <a:pt x="1129" y="215"/>
                  </a:cubicBezTo>
                  <a:cubicBezTo>
                    <a:pt x="1112" y="208"/>
                    <a:pt x="1102" y="185"/>
                    <a:pt x="1087" y="173"/>
                  </a:cubicBezTo>
                  <a:cubicBezTo>
                    <a:pt x="1072" y="161"/>
                    <a:pt x="1048" y="156"/>
                    <a:pt x="1039" y="143"/>
                  </a:cubicBezTo>
                  <a:cubicBezTo>
                    <a:pt x="1030" y="130"/>
                    <a:pt x="1030" y="112"/>
                    <a:pt x="1030" y="97"/>
                  </a:cubicBezTo>
                  <a:cubicBezTo>
                    <a:pt x="1030" y="82"/>
                    <a:pt x="1039" y="68"/>
                    <a:pt x="1039" y="53"/>
                  </a:cubicBezTo>
                  <a:cubicBezTo>
                    <a:pt x="1039" y="38"/>
                    <a:pt x="1037" y="10"/>
                    <a:pt x="1027" y="5"/>
                  </a:cubicBezTo>
                  <a:cubicBezTo>
                    <a:pt x="1017" y="0"/>
                    <a:pt x="999" y="13"/>
                    <a:pt x="979" y="23"/>
                  </a:cubicBezTo>
                  <a:cubicBezTo>
                    <a:pt x="959" y="33"/>
                    <a:pt x="927" y="48"/>
                    <a:pt x="907" y="65"/>
                  </a:cubicBezTo>
                  <a:cubicBezTo>
                    <a:pt x="887" y="82"/>
                    <a:pt x="867" y="102"/>
                    <a:pt x="859" y="125"/>
                  </a:cubicBezTo>
                  <a:cubicBezTo>
                    <a:pt x="851" y="148"/>
                    <a:pt x="874" y="178"/>
                    <a:pt x="859" y="203"/>
                  </a:cubicBezTo>
                  <a:cubicBezTo>
                    <a:pt x="844" y="228"/>
                    <a:pt x="796" y="263"/>
                    <a:pt x="769" y="275"/>
                  </a:cubicBezTo>
                  <a:cubicBezTo>
                    <a:pt x="742" y="287"/>
                    <a:pt x="712" y="267"/>
                    <a:pt x="697" y="275"/>
                  </a:cubicBezTo>
                  <a:cubicBezTo>
                    <a:pt x="682" y="283"/>
                    <a:pt x="679" y="301"/>
                    <a:pt x="679" y="323"/>
                  </a:cubicBezTo>
                  <a:cubicBezTo>
                    <a:pt x="679" y="345"/>
                    <a:pt x="693" y="380"/>
                    <a:pt x="700" y="409"/>
                  </a:cubicBezTo>
                  <a:cubicBezTo>
                    <a:pt x="707" y="438"/>
                    <a:pt x="721" y="481"/>
                    <a:pt x="718" y="499"/>
                  </a:cubicBezTo>
                  <a:cubicBezTo>
                    <a:pt x="715" y="517"/>
                    <a:pt x="692" y="509"/>
                    <a:pt x="679" y="515"/>
                  </a:cubicBezTo>
                  <a:cubicBezTo>
                    <a:pt x="666" y="521"/>
                    <a:pt x="653" y="532"/>
                    <a:pt x="637" y="533"/>
                  </a:cubicBezTo>
                  <a:cubicBezTo>
                    <a:pt x="621" y="534"/>
                    <a:pt x="603" y="526"/>
                    <a:pt x="580" y="523"/>
                  </a:cubicBezTo>
                  <a:cubicBezTo>
                    <a:pt x="557" y="520"/>
                    <a:pt x="522" y="513"/>
                    <a:pt x="499" y="515"/>
                  </a:cubicBezTo>
                  <a:cubicBezTo>
                    <a:pt x="476" y="517"/>
                    <a:pt x="459" y="525"/>
                    <a:pt x="439" y="533"/>
                  </a:cubicBezTo>
                  <a:cubicBezTo>
                    <a:pt x="419" y="541"/>
                    <a:pt x="396" y="561"/>
                    <a:pt x="379" y="563"/>
                  </a:cubicBezTo>
                  <a:cubicBezTo>
                    <a:pt x="362" y="565"/>
                    <a:pt x="355" y="542"/>
                    <a:pt x="337" y="545"/>
                  </a:cubicBezTo>
                  <a:cubicBezTo>
                    <a:pt x="319" y="548"/>
                    <a:pt x="276" y="570"/>
                    <a:pt x="268" y="583"/>
                  </a:cubicBezTo>
                  <a:cubicBezTo>
                    <a:pt x="260" y="596"/>
                    <a:pt x="285" y="606"/>
                    <a:pt x="289" y="623"/>
                  </a:cubicBezTo>
                  <a:cubicBezTo>
                    <a:pt x="293" y="640"/>
                    <a:pt x="299" y="668"/>
                    <a:pt x="289" y="683"/>
                  </a:cubicBezTo>
                  <a:cubicBezTo>
                    <a:pt x="279" y="698"/>
                    <a:pt x="254" y="703"/>
                    <a:pt x="229" y="713"/>
                  </a:cubicBezTo>
                  <a:cubicBezTo>
                    <a:pt x="204" y="723"/>
                    <a:pt x="164" y="738"/>
                    <a:pt x="139" y="743"/>
                  </a:cubicBezTo>
                  <a:cubicBezTo>
                    <a:pt x="114" y="748"/>
                    <a:pt x="99" y="741"/>
                    <a:pt x="79" y="743"/>
                  </a:cubicBezTo>
                  <a:cubicBezTo>
                    <a:pt x="59" y="745"/>
                    <a:pt x="14" y="758"/>
                    <a:pt x="7" y="773"/>
                  </a:cubicBezTo>
                  <a:close/>
                </a:path>
              </a:pathLst>
            </a:custGeom>
            <a:solidFill>
              <a:srgbClr val="1F497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039A43DB-7C99-424F-D41A-84C0E5474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9" y="2459"/>
              <a:ext cx="631" cy="284"/>
            </a:xfrm>
            <a:custGeom>
              <a:avLst/>
              <a:gdLst>
                <a:gd name="T0" fmla="*/ 4 w 631"/>
                <a:gd name="T1" fmla="*/ 91 h 284"/>
                <a:gd name="T2" fmla="*/ 4 w 631"/>
                <a:gd name="T3" fmla="*/ 115 h 284"/>
                <a:gd name="T4" fmla="*/ 10 w 631"/>
                <a:gd name="T5" fmla="*/ 133 h 284"/>
                <a:gd name="T6" fmla="*/ 22 w 631"/>
                <a:gd name="T7" fmla="*/ 151 h 284"/>
                <a:gd name="T8" fmla="*/ 40 w 631"/>
                <a:gd name="T9" fmla="*/ 157 h 284"/>
                <a:gd name="T10" fmla="*/ 70 w 631"/>
                <a:gd name="T11" fmla="*/ 187 h 284"/>
                <a:gd name="T12" fmla="*/ 94 w 631"/>
                <a:gd name="T13" fmla="*/ 199 h 284"/>
                <a:gd name="T14" fmla="*/ 100 w 631"/>
                <a:gd name="T15" fmla="*/ 217 h 284"/>
                <a:gd name="T16" fmla="*/ 106 w 631"/>
                <a:gd name="T17" fmla="*/ 247 h 284"/>
                <a:gd name="T18" fmla="*/ 130 w 631"/>
                <a:gd name="T19" fmla="*/ 265 h 284"/>
                <a:gd name="T20" fmla="*/ 154 w 631"/>
                <a:gd name="T21" fmla="*/ 277 h 284"/>
                <a:gd name="T22" fmla="*/ 172 w 631"/>
                <a:gd name="T23" fmla="*/ 283 h 284"/>
                <a:gd name="T24" fmla="*/ 190 w 631"/>
                <a:gd name="T25" fmla="*/ 271 h 284"/>
                <a:gd name="T26" fmla="*/ 220 w 631"/>
                <a:gd name="T27" fmla="*/ 271 h 284"/>
                <a:gd name="T28" fmla="*/ 238 w 631"/>
                <a:gd name="T29" fmla="*/ 259 h 284"/>
                <a:gd name="T30" fmla="*/ 286 w 631"/>
                <a:gd name="T31" fmla="*/ 265 h 284"/>
                <a:gd name="T32" fmla="*/ 304 w 631"/>
                <a:gd name="T33" fmla="*/ 253 h 284"/>
                <a:gd name="T34" fmla="*/ 328 w 631"/>
                <a:gd name="T35" fmla="*/ 253 h 284"/>
                <a:gd name="T36" fmla="*/ 346 w 631"/>
                <a:gd name="T37" fmla="*/ 241 h 284"/>
                <a:gd name="T38" fmla="*/ 364 w 631"/>
                <a:gd name="T39" fmla="*/ 223 h 284"/>
                <a:gd name="T40" fmla="*/ 388 w 631"/>
                <a:gd name="T41" fmla="*/ 223 h 284"/>
                <a:gd name="T42" fmla="*/ 424 w 631"/>
                <a:gd name="T43" fmla="*/ 217 h 284"/>
                <a:gd name="T44" fmla="*/ 469 w 631"/>
                <a:gd name="T45" fmla="*/ 225 h 284"/>
                <a:gd name="T46" fmla="*/ 499 w 631"/>
                <a:gd name="T47" fmla="*/ 225 h 284"/>
                <a:gd name="T48" fmla="*/ 526 w 631"/>
                <a:gd name="T49" fmla="*/ 241 h 284"/>
                <a:gd name="T50" fmla="*/ 556 w 631"/>
                <a:gd name="T51" fmla="*/ 229 h 284"/>
                <a:gd name="T52" fmla="*/ 574 w 631"/>
                <a:gd name="T53" fmla="*/ 217 h 284"/>
                <a:gd name="T54" fmla="*/ 592 w 631"/>
                <a:gd name="T55" fmla="*/ 205 h 284"/>
                <a:gd name="T56" fmla="*/ 610 w 631"/>
                <a:gd name="T57" fmla="*/ 205 h 284"/>
                <a:gd name="T58" fmla="*/ 628 w 631"/>
                <a:gd name="T59" fmla="*/ 187 h 284"/>
                <a:gd name="T60" fmla="*/ 628 w 631"/>
                <a:gd name="T61" fmla="*/ 157 h 284"/>
                <a:gd name="T62" fmla="*/ 628 w 631"/>
                <a:gd name="T63" fmla="*/ 127 h 284"/>
                <a:gd name="T64" fmla="*/ 610 w 631"/>
                <a:gd name="T65" fmla="*/ 121 h 284"/>
                <a:gd name="T66" fmla="*/ 604 w 631"/>
                <a:gd name="T67" fmla="*/ 79 h 284"/>
                <a:gd name="T68" fmla="*/ 586 w 631"/>
                <a:gd name="T69" fmla="*/ 55 h 284"/>
                <a:gd name="T70" fmla="*/ 586 w 631"/>
                <a:gd name="T71" fmla="*/ 31 h 284"/>
                <a:gd name="T72" fmla="*/ 568 w 631"/>
                <a:gd name="T73" fmla="*/ 25 h 284"/>
                <a:gd name="T74" fmla="*/ 544 w 631"/>
                <a:gd name="T75" fmla="*/ 31 h 284"/>
                <a:gd name="T76" fmla="*/ 520 w 631"/>
                <a:gd name="T77" fmla="*/ 19 h 284"/>
                <a:gd name="T78" fmla="*/ 502 w 631"/>
                <a:gd name="T79" fmla="*/ 7 h 284"/>
                <a:gd name="T80" fmla="*/ 481 w 631"/>
                <a:gd name="T81" fmla="*/ 3 h 284"/>
                <a:gd name="T82" fmla="*/ 418 w 631"/>
                <a:gd name="T83" fmla="*/ 1 h 284"/>
                <a:gd name="T84" fmla="*/ 400 w 631"/>
                <a:gd name="T85" fmla="*/ 7 h 284"/>
                <a:gd name="T86" fmla="*/ 382 w 631"/>
                <a:gd name="T87" fmla="*/ 19 h 284"/>
                <a:gd name="T88" fmla="*/ 364 w 631"/>
                <a:gd name="T89" fmla="*/ 19 h 284"/>
                <a:gd name="T90" fmla="*/ 346 w 631"/>
                <a:gd name="T91" fmla="*/ 31 h 284"/>
                <a:gd name="T92" fmla="*/ 328 w 631"/>
                <a:gd name="T93" fmla="*/ 37 h 284"/>
                <a:gd name="T94" fmla="*/ 310 w 631"/>
                <a:gd name="T95" fmla="*/ 25 h 284"/>
                <a:gd name="T96" fmla="*/ 280 w 631"/>
                <a:gd name="T97" fmla="*/ 31 h 284"/>
                <a:gd name="T98" fmla="*/ 262 w 631"/>
                <a:gd name="T99" fmla="*/ 31 h 284"/>
                <a:gd name="T100" fmla="*/ 244 w 631"/>
                <a:gd name="T101" fmla="*/ 43 h 284"/>
                <a:gd name="T102" fmla="*/ 208 w 631"/>
                <a:gd name="T103" fmla="*/ 61 h 284"/>
                <a:gd name="T104" fmla="*/ 178 w 631"/>
                <a:gd name="T105" fmla="*/ 55 h 284"/>
                <a:gd name="T106" fmla="*/ 148 w 631"/>
                <a:gd name="T107" fmla="*/ 25 h 284"/>
                <a:gd name="T108" fmla="*/ 130 w 631"/>
                <a:gd name="T109" fmla="*/ 43 h 284"/>
                <a:gd name="T110" fmla="*/ 100 w 631"/>
                <a:gd name="T111" fmla="*/ 55 h 284"/>
                <a:gd name="T112" fmla="*/ 82 w 631"/>
                <a:gd name="T113" fmla="*/ 67 h 284"/>
                <a:gd name="T114" fmla="*/ 64 w 631"/>
                <a:gd name="T115" fmla="*/ 79 h 284"/>
                <a:gd name="T116" fmla="*/ 46 w 631"/>
                <a:gd name="T117" fmla="*/ 61 h 284"/>
                <a:gd name="T118" fmla="*/ 28 w 631"/>
                <a:gd name="T119" fmla="*/ 67 h 284"/>
                <a:gd name="T120" fmla="*/ 4 w 631"/>
                <a:gd name="T121" fmla="*/ 91 h 2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31" h="284">
                  <a:moveTo>
                    <a:pt x="4" y="91"/>
                  </a:moveTo>
                  <a:cubicBezTo>
                    <a:pt x="0" y="99"/>
                    <a:pt x="3" y="108"/>
                    <a:pt x="4" y="115"/>
                  </a:cubicBezTo>
                  <a:cubicBezTo>
                    <a:pt x="5" y="122"/>
                    <a:pt x="7" y="127"/>
                    <a:pt x="10" y="133"/>
                  </a:cubicBezTo>
                  <a:cubicBezTo>
                    <a:pt x="13" y="139"/>
                    <a:pt x="17" y="147"/>
                    <a:pt x="22" y="151"/>
                  </a:cubicBezTo>
                  <a:cubicBezTo>
                    <a:pt x="27" y="155"/>
                    <a:pt x="32" y="151"/>
                    <a:pt x="40" y="157"/>
                  </a:cubicBezTo>
                  <a:cubicBezTo>
                    <a:pt x="48" y="163"/>
                    <a:pt x="61" y="180"/>
                    <a:pt x="70" y="187"/>
                  </a:cubicBezTo>
                  <a:cubicBezTo>
                    <a:pt x="79" y="194"/>
                    <a:pt x="89" y="194"/>
                    <a:pt x="94" y="199"/>
                  </a:cubicBezTo>
                  <a:cubicBezTo>
                    <a:pt x="99" y="204"/>
                    <a:pt x="98" y="209"/>
                    <a:pt x="100" y="217"/>
                  </a:cubicBezTo>
                  <a:cubicBezTo>
                    <a:pt x="102" y="225"/>
                    <a:pt x="101" y="239"/>
                    <a:pt x="106" y="247"/>
                  </a:cubicBezTo>
                  <a:cubicBezTo>
                    <a:pt x="111" y="255"/>
                    <a:pt x="122" y="260"/>
                    <a:pt x="130" y="265"/>
                  </a:cubicBezTo>
                  <a:cubicBezTo>
                    <a:pt x="138" y="270"/>
                    <a:pt x="147" y="274"/>
                    <a:pt x="154" y="277"/>
                  </a:cubicBezTo>
                  <a:cubicBezTo>
                    <a:pt x="161" y="280"/>
                    <a:pt x="166" y="284"/>
                    <a:pt x="172" y="283"/>
                  </a:cubicBezTo>
                  <a:cubicBezTo>
                    <a:pt x="178" y="282"/>
                    <a:pt x="182" y="273"/>
                    <a:pt x="190" y="271"/>
                  </a:cubicBezTo>
                  <a:cubicBezTo>
                    <a:pt x="198" y="269"/>
                    <a:pt x="212" y="273"/>
                    <a:pt x="220" y="271"/>
                  </a:cubicBezTo>
                  <a:cubicBezTo>
                    <a:pt x="228" y="269"/>
                    <a:pt x="227" y="260"/>
                    <a:pt x="238" y="259"/>
                  </a:cubicBezTo>
                  <a:cubicBezTo>
                    <a:pt x="249" y="258"/>
                    <a:pt x="275" y="266"/>
                    <a:pt x="286" y="265"/>
                  </a:cubicBezTo>
                  <a:cubicBezTo>
                    <a:pt x="297" y="264"/>
                    <a:pt x="297" y="255"/>
                    <a:pt x="304" y="253"/>
                  </a:cubicBezTo>
                  <a:cubicBezTo>
                    <a:pt x="311" y="251"/>
                    <a:pt x="321" y="255"/>
                    <a:pt x="328" y="253"/>
                  </a:cubicBezTo>
                  <a:cubicBezTo>
                    <a:pt x="335" y="251"/>
                    <a:pt x="340" y="246"/>
                    <a:pt x="346" y="241"/>
                  </a:cubicBezTo>
                  <a:cubicBezTo>
                    <a:pt x="352" y="236"/>
                    <a:pt x="357" y="226"/>
                    <a:pt x="364" y="223"/>
                  </a:cubicBezTo>
                  <a:cubicBezTo>
                    <a:pt x="371" y="220"/>
                    <a:pt x="378" y="224"/>
                    <a:pt x="388" y="223"/>
                  </a:cubicBezTo>
                  <a:cubicBezTo>
                    <a:pt x="398" y="222"/>
                    <a:pt x="411" y="217"/>
                    <a:pt x="424" y="217"/>
                  </a:cubicBezTo>
                  <a:cubicBezTo>
                    <a:pt x="437" y="217"/>
                    <a:pt x="457" y="224"/>
                    <a:pt x="469" y="225"/>
                  </a:cubicBezTo>
                  <a:cubicBezTo>
                    <a:pt x="481" y="226"/>
                    <a:pt x="490" y="222"/>
                    <a:pt x="499" y="225"/>
                  </a:cubicBezTo>
                  <a:cubicBezTo>
                    <a:pt x="508" y="228"/>
                    <a:pt x="517" y="240"/>
                    <a:pt x="526" y="241"/>
                  </a:cubicBezTo>
                  <a:cubicBezTo>
                    <a:pt x="535" y="242"/>
                    <a:pt x="548" y="233"/>
                    <a:pt x="556" y="229"/>
                  </a:cubicBezTo>
                  <a:cubicBezTo>
                    <a:pt x="564" y="225"/>
                    <a:pt x="568" y="221"/>
                    <a:pt x="574" y="217"/>
                  </a:cubicBezTo>
                  <a:cubicBezTo>
                    <a:pt x="580" y="213"/>
                    <a:pt x="586" y="207"/>
                    <a:pt x="592" y="205"/>
                  </a:cubicBezTo>
                  <a:cubicBezTo>
                    <a:pt x="598" y="203"/>
                    <a:pt x="604" y="208"/>
                    <a:pt x="610" y="205"/>
                  </a:cubicBezTo>
                  <a:cubicBezTo>
                    <a:pt x="616" y="202"/>
                    <a:pt x="625" y="195"/>
                    <a:pt x="628" y="187"/>
                  </a:cubicBezTo>
                  <a:cubicBezTo>
                    <a:pt x="631" y="179"/>
                    <a:pt x="628" y="167"/>
                    <a:pt x="628" y="157"/>
                  </a:cubicBezTo>
                  <a:cubicBezTo>
                    <a:pt x="628" y="147"/>
                    <a:pt x="631" y="133"/>
                    <a:pt x="628" y="127"/>
                  </a:cubicBezTo>
                  <a:cubicBezTo>
                    <a:pt x="625" y="121"/>
                    <a:pt x="614" y="129"/>
                    <a:pt x="610" y="121"/>
                  </a:cubicBezTo>
                  <a:cubicBezTo>
                    <a:pt x="606" y="113"/>
                    <a:pt x="608" y="90"/>
                    <a:pt x="604" y="79"/>
                  </a:cubicBezTo>
                  <a:cubicBezTo>
                    <a:pt x="600" y="68"/>
                    <a:pt x="589" y="63"/>
                    <a:pt x="586" y="55"/>
                  </a:cubicBezTo>
                  <a:cubicBezTo>
                    <a:pt x="583" y="47"/>
                    <a:pt x="589" y="36"/>
                    <a:pt x="586" y="31"/>
                  </a:cubicBezTo>
                  <a:cubicBezTo>
                    <a:pt x="583" y="26"/>
                    <a:pt x="575" y="25"/>
                    <a:pt x="568" y="25"/>
                  </a:cubicBezTo>
                  <a:cubicBezTo>
                    <a:pt x="561" y="25"/>
                    <a:pt x="552" y="32"/>
                    <a:pt x="544" y="31"/>
                  </a:cubicBezTo>
                  <a:cubicBezTo>
                    <a:pt x="536" y="30"/>
                    <a:pt x="527" y="23"/>
                    <a:pt x="520" y="19"/>
                  </a:cubicBezTo>
                  <a:cubicBezTo>
                    <a:pt x="513" y="15"/>
                    <a:pt x="508" y="10"/>
                    <a:pt x="502" y="7"/>
                  </a:cubicBezTo>
                  <a:cubicBezTo>
                    <a:pt x="496" y="4"/>
                    <a:pt x="495" y="4"/>
                    <a:pt x="481" y="3"/>
                  </a:cubicBezTo>
                  <a:cubicBezTo>
                    <a:pt x="467" y="2"/>
                    <a:pt x="431" y="0"/>
                    <a:pt x="418" y="1"/>
                  </a:cubicBezTo>
                  <a:cubicBezTo>
                    <a:pt x="405" y="2"/>
                    <a:pt x="406" y="4"/>
                    <a:pt x="400" y="7"/>
                  </a:cubicBezTo>
                  <a:cubicBezTo>
                    <a:pt x="394" y="10"/>
                    <a:pt x="388" y="17"/>
                    <a:pt x="382" y="19"/>
                  </a:cubicBezTo>
                  <a:cubicBezTo>
                    <a:pt x="376" y="21"/>
                    <a:pt x="370" y="17"/>
                    <a:pt x="364" y="19"/>
                  </a:cubicBezTo>
                  <a:cubicBezTo>
                    <a:pt x="358" y="21"/>
                    <a:pt x="352" y="28"/>
                    <a:pt x="346" y="31"/>
                  </a:cubicBezTo>
                  <a:cubicBezTo>
                    <a:pt x="340" y="34"/>
                    <a:pt x="334" y="38"/>
                    <a:pt x="328" y="37"/>
                  </a:cubicBezTo>
                  <a:cubicBezTo>
                    <a:pt x="322" y="36"/>
                    <a:pt x="318" y="26"/>
                    <a:pt x="310" y="25"/>
                  </a:cubicBezTo>
                  <a:cubicBezTo>
                    <a:pt x="302" y="24"/>
                    <a:pt x="288" y="30"/>
                    <a:pt x="280" y="31"/>
                  </a:cubicBezTo>
                  <a:cubicBezTo>
                    <a:pt x="272" y="32"/>
                    <a:pt x="268" y="29"/>
                    <a:pt x="262" y="31"/>
                  </a:cubicBezTo>
                  <a:cubicBezTo>
                    <a:pt x="256" y="33"/>
                    <a:pt x="253" y="38"/>
                    <a:pt x="244" y="43"/>
                  </a:cubicBezTo>
                  <a:cubicBezTo>
                    <a:pt x="235" y="48"/>
                    <a:pt x="219" y="59"/>
                    <a:pt x="208" y="61"/>
                  </a:cubicBezTo>
                  <a:cubicBezTo>
                    <a:pt x="197" y="63"/>
                    <a:pt x="188" y="61"/>
                    <a:pt x="178" y="55"/>
                  </a:cubicBezTo>
                  <a:cubicBezTo>
                    <a:pt x="168" y="49"/>
                    <a:pt x="156" y="27"/>
                    <a:pt x="148" y="25"/>
                  </a:cubicBezTo>
                  <a:cubicBezTo>
                    <a:pt x="140" y="23"/>
                    <a:pt x="138" y="38"/>
                    <a:pt x="130" y="43"/>
                  </a:cubicBezTo>
                  <a:cubicBezTo>
                    <a:pt x="122" y="48"/>
                    <a:pt x="108" y="51"/>
                    <a:pt x="100" y="55"/>
                  </a:cubicBezTo>
                  <a:cubicBezTo>
                    <a:pt x="92" y="59"/>
                    <a:pt x="88" y="63"/>
                    <a:pt x="82" y="67"/>
                  </a:cubicBezTo>
                  <a:cubicBezTo>
                    <a:pt x="76" y="71"/>
                    <a:pt x="70" y="80"/>
                    <a:pt x="64" y="79"/>
                  </a:cubicBezTo>
                  <a:cubicBezTo>
                    <a:pt x="58" y="78"/>
                    <a:pt x="52" y="63"/>
                    <a:pt x="46" y="61"/>
                  </a:cubicBezTo>
                  <a:cubicBezTo>
                    <a:pt x="40" y="59"/>
                    <a:pt x="34" y="63"/>
                    <a:pt x="28" y="67"/>
                  </a:cubicBezTo>
                  <a:cubicBezTo>
                    <a:pt x="22" y="71"/>
                    <a:pt x="8" y="83"/>
                    <a:pt x="4" y="91"/>
                  </a:cubicBezTo>
                  <a:close/>
                </a:path>
              </a:pathLst>
            </a:custGeom>
            <a:solidFill>
              <a:srgbClr val="1F497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DC4EE4E-55EF-04BD-B9A3-BD294A25C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2083"/>
              <a:ext cx="1650" cy="1105"/>
            </a:xfrm>
            <a:custGeom>
              <a:avLst/>
              <a:gdLst>
                <a:gd name="T0" fmla="*/ 132 w 1650"/>
                <a:gd name="T1" fmla="*/ 709 h 1105"/>
                <a:gd name="T2" fmla="*/ 36 w 1650"/>
                <a:gd name="T3" fmla="*/ 709 h 1105"/>
                <a:gd name="T4" fmla="*/ 24 w 1650"/>
                <a:gd name="T5" fmla="*/ 793 h 1105"/>
                <a:gd name="T6" fmla="*/ 66 w 1650"/>
                <a:gd name="T7" fmla="*/ 877 h 1105"/>
                <a:gd name="T8" fmla="*/ 156 w 1650"/>
                <a:gd name="T9" fmla="*/ 913 h 1105"/>
                <a:gd name="T10" fmla="*/ 228 w 1650"/>
                <a:gd name="T11" fmla="*/ 913 h 1105"/>
                <a:gd name="T12" fmla="*/ 360 w 1650"/>
                <a:gd name="T13" fmla="*/ 1015 h 1105"/>
                <a:gd name="T14" fmla="*/ 420 w 1650"/>
                <a:gd name="T15" fmla="*/ 1105 h 1105"/>
                <a:gd name="T16" fmla="*/ 474 w 1650"/>
                <a:gd name="T17" fmla="*/ 1021 h 1105"/>
                <a:gd name="T18" fmla="*/ 450 w 1650"/>
                <a:gd name="T19" fmla="*/ 949 h 1105"/>
                <a:gd name="T20" fmla="*/ 504 w 1650"/>
                <a:gd name="T21" fmla="*/ 877 h 1105"/>
                <a:gd name="T22" fmla="*/ 612 w 1650"/>
                <a:gd name="T23" fmla="*/ 853 h 1105"/>
                <a:gd name="T24" fmla="*/ 720 w 1650"/>
                <a:gd name="T25" fmla="*/ 883 h 1105"/>
                <a:gd name="T26" fmla="*/ 768 w 1650"/>
                <a:gd name="T27" fmla="*/ 841 h 1105"/>
                <a:gd name="T28" fmla="*/ 852 w 1650"/>
                <a:gd name="T29" fmla="*/ 853 h 1105"/>
                <a:gd name="T30" fmla="*/ 924 w 1650"/>
                <a:gd name="T31" fmla="*/ 889 h 1105"/>
                <a:gd name="T32" fmla="*/ 1038 w 1650"/>
                <a:gd name="T33" fmla="*/ 925 h 1105"/>
                <a:gd name="T34" fmla="*/ 1128 w 1650"/>
                <a:gd name="T35" fmla="*/ 967 h 1105"/>
                <a:gd name="T36" fmla="*/ 1278 w 1650"/>
                <a:gd name="T37" fmla="*/ 949 h 1105"/>
                <a:gd name="T38" fmla="*/ 1362 w 1650"/>
                <a:gd name="T39" fmla="*/ 961 h 1105"/>
                <a:gd name="T40" fmla="*/ 1464 w 1650"/>
                <a:gd name="T41" fmla="*/ 937 h 1105"/>
                <a:gd name="T42" fmla="*/ 1641 w 1650"/>
                <a:gd name="T43" fmla="*/ 951 h 1105"/>
                <a:gd name="T44" fmla="*/ 1578 w 1650"/>
                <a:gd name="T45" fmla="*/ 907 h 1105"/>
                <a:gd name="T46" fmla="*/ 1476 w 1650"/>
                <a:gd name="T47" fmla="*/ 853 h 1105"/>
                <a:gd name="T48" fmla="*/ 1410 w 1650"/>
                <a:gd name="T49" fmla="*/ 835 h 1105"/>
                <a:gd name="T50" fmla="*/ 1332 w 1650"/>
                <a:gd name="T51" fmla="*/ 775 h 1105"/>
                <a:gd name="T52" fmla="*/ 1260 w 1650"/>
                <a:gd name="T53" fmla="*/ 751 h 1105"/>
                <a:gd name="T54" fmla="*/ 1206 w 1650"/>
                <a:gd name="T55" fmla="*/ 661 h 1105"/>
                <a:gd name="T56" fmla="*/ 1230 w 1650"/>
                <a:gd name="T57" fmla="*/ 547 h 1105"/>
                <a:gd name="T58" fmla="*/ 1317 w 1650"/>
                <a:gd name="T59" fmla="*/ 447 h 1105"/>
                <a:gd name="T60" fmla="*/ 1212 w 1650"/>
                <a:gd name="T61" fmla="*/ 463 h 1105"/>
                <a:gd name="T62" fmla="*/ 1122 w 1650"/>
                <a:gd name="T63" fmla="*/ 427 h 1105"/>
                <a:gd name="T64" fmla="*/ 1122 w 1650"/>
                <a:gd name="T65" fmla="*/ 325 h 1105"/>
                <a:gd name="T66" fmla="*/ 1170 w 1650"/>
                <a:gd name="T67" fmla="*/ 205 h 1105"/>
                <a:gd name="T68" fmla="*/ 1194 w 1650"/>
                <a:gd name="T69" fmla="*/ 121 h 1105"/>
                <a:gd name="T70" fmla="*/ 1092 w 1650"/>
                <a:gd name="T71" fmla="*/ 61 h 1105"/>
                <a:gd name="T72" fmla="*/ 990 w 1650"/>
                <a:gd name="T73" fmla="*/ 37 h 1105"/>
                <a:gd name="T74" fmla="*/ 900 w 1650"/>
                <a:gd name="T75" fmla="*/ 25 h 1105"/>
                <a:gd name="T76" fmla="*/ 918 w 1650"/>
                <a:gd name="T77" fmla="*/ 133 h 1105"/>
                <a:gd name="T78" fmla="*/ 918 w 1650"/>
                <a:gd name="T79" fmla="*/ 223 h 1105"/>
                <a:gd name="T80" fmla="*/ 852 w 1650"/>
                <a:gd name="T81" fmla="*/ 205 h 1105"/>
                <a:gd name="T82" fmla="*/ 816 w 1650"/>
                <a:gd name="T83" fmla="*/ 145 h 1105"/>
                <a:gd name="T84" fmla="*/ 714 w 1650"/>
                <a:gd name="T85" fmla="*/ 175 h 1105"/>
                <a:gd name="T86" fmla="*/ 624 w 1650"/>
                <a:gd name="T87" fmla="*/ 199 h 1105"/>
                <a:gd name="T88" fmla="*/ 558 w 1650"/>
                <a:gd name="T89" fmla="*/ 145 h 1105"/>
                <a:gd name="T90" fmla="*/ 450 w 1650"/>
                <a:gd name="T91" fmla="*/ 79 h 1105"/>
                <a:gd name="T92" fmla="*/ 438 w 1650"/>
                <a:gd name="T93" fmla="*/ 139 h 1105"/>
                <a:gd name="T94" fmla="*/ 402 w 1650"/>
                <a:gd name="T95" fmla="*/ 247 h 1105"/>
                <a:gd name="T96" fmla="*/ 342 w 1650"/>
                <a:gd name="T97" fmla="*/ 295 h 1105"/>
                <a:gd name="T98" fmla="*/ 306 w 1650"/>
                <a:gd name="T99" fmla="*/ 403 h 1105"/>
                <a:gd name="T100" fmla="*/ 282 w 1650"/>
                <a:gd name="T101" fmla="*/ 457 h 1105"/>
                <a:gd name="T102" fmla="*/ 228 w 1650"/>
                <a:gd name="T103" fmla="*/ 391 h 1105"/>
                <a:gd name="T104" fmla="*/ 204 w 1650"/>
                <a:gd name="T105" fmla="*/ 331 h 1105"/>
                <a:gd name="T106" fmla="*/ 126 w 1650"/>
                <a:gd name="T107" fmla="*/ 349 h 1105"/>
                <a:gd name="T108" fmla="*/ 42 w 1650"/>
                <a:gd name="T109" fmla="*/ 457 h 1105"/>
                <a:gd name="T110" fmla="*/ 108 w 1650"/>
                <a:gd name="T111" fmla="*/ 565 h 1105"/>
                <a:gd name="T112" fmla="*/ 192 w 1650"/>
                <a:gd name="T113" fmla="*/ 691 h 110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650" h="1105">
                  <a:moveTo>
                    <a:pt x="192" y="691"/>
                  </a:moveTo>
                  <a:cubicBezTo>
                    <a:pt x="191" y="696"/>
                    <a:pt x="175" y="689"/>
                    <a:pt x="168" y="691"/>
                  </a:cubicBezTo>
                  <a:cubicBezTo>
                    <a:pt x="161" y="693"/>
                    <a:pt x="156" y="700"/>
                    <a:pt x="150" y="703"/>
                  </a:cubicBezTo>
                  <a:cubicBezTo>
                    <a:pt x="144" y="706"/>
                    <a:pt x="139" y="706"/>
                    <a:pt x="132" y="709"/>
                  </a:cubicBezTo>
                  <a:cubicBezTo>
                    <a:pt x="125" y="712"/>
                    <a:pt x="115" y="718"/>
                    <a:pt x="108" y="721"/>
                  </a:cubicBezTo>
                  <a:cubicBezTo>
                    <a:pt x="101" y="724"/>
                    <a:pt x="96" y="728"/>
                    <a:pt x="90" y="727"/>
                  </a:cubicBezTo>
                  <a:cubicBezTo>
                    <a:pt x="84" y="726"/>
                    <a:pt x="81" y="718"/>
                    <a:pt x="72" y="715"/>
                  </a:cubicBezTo>
                  <a:cubicBezTo>
                    <a:pt x="63" y="712"/>
                    <a:pt x="45" y="707"/>
                    <a:pt x="36" y="709"/>
                  </a:cubicBezTo>
                  <a:cubicBezTo>
                    <a:pt x="27" y="711"/>
                    <a:pt x="24" y="720"/>
                    <a:pt x="18" y="727"/>
                  </a:cubicBezTo>
                  <a:cubicBezTo>
                    <a:pt x="12" y="734"/>
                    <a:pt x="0" y="743"/>
                    <a:pt x="0" y="751"/>
                  </a:cubicBezTo>
                  <a:cubicBezTo>
                    <a:pt x="0" y="759"/>
                    <a:pt x="14" y="768"/>
                    <a:pt x="18" y="775"/>
                  </a:cubicBezTo>
                  <a:cubicBezTo>
                    <a:pt x="22" y="782"/>
                    <a:pt x="22" y="787"/>
                    <a:pt x="24" y="793"/>
                  </a:cubicBezTo>
                  <a:cubicBezTo>
                    <a:pt x="26" y="799"/>
                    <a:pt x="26" y="804"/>
                    <a:pt x="30" y="811"/>
                  </a:cubicBezTo>
                  <a:cubicBezTo>
                    <a:pt x="34" y="818"/>
                    <a:pt x="43" y="827"/>
                    <a:pt x="48" y="835"/>
                  </a:cubicBezTo>
                  <a:cubicBezTo>
                    <a:pt x="53" y="843"/>
                    <a:pt x="57" y="852"/>
                    <a:pt x="60" y="859"/>
                  </a:cubicBezTo>
                  <a:cubicBezTo>
                    <a:pt x="63" y="866"/>
                    <a:pt x="61" y="870"/>
                    <a:pt x="66" y="877"/>
                  </a:cubicBezTo>
                  <a:cubicBezTo>
                    <a:pt x="71" y="884"/>
                    <a:pt x="83" y="897"/>
                    <a:pt x="90" y="901"/>
                  </a:cubicBezTo>
                  <a:cubicBezTo>
                    <a:pt x="97" y="905"/>
                    <a:pt x="102" y="899"/>
                    <a:pt x="108" y="901"/>
                  </a:cubicBezTo>
                  <a:cubicBezTo>
                    <a:pt x="114" y="903"/>
                    <a:pt x="118" y="911"/>
                    <a:pt x="126" y="913"/>
                  </a:cubicBezTo>
                  <a:cubicBezTo>
                    <a:pt x="134" y="915"/>
                    <a:pt x="146" y="915"/>
                    <a:pt x="156" y="913"/>
                  </a:cubicBezTo>
                  <a:cubicBezTo>
                    <a:pt x="166" y="911"/>
                    <a:pt x="176" y="907"/>
                    <a:pt x="186" y="901"/>
                  </a:cubicBezTo>
                  <a:cubicBezTo>
                    <a:pt x="196" y="895"/>
                    <a:pt x="210" y="878"/>
                    <a:pt x="216" y="877"/>
                  </a:cubicBezTo>
                  <a:cubicBezTo>
                    <a:pt x="222" y="876"/>
                    <a:pt x="220" y="889"/>
                    <a:pt x="222" y="895"/>
                  </a:cubicBezTo>
                  <a:cubicBezTo>
                    <a:pt x="224" y="901"/>
                    <a:pt x="224" y="907"/>
                    <a:pt x="228" y="913"/>
                  </a:cubicBezTo>
                  <a:cubicBezTo>
                    <a:pt x="232" y="919"/>
                    <a:pt x="235" y="921"/>
                    <a:pt x="246" y="931"/>
                  </a:cubicBezTo>
                  <a:cubicBezTo>
                    <a:pt x="257" y="941"/>
                    <a:pt x="279" y="959"/>
                    <a:pt x="294" y="973"/>
                  </a:cubicBezTo>
                  <a:cubicBezTo>
                    <a:pt x="309" y="987"/>
                    <a:pt x="325" y="1008"/>
                    <a:pt x="336" y="1015"/>
                  </a:cubicBezTo>
                  <a:cubicBezTo>
                    <a:pt x="347" y="1022"/>
                    <a:pt x="353" y="1013"/>
                    <a:pt x="360" y="1015"/>
                  </a:cubicBezTo>
                  <a:cubicBezTo>
                    <a:pt x="367" y="1017"/>
                    <a:pt x="373" y="1020"/>
                    <a:pt x="378" y="1027"/>
                  </a:cubicBezTo>
                  <a:cubicBezTo>
                    <a:pt x="383" y="1034"/>
                    <a:pt x="386" y="1047"/>
                    <a:pt x="390" y="1057"/>
                  </a:cubicBezTo>
                  <a:cubicBezTo>
                    <a:pt x="394" y="1067"/>
                    <a:pt x="397" y="1079"/>
                    <a:pt x="402" y="1087"/>
                  </a:cubicBezTo>
                  <a:cubicBezTo>
                    <a:pt x="407" y="1095"/>
                    <a:pt x="413" y="1105"/>
                    <a:pt x="420" y="1105"/>
                  </a:cubicBezTo>
                  <a:cubicBezTo>
                    <a:pt x="427" y="1105"/>
                    <a:pt x="436" y="1091"/>
                    <a:pt x="444" y="1087"/>
                  </a:cubicBezTo>
                  <a:cubicBezTo>
                    <a:pt x="452" y="1083"/>
                    <a:pt x="464" y="1087"/>
                    <a:pt x="468" y="1081"/>
                  </a:cubicBezTo>
                  <a:cubicBezTo>
                    <a:pt x="472" y="1075"/>
                    <a:pt x="467" y="1061"/>
                    <a:pt x="468" y="1051"/>
                  </a:cubicBezTo>
                  <a:cubicBezTo>
                    <a:pt x="469" y="1041"/>
                    <a:pt x="471" y="1031"/>
                    <a:pt x="474" y="1021"/>
                  </a:cubicBezTo>
                  <a:cubicBezTo>
                    <a:pt x="477" y="1011"/>
                    <a:pt x="488" y="999"/>
                    <a:pt x="486" y="991"/>
                  </a:cubicBezTo>
                  <a:cubicBezTo>
                    <a:pt x="484" y="983"/>
                    <a:pt x="469" y="977"/>
                    <a:pt x="462" y="973"/>
                  </a:cubicBezTo>
                  <a:cubicBezTo>
                    <a:pt x="455" y="969"/>
                    <a:pt x="446" y="971"/>
                    <a:pt x="444" y="967"/>
                  </a:cubicBezTo>
                  <a:cubicBezTo>
                    <a:pt x="442" y="963"/>
                    <a:pt x="446" y="955"/>
                    <a:pt x="450" y="949"/>
                  </a:cubicBezTo>
                  <a:cubicBezTo>
                    <a:pt x="454" y="943"/>
                    <a:pt x="464" y="937"/>
                    <a:pt x="468" y="931"/>
                  </a:cubicBezTo>
                  <a:cubicBezTo>
                    <a:pt x="472" y="925"/>
                    <a:pt x="469" y="919"/>
                    <a:pt x="474" y="913"/>
                  </a:cubicBezTo>
                  <a:cubicBezTo>
                    <a:pt x="479" y="907"/>
                    <a:pt x="493" y="901"/>
                    <a:pt x="498" y="895"/>
                  </a:cubicBezTo>
                  <a:cubicBezTo>
                    <a:pt x="503" y="889"/>
                    <a:pt x="501" y="883"/>
                    <a:pt x="504" y="877"/>
                  </a:cubicBezTo>
                  <a:cubicBezTo>
                    <a:pt x="507" y="871"/>
                    <a:pt x="509" y="861"/>
                    <a:pt x="516" y="859"/>
                  </a:cubicBezTo>
                  <a:cubicBezTo>
                    <a:pt x="523" y="857"/>
                    <a:pt x="536" y="864"/>
                    <a:pt x="546" y="865"/>
                  </a:cubicBezTo>
                  <a:cubicBezTo>
                    <a:pt x="556" y="866"/>
                    <a:pt x="565" y="867"/>
                    <a:pt x="576" y="865"/>
                  </a:cubicBezTo>
                  <a:cubicBezTo>
                    <a:pt x="587" y="863"/>
                    <a:pt x="601" y="852"/>
                    <a:pt x="612" y="853"/>
                  </a:cubicBezTo>
                  <a:cubicBezTo>
                    <a:pt x="623" y="854"/>
                    <a:pt x="632" y="866"/>
                    <a:pt x="642" y="871"/>
                  </a:cubicBezTo>
                  <a:cubicBezTo>
                    <a:pt x="652" y="876"/>
                    <a:pt x="662" y="881"/>
                    <a:pt x="672" y="883"/>
                  </a:cubicBezTo>
                  <a:cubicBezTo>
                    <a:pt x="682" y="885"/>
                    <a:pt x="694" y="883"/>
                    <a:pt x="702" y="883"/>
                  </a:cubicBezTo>
                  <a:cubicBezTo>
                    <a:pt x="710" y="883"/>
                    <a:pt x="714" y="885"/>
                    <a:pt x="720" y="883"/>
                  </a:cubicBezTo>
                  <a:cubicBezTo>
                    <a:pt x="726" y="881"/>
                    <a:pt x="731" y="873"/>
                    <a:pt x="738" y="871"/>
                  </a:cubicBezTo>
                  <a:cubicBezTo>
                    <a:pt x="745" y="869"/>
                    <a:pt x="754" y="871"/>
                    <a:pt x="762" y="871"/>
                  </a:cubicBezTo>
                  <a:cubicBezTo>
                    <a:pt x="770" y="871"/>
                    <a:pt x="785" y="876"/>
                    <a:pt x="786" y="871"/>
                  </a:cubicBezTo>
                  <a:cubicBezTo>
                    <a:pt x="787" y="866"/>
                    <a:pt x="767" y="847"/>
                    <a:pt x="768" y="841"/>
                  </a:cubicBezTo>
                  <a:cubicBezTo>
                    <a:pt x="769" y="835"/>
                    <a:pt x="785" y="836"/>
                    <a:pt x="792" y="835"/>
                  </a:cubicBezTo>
                  <a:cubicBezTo>
                    <a:pt x="799" y="834"/>
                    <a:pt x="803" y="833"/>
                    <a:pt x="810" y="835"/>
                  </a:cubicBezTo>
                  <a:cubicBezTo>
                    <a:pt x="817" y="837"/>
                    <a:pt x="827" y="844"/>
                    <a:pt x="834" y="847"/>
                  </a:cubicBezTo>
                  <a:cubicBezTo>
                    <a:pt x="841" y="850"/>
                    <a:pt x="848" y="849"/>
                    <a:pt x="852" y="853"/>
                  </a:cubicBezTo>
                  <a:cubicBezTo>
                    <a:pt x="856" y="857"/>
                    <a:pt x="854" y="864"/>
                    <a:pt x="858" y="871"/>
                  </a:cubicBezTo>
                  <a:cubicBezTo>
                    <a:pt x="862" y="878"/>
                    <a:pt x="868" y="890"/>
                    <a:pt x="876" y="895"/>
                  </a:cubicBezTo>
                  <a:cubicBezTo>
                    <a:pt x="884" y="900"/>
                    <a:pt x="898" y="902"/>
                    <a:pt x="906" y="901"/>
                  </a:cubicBezTo>
                  <a:cubicBezTo>
                    <a:pt x="914" y="900"/>
                    <a:pt x="917" y="891"/>
                    <a:pt x="924" y="889"/>
                  </a:cubicBezTo>
                  <a:cubicBezTo>
                    <a:pt x="931" y="887"/>
                    <a:pt x="937" y="887"/>
                    <a:pt x="948" y="889"/>
                  </a:cubicBezTo>
                  <a:cubicBezTo>
                    <a:pt x="959" y="891"/>
                    <a:pt x="978" y="896"/>
                    <a:pt x="990" y="901"/>
                  </a:cubicBezTo>
                  <a:cubicBezTo>
                    <a:pt x="1002" y="906"/>
                    <a:pt x="1012" y="915"/>
                    <a:pt x="1020" y="919"/>
                  </a:cubicBezTo>
                  <a:cubicBezTo>
                    <a:pt x="1028" y="923"/>
                    <a:pt x="1031" y="922"/>
                    <a:pt x="1038" y="925"/>
                  </a:cubicBezTo>
                  <a:cubicBezTo>
                    <a:pt x="1045" y="928"/>
                    <a:pt x="1055" y="933"/>
                    <a:pt x="1062" y="937"/>
                  </a:cubicBezTo>
                  <a:cubicBezTo>
                    <a:pt x="1069" y="941"/>
                    <a:pt x="1072" y="945"/>
                    <a:pt x="1080" y="949"/>
                  </a:cubicBezTo>
                  <a:cubicBezTo>
                    <a:pt x="1088" y="953"/>
                    <a:pt x="1102" y="958"/>
                    <a:pt x="1110" y="961"/>
                  </a:cubicBezTo>
                  <a:cubicBezTo>
                    <a:pt x="1118" y="964"/>
                    <a:pt x="1119" y="966"/>
                    <a:pt x="1128" y="967"/>
                  </a:cubicBezTo>
                  <a:cubicBezTo>
                    <a:pt x="1137" y="968"/>
                    <a:pt x="1153" y="967"/>
                    <a:pt x="1164" y="967"/>
                  </a:cubicBezTo>
                  <a:cubicBezTo>
                    <a:pt x="1175" y="967"/>
                    <a:pt x="1182" y="969"/>
                    <a:pt x="1194" y="967"/>
                  </a:cubicBezTo>
                  <a:cubicBezTo>
                    <a:pt x="1206" y="965"/>
                    <a:pt x="1222" y="958"/>
                    <a:pt x="1236" y="955"/>
                  </a:cubicBezTo>
                  <a:cubicBezTo>
                    <a:pt x="1250" y="952"/>
                    <a:pt x="1268" y="949"/>
                    <a:pt x="1278" y="949"/>
                  </a:cubicBezTo>
                  <a:cubicBezTo>
                    <a:pt x="1288" y="949"/>
                    <a:pt x="1289" y="954"/>
                    <a:pt x="1296" y="955"/>
                  </a:cubicBezTo>
                  <a:cubicBezTo>
                    <a:pt x="1303" y="956"/>
                    <a:pt x="1313" y="953"/>
                    <a:pt x="1320" y="955"/>
                  </a:cubicBezTo>
                  <a:cubicBezTo>
                    <a:pt x="1327" y="957"/>
                    <a:pt x="1331" y="966"/>
                    <a:pt x="1338" y="967"/>
                  </a:cubicBezTo>
                  <a:cubicBezTo>
                    <a:pt x="1345" y="968"/>
                    <a:pt x="1355" y="964"/>
                    <a:pt x="1362" y="961"/>
                  </a:cubicBezTo>
                  <a:cubicBezTo>
                    <a:pt x="1369" y="958"/>
                    <a:pt x="1374" y="953"/>
                    <a:pt x="1380" y="949"/>
                  </a:cubicBezTo>
                  <a:cubicBezTo>
                    <a:pt x="1386" y="945"/>
                    <a:pt x="1389" y="939"/>
                    <a:pt x="1398" y="937"/>
                  </a:cubicBezTo>
                  <a:cubicBezTo>
                    <a:pt x="1407" y="935"/>
                    <a:pt x="1423" y="937"/>
                    <a:pt x="1434" y="937"/>
                  </a:cubicBezTo>
                  <a:cubicBezTo>
                    <a:pt x="1445" y="937"/>
                    <a:pt x="1456" y="935"/>
                    <a:pt x="1464" y="937"/>
                  </a:cubicBezTo>
                  <a:cubicBezTo>
                    <a:pt x="1472" y="939"/>
                    <a:pt x="1475" y="949"/>
                    <a:pt x="1485" y="951"/>
                  </a:cubicBezTo>
                  <a:cubicBezTo>
                    <a:pt x="1495" y="953"/>
                    <a:pt x="1508" y="950"/>
                    <a:pt x="1524" y="949"/>
                  </a:cubicBezTo>
                  <a:cubicBezTo>
                    <a:pt x="1540" y="948"/>
                    <a:pt x="1562" y="945"/>
                    <a:pt x="1581" y="945"/>
                  </a:cubicBezTo>
                  <a:cubicBezTo>
                    <a:pt x="1600" y="945"/>
                    <a:pt x="1632" y="952"/>
                    <a:pt x="1641" y="951"/>
                  </a:cubicBezTo>
                  <a:cubicBezTo>
                    <a:pt x="1650" y="950"/>
                    <a:pt x="1641" y="940"/>
                    <a:pt x="1638" y="937"/>
                  </a:cubicBezTo>
                  <a:cubicBezTo>
                    <a:pt x="1635" y="934"/>
                    <a:pt x="1627" y="934"/>
                    <a:pt x="1620" y="931"/>
                  </a:cubicBezTo>
                  <a:cubicBezTo>
                    <a:pt x="1613" y="928"/>
                    <a:pt x="1603" y="923"/>
                    <a:pt x="1596" y="919"/>
                  </a:cubicBezTo>
                  <a:cubicBezTo>
                    <a:pt x="1589" y="915"/>
                    <a:pt x="1585" y="910"/>
                    <a:pt x="1578" y="907"/>
                  </a:cubicBezTo>
                  <a:cubicBezTo>
                    <a:pt x="1571" y="904"/>
                    <a:pt x="1562" y="904"/>
                    <a:pt x="1554" y="901"/>
                  </a:cubicBezTo>
                  <a:cubicBezTo>
                    <a:pt x="1546" y="898"/>
                    <a:pt x="1538" y="895"/>
                    <a:pt x="1530" y="889"/>
                  </a:cubicBezTo>
                  <a:cubicBezTo>
                    <a:pt x="1522" y="883"/>
                    <a:pt x="1515" y="871"/>
                    <a:pt x="1506" y="865"/>
                  </a:cubicBezTo>
                  <a:cubicBezTo>
                    <a:pt x="1497" y="859"/>
                    <a:pt x="1484" y="853"/>
                    <a:pt x="1476" y="853"/>
                  </a:cubicBezTo>
                  <a:cubicBezTo>
                    <a:pt x="1468" y="853"/>
                    <a:pt x="1464" y="863"/>
                    <a:pt x="1458" y="865"/>
                  </a:cubicBezTo>
                  <a:cubicBezTo>
                    <a:pt x="1452" y="867"/>
                    <a:pt x="1446" y="867"/>
                    <a:pt x="1440" y="865"/>
                  </a:cubicBezTo>
                  <a:cubicBezTo>
                    <a:pt x="1434" y="863"/>
                    <a:pt x="1427" y="858"/>
                    <a:pt x="1422" y="853"/>
                  </a:cubicBezTo>
                  <a:cubicBezTo>
                    <a:pt x="1417" y="848"/>
                    <a:pt x="1413" y="842"/>
                    <a:pt x="1410" y="835"/>
                  </a:cubicBezTo>
                  <a:cubicBezTo>
                    <a:pt x="1407" y="828"/>
                    <a:pt x="1410" y="817"/>
                    <a:pt x="1404" y="811"/>
                  </a:cubicBezTo>
                  <a:cubicBezTo>
                    <a:pt x="1398" y="805"/>
                    <a:pt x="1383" y="803"/>
                    <a:pt x="1374" y="799"/>
                  </a:cubicBezTo>
                  <a:cubicBezTo>
                    <a:pt x="1365" y="795"/>
                    <a:pt x="1357" y="791"/>
                    <a:pt x="1350" y="787"/>
                  </a:cubicBezTo>
                  <a:cubicBezTo>
                    <a:pt x="1343" y="783"/>
                    <a:pt x="1338" y="778"/>
                    <a:pt x="1332" y="775"/>
                  </a:cubicBezTo>
                  <a:cubicBezTo>
                    <a:pt x="1326" y="772"/>
                    <a:pt x="1320" y="772"/>
                    <a:pt x="1314" y="769"/>
                  </a:cubicBezTo>
                  <a:cubicBezTo>
                    <a:pt x="1308" y="766"/>
                    <a:pt x="1302" y="760"/>
                    <a:pt x="1296" y="757"/>
                  </a:cubicBezTo>
                  <a:cubicBezTo>
                    <a:pt x="1290" y="754"/>
                    <a:pt x="1284" y="752"/>
                    <a:pt x="1278" y="751"/>
                  </a:cubicBezTo>
                  <a:cubicBezTo>
                    <a:pt x="1272" y="750"/>
                    <a:pt x="1267" y="754"/>
                    <a:pt x="1260" y="751"/>
                  </a:cubicBezTo>
                  <a:cubicBezTo>
                    <a:pt x="1253" y="748"/>
                    <a:pt x="1242" y="741"/>
                    <a:pt x="1236" y="733"/>
                  </a:cubicBezTo>
                  <a:cubicBezTo>
                    <a:pt x="1230" y="725"/>
                    <a:pt x="1228" y="711"/>
                    <a:pt x="1224" y="703"/>
                  </a:cubicBezTo>
                  <a:cubicBezTo>
                    <a:pt x="1220" y="695"/>
                    <a:pt x="1215" y="692"/>
                    <a:pt x="1212" y="685"/>
                  </a:cubicBezTo>
                  <a:cubicBezTo>
                    <a:pt x="1209" y="678"/>
                    <a:pt x="1207" y="671"/>
                    <a:pt x="1206" y="661"/>
                  </a:cubicBezTo>
                  <a:cubicBezTo>
                    <a:pt x="1205" y="651"/>
                    <a:pt x="1208" y="637"/>
                    <a:pt x="1206" y="625"/>
                  </a:cubicBezTo>
                  <a:cubicBezTo>
                    <a:pt x="1204" y="613"/>
                    <a:pt x="1195" y="598"/>
                    <a:pt x="1194" y="589"/>
                  </a:cubicBezTo>
                  <a:cubicBezTo>
                    <a:pt x="1193" y="580"/>
                    <a:pt x="1194" y="578"/>
                    <a:pt x="1200" y="571"/>
                  </a:cubicBezTo>
                  <a:cubicBezTo>
                    <a:pt x="1206" y="564"/>
                    <a:pt x="1224" y="554"/>
                    <a:pt x="1230" y="547"/>
                  </a:cubicBezTo>
                  <a:cubicBezTo>
                    <a:pt x="1236" y="540"/>
                    <a:pt x="1230" y="536"/>
                    <a:pt x="1236" y="529"/>
                  </a:cubicBezTo>
                  <a:cubicBezTo>
                    <a:pt x="1242" y="522"/>
                    <a:pt x="1257" y="513"/>
                    <a:pt x="1266" y="505"/>
                  </a:cubicBezTo>
                  <a:cubicBezTo>
                    <a:pt x="1275" y="497"/>
                    <a:pt x="1282" y="491"/>
                    <a:pt x="1290" y="481"/>
                  </a:cubicBezTo>
                  <a:cubicBezTo>
                    <a:pt x="1298" y="471"/>
                    <a:pt x="1318" y="453"/>
                    <a:pt x="1317" y="447"/>
                  </a:cubicBezTo>
                  <a:cubicBezTo>
                    <a:pt x="1316" y="441"/>
                    <a:pt x="1296" y="444"/>
                    <a:pt x="1284" y="445"/>
                  </a:cubicBezTo>
                  <a:cubicBezTo>
                    <a:pt x="1272" y="446"/>
                    <a:pt x="1254" y="451"/>
                    <a:pt x="1242" y="451"/>
                  </a:cubicBezTo>
                  <a:cubicBezTo>
                    <a:pt x="1230" y="451"/>
                    <a:pt x="1217" y="443"/>
                    <a:pt x="1212" y="445"/>
                  </a:cubicBezTo>
                  <a:cubicBezTo>
                    <a:pt x="1207" y="447"/>
                    <a:pt x="1216" y="460"/>
                    <a:pt x="1212" y="463"/>
                  </a:cubicBezTo>
                  <a:cubicBezTo>
                    <a:pt x="1208" y="466"/>
                    <a:pt x="1196" y="461"/>
                    <a:pt x="1188" y="463"/>
                  </a:cubicBezTo>
                  <a:cubicBezTo>
                    <a:pt x="1180" y="465"/>
                    <a:pt x="1173" y="478"/>
                    <a:pt x="1164" y="475"/>
                  </a:cubicBezTo>
                  <a:cubicBezTo>
                    <a:pt x="1155" y="472"/>
                    <a:pt x="1141" y="453"/>
                    <a:pt x="1134" y="445"/>
                  </a:cubicBezTo>
                  <a:cubicBezTo>
                    <a:pt x="1127" y="437"/>
                    <a:pt x="1126" y="434"/>
                    <a:pt x="1122" y="427"/>
                  </a:cubicBezTo>
                  <a:cubicBezTo>
                    <a:pt x="1118" y="420"/>
                    <a:pt x="1113" y="412"/>
                    <a:pt x="1110" y="403"/>
                  </a:cubicBezTo>
                  <a:cubicBezTo>
                    <a:pt x="1107" y="394"/>
                    <a:pt x="1105" y="382"/>
                    <a:pt x="1104" y="373"/>
                  </a:cubicBezTo>
                  <a:cubicBezTo>
                    <a:pt x="1103" y="364"/>
                    <a:pt x="1101" y="357"/>
                    <a:pt x="1104" y="349"/>
                  </a:cubicBezTo>
                  <a:cubicBezTo>
                    <a:pt x="1107" y="341"/>
                    <a:pt x="1115" y="332"/>
                    <a:pt x="1122" y="325"/>
                  </a:cubicBezTo>
                  <a:cubicBezTo>
                    <a:pt x="1129" y="318"/>
                    <a:pt x="1140" y="316"/>
                    <a:pt x="1146" y="307"/>
                  </a:cubicBezTo>
                  <a:cubicBezTo>
                    <a:pt x="1152" y="298"/>
                    <a:pt x="1157" y="285"/>
                    <a:pt x="1161" y="273"/>
                  </a:cubicBezTo>
                  <a:cubicBezTo>
                    <a:pt x="1165" y="261"/>
                    <a:pt x="1172" y="248"/>
                    <a:pt x="1173" y="237"/>
                  </a:cubicBezTo>
                  <a:cubicBezTo>
                    <a:pt x="1174" y="226"/>
                    <a:pt x="1172" y="214"/>
                    <a:pt x="1170" y="205"/>
                  </a:cubicBezTo>
                  <a:cubicBezTo>
                    <a:pt x="1168" y="196"/>
                    <a:pt x="1162" y="187"/>
                    <a:pt x="1164" y="181"/>
                  </a:cubicBezTo>
                  <a:cubicBezTo>
                    <a:pt x="1166" y="175"/>
                    <a:pt x="1176" y="176"/>
                    <a:pt x="1182" y="169"/>
                  </a:cubicBezTo>
                  <a:cubicBezTo>
                    <a:pt x="1188" y="162"/>
                    <a:pt x="1198" y="147"/>
                    <a:pt x="1200" y="139"/>
                  </a:cubicBezTo>
                  <a:cubicBezTo>
                    <a:pt x="1202" y="131"/>
                    <a:pt x="1197" y="128"/>
                    <a:pt x="1194" y="121"/>
                  </a:cubicBezTo>
                  <a:cubicBezTo>
                    <a:pt x="1191" y="114"/>
                    <a:pt x="1190" y="103"/>
                    <a:pt x="1182" y="97"/>
                  </a:cubicBezTo>
                  <a:cubicBezTo>
                    <a:pt x="1174" y="91"/>
                    <a:pt x="1157" y="87"/>
                    <a:pt x="1146" y="85"/>
                  </a:cubicBezTo>
                  <a:cubicBezTo>
                    <a:pt x="1135" y="83"/>
                    <a:pt x="1125" y="89"/>
                    <a:pt x="1116" y="85"/>
                  </a:cubicBezTo>
                  <a:cubicBezTo>
                    <a:pt x="1107" y="81"/>
                    <a:pt x="1100" y="66"/>
                    <a:pt x="1092" y="61"/>
                  </a:cubicBezTo>
                  <a:cubicBezTo>
                    <a:pt x="1084" y="56"/>
                    <a:pt x="1076" y="58"/>
                    <a:pt x="1068" y="55"/>
                  </a:cubicBezTo>
                  <a:cubicBezTo>
                    <a:pt x="1060" y="52"/>
                    <a:pt x="1054" y="44"/>
                    <a:pt x="1044" y="43"/>
                  </a:cubicBezTo>
                  <a:cubicBezTo>
                    <a:pt x="1034" y="42"/>
                    <a:pt x="1017" y="50"/>
                    <a:pt x="1008" y="49"/>
                  </a:cubicBezTo>
                  <a:cubicBezTo>
                    <a:pt x="999" y="48"/>
                    <a:pt x="995" y="44"/>
                    <a:pt x="990" y="37"/>
                  </a:cubicBezTo>
                  <a:cubicBezTo>
                    <a:pt x="985" y="30"/>
                    <a:pt x="983" y="13"/>
                    <a:pt x="978" y="7"/>
                  </a:cubicBezTo>
                  <a:cubicBezTo>
                    <a:pt x="973" y="1"/>
                    <a:pt x="968" y="0"/>
                    <a:pt x="960" y="1"/>
                  </a:cubicBezTo>
                  <a:cubicBezTo>
                    <a:pt x="952" y="2"/>
                    <a:pt x="940" y="9"/>
                    <a:pt x="930" y="13"/>
                  </a:cubicBezTo>
                  <a:cubicBezTo>
                    <a:pt x="920" y="17"/>
                    <a:pt x="909" y="17"/>
                    <a:pt x="900" y="25"/>
                  </a:cubicBezTo>
                  <a:cubicBezTo>
                    <a:pt x="891" y="33"/>
                    <a:pt x="880" y="46"/>
                    <a:pt x="876" y="61"/>
                  </a:cubicBezTo>
                  <a:cubicBezTo>
                    <a:pt x="872" y="76"/>
                    <a:pt x="872" y="105"/>
                    <a:pt x="876" y="115"/>
                  </a:cubicBezTo>
                  <a:cubicBezTo>
                    <a:pt x="880" y="125"/>
                    <a:pt x="893" y="118"/>
                    <a:pt x="900" y="121"/>
                  </a:cubicBezTo>
                  <a:cubicBezTo>
                    <a:pt x="907" y="124"/>
                    <a:pt x="913" y="126"/>
                    <a:pt x="918" y="133"/>
                  </a:cubicBezTo>
                  <a:cubicBezTo>
                    <a:pt x="923" y="140"/>
                    <a:pt x="926" y="153"/>
                    <a:pt x="930" y="163"/>
                  </a:cubicBezTo>
                  <a:cubicBezTo>
                    <a:pt x="934" y="173"/>
                    <a:pt x="940" y="185"/>
                    <a:pt x="942" y="193"/>
                  </a:cubicBezTo>
                  <a:cubicBezTo>
                    <a:pt x="944" y="201"/>
                    <a:pt x="946" y="206"/>
                    <a:pt x="942" y="211"/>
                  </a:cubicBezTo>
                  <a:cubicBezTo>
                    <a:pt x="938" y="216"/>
                    <a:pt x="925" y="219"/>
                    <a:pt x="918" y="223"/>
                  </a:cubicBezTo>
                  <a:cubicBezTo>
                    <a:pt x="911" y="227"/>
                    <a:pt x="908" y="233"/>
                    <a:pt x="900" y="235"/>
                  </a:cubicBezTo>
                  <a:cubicBezTo>
                    <a:pt x="892" y="237"/>
                    <a:pt x="875" y="238"/>
                    <a:pt x="870" y="235"/>
                  </a:cubicBezTo>
                  <a:cubicBezTo>
                    <a:pt x="865" y="232"/>
                    <a:pt x="873" y="222"/>
                    <a:pt x="870" y="217"/>
                  </a:cubicBezTo>
                  <a:cubicBezTo>
                    <a:pt x="867" y="212"/>
                    <a:pt x="858" y="210"/>
                    <a:pt x="852" y="205"/>
                  </a:cubicBezTo>
                  <a:cubicBezTo>
                    <a:pt x="846" y="200"/>
                    <a:pt x="838" y="193"/>
                    <a:pt x="834" y="187"/>
                  </a:cubicBezTo>
                  <a:cubicBezTo>
                    <a:pt x="830" y="181"/>
                    <a:pt x="828" y="175"/>
                    <a:pt x="828" y="169"/>
                  </a:cubicBezTo>
                  <a:cubicBezTo>
                    <a:pt x="828" y="163"/>
                    <a:pt x="836" y="155"/>
                    <a:pt x="834" y="151"/>
                  </a:cubicBezTo>
                  <a:cubicBezTo>
                    <a:pt x="832" y="147"/>
                    <a:pt x="824" y="146"/>
                    <a:pt x="816" y="145"/>
                  </a:cubicBezTo>
                  <a:cubicBezTo>
                    <a:pt x="808" y="144"/>
                    <a:pt x="795" y="144"/>
                    <a:pt x="786" y="145"/>
                  </a:cubicBezTo>
                  <a:cubicBezTo>
                    <a:pt x="777" y="146"/>
                    <a:pt x="770" y="147"/>
                    <a:pt x="762" y="151"/>
                  </a:cubicBezTo>
                  <a:cubicBezTo>
                    <a:pt x="754" y="155"/>
                    <a:pt x="746" y="165"/>
                    <a:pt x="738" y="169"/>
                  </a:cubicBezTo>
                  <a:cubicBezTo>
                    <a:pt x="730" y="173"/>
                    <a:pt x="721" y="173"/>
                    <a:pt x="714" y="175"/>
                  </a:cubicBezTo>
                  <a:cubicBezTo>
                    <a:pt x="707" y="177"/>
                    <a:pt x="702" y="178"/>
                    <a:pt x="696" y="181"/>
                  </a:cubicBezTo>
                  <a:cubicBezTo>
                    <a:pt x="690" y="184"/>
                    <a:pt x="685" y="191"/>
                    <a:pt x="678" y="193"/>
                  </a:cubicBezTo>
                  <a:cubicBezTo>
                    <a:pt x="671" y="195"/>
                    <a:pt x="663" y="192"/>
                    <a:pt x="654" y="193"/>
                  </a:cubicBezTo>
                  <a:cubicBezTo>
                    <a:pt x="645" y="194"/>
                    <a:pt x="635" y="200"/>
                    <a:pt x="624" y="199"/>
                  </a:cubicBezTo>
                  <a:cubicBezTo>
                    <a:pt x="613" y="198"/>
                    <a:pt x="597" y="189"/>
                    <a:pt x="588" y="187"/>
                  </a:cubicBezTo>
                  <a:cubicBezTo>
                    <a:pt x="579" y="185"/>
                    <a:pt x="576" y="190"/>
                    <a:pt x="570" y="187"/>
                  </a:cubicBezTo>
                  <a:cubicBezTo>
                    <a:pt x="564" y="184"/>
                    <a:pt x="554" y="176"/>
                    <a:pt x="552" y="169"/>
                  </a:cubicBezTo>
                  <a:cubicBezTo>
                    <a:pt x="550" y="162"/>
                    <a:pt x="561" y="150"/>
                    <a:pt x="558" y="145"/>
                  </a:cubicBezTo>
                  <a:cubicBezTo>
                    <a:pt x="555" y="140"/>
                    <a:pt x="537" y="147"/>
                    <a:pt x="534" y="139"/>
                  </a:cubicBezTo>
                  <a:cubicBezTo>
                    <a:pt x="531" y="131"/>
                    <a:pt x="546" y="109"/>
                    <a:pt x="543" y="99"/>
                  </a:cubicBezTo>
                  <a:cubicBezTo>
                    <a:pt x="540" y="89"/>
                    <a:pt x="531" y="82"/>
                    <a:pt x="516" y="79"/>
                  </a:cubicBezTo>
                  <a:cubicBezTo>
                    <a:pt x="501" y="76"/>
                    <a:pt x="464" y="77"/>
                    <a:pt x="450" y="79"/>
                  </a:cubicBezTo>
                  <a:cubicBezTo>
                    <a:pt x="436" y="81"/>
                    <a:pt x="437" y="86"/>
                    <a:pt x="432" y="91"/>
                  </a:cubicBezTo>
                  <a:cubicBezTo>
                    <a:pt x="427" y="96"/>
                    <a:pt x="419" y="104"/>
                    <a:pt x="420" y="109"/>
                  </a:cubicBezTo>
                  <a:cubicBezTo>
                    <a:pt x="421" y="114"/>
                    <a:pt x="435" y="116"/>
                    <a:pt x="438" y="121"/>
                  </a:cubicBezTo>
                  <a:cubicBezTo>
                    <a:pt x="441" y="126"/>
                    <a:pt x="436" y="130"/>
                    <a:pt x="438" y="139"/>
                  </a:cubicBezTo>
                  <a:cubicBezTo>
                    <a:pt x="440" y="148"/>
                    <a:pt x="450" y="166"/>
                    <a:pt x="450" y="175"/>
                  </a:cubicBezTo>
                  <a:cubicBezTo>
                    <a:pt x="450" y="184"/>
                    <a:pt x="442" y="186"/>
                    <a:pt x="438" y="193"/>
                  </a:cubicBezTo>
                  <a:cubicBezTo>
                    <a:pt x="434" y="200"/>
                    <a:pt x="432" y="208"/>
                    <a:pt x="426" y="217"/>
                  </a:cubicBezTo>
                  <a:cubicBezTo>
                    <a:pt x="420" y="226"/>
                    <a:pt x="409" y="240"/>
                    <a:pt x="402" y="247"/>
                  </a:cubicBezTo>
                  <a:cubicBezTo>
                    <a:pt x="395" y="254"/>
                    <a:pt x="390" y="256"/>
                    <a:pt x="384" y="259"/>
                  </a:cubicBezTo>
                  <a:cubicBezTo>
                    <a:pt x="378" y="262"/>
                    <a:pt x="372" y="263"/>
                    <a:pt x="366" y="265"/>
                  </a:cubicBezTo>
                  <a:cubicBezTo>
                    <a:pt x="360" y="267"/>
                    <a:pt x="352" y="266"/>
                    <a:pt x="348" y="271"/>
                  </a:cubicBezTo>
                  <a:cubicBezTo>
                    <a:pt x="344" y="276"/>
                    <a:pt x="350" y="286"/>
                    <a:pt x="342" y="295"/>
                  </a:cubicBezTo>
                  <a:cubicBezTo>
                    <a:pt x="334" y="304"/>
                    <a:pt x="308" y="316"/>
                    <a:pt x="300" y="325"/>
                  </a:cubicBezTo>
                  <a:cubicBezTo>
                    <a:pt x="292" y="334"/>
                    <a:pt x="296" y="341"/>
                    <a:pt x="294" y="349"/>
                  </a:cubicBezTo>
                  <a:cubicBezTo>
                    <a:pt x="292" y="357"/>
                    <a:pt x="286" y="364"/>
                    <a:pt x="288" y="373"/>
                  </a:cubicBezTo>
                  <a:cubicBezTo>
                    <a:pt x="290" y="382"/>
                    <a:pt x="299" y="397"/>
                    <a:pt x="306" y="403"/>
                  </a:cubicBezTo>
                  <a:cubicBezTo>
                    <a:pt x="313" y="409"/>
                    <a:pt x="327" y="403"/>
                    <a:pt x="330" y="409"/>
                  </a:cubicBezTo>
                  <a:cubicBezTo>
                    <a:pt x="333" y="415"/>
                    <a:pt x="329" y="432"/>
                    <a:pt x="324" y="439"/>
                  </a:cubicBezTo>
                  <a:cubicBezTo>
                    <a:pt x="319" y="446"/>
                    <a:pt x="307" y="448"/>
                    <a:pt x="300" y="451"/>
                  </a:cubicBezTo>
                  <a:cubicBezTo>
                    <a:pt x="293" y="454"/>
                    <a:pt x="288" y="458"/>
                    <a:pt x="282" y="457"/>
                  </a:cubicBezTo>
                  <a:cubicBezTo>
                    <a:pt x="276" y="456"/>
                    <a:pt x="270" y="450"/>
                    <a:pt x="264" y="445"/>
                  </a:cubicBezTo>
                  <a:cubicBezTo>
                    <a:pt x="258" y="440"/>
                    <a:pt x="250" y="433"/>
                    <a:pt x="246" y="427"/>
                  </a:cubicBezTo>
                  <a:cubicBezTo>
                    <a:pt x="242" y="421"/>
                    <a:pt x="243" y="415"/>
                    <a:pt x="240" y="409"/>
                  </a:cubicBezTo>
                  <a:cubicBezTo>
                    <a:pt x="237" y="403"/>
                    <a:pt x="235" y="398"/>
                    <a:pt x="228" y="391"/>
                  </a:cubicBezTo>
                  <a:cubicBezTo>
                    <a:pt x="221" y="384"/>
                    <a:pt x="206" y="372"/>
                    <a:pt x="198" y="367"/>
                  </a:cubicBezTo>
                  <a:cubicBezTo>
                    <a:pt x="190" y="362"/>
                    <a:pt x="182" y="366"/>
                    <a:pt x="180" y="361"/>
                  </a:cubicBezTo>
                  <a:cubicBezTo>
                    <a:pt x="178" y="356"/>
                    <a:pt x="182" y="342"/>
                    <a:pt x="186" y="337"/>
                  </a:cubicBezTo>
                  <a:cubicBezTo>
                    <a:pt x="190" y="332"/>
                    <a:pt x="203" y="335"/>
                    <a:pt x="204" y="331"/>
                  </a:cubicBezTo>
                  <a:cubicBezTo>
                    <a:pt x="205" y="327"/>
                    <a:pt x="199" y="319"/>
                    <a:pt x="192" y="313"/>
                  </a:cubicBezTo>
                  <a:cubicBezTo>
                    <a:pt x="185" y="307"/>
                    <a:pt x="170" y="298"/>
                    <a:pt x="162" y="295"/>
                  </a:cubicBezTo>
                  <a:cubicBezTo>
                    <a:pt x="154" y="292"/>
                    <a:pt x="150" y="286"/>
                    <a:pt x="144" y="295"/>
                  </a:cubicBezTo>
                  <a:cubicBezTo>
                    <a:pt x="138" y="304"/>
                    <a:pt x="134" y="334"/>
                    <a:pt x="126" y="349"/>
                  </a:cubicBezTo>
                  <a:cubicBezTo>
                    <a:pt x="118" y="364"/>
                    <a:pt x="106" y="376"/>
                    <a:pt x="96" y="385"/>
                  </a:cubicBezTo>
                  <a:cubicBezTo>
                    <a:pt x="86" y="394"/>
                    <a:pt x="74" y="398"/>
                    <a:pt x="66" y="403"/>
                  </a:cubicBezTo>
                  <a:cubicBezTo>
                    <a:pt x="58" y="408"/>
                    <a:pt x="52" y="406"/>
                    <a:pt x="48" y="415"/>
                  </a:cubicBezTo>
                  <a:cubicBezTo>
                    <a:pt x="44" y="424"/>
                    <a:pt x="43" y="446"/>
                    <a:pt x="42" y="457"/>
                  </a:cubicBezTo>
                  <a:cubicBezTo>
                    <a:pt x="41" y="468"/>
                    <a:pt x="37" y="472"/>
                    <a:pt x="42" y="481"/>
                  </a:cubicBezTo>
                  <a:cubicBezTo>
                    <a:pt x="47" y="490"/>
                    <a:pt x="66" y="502"/>
                    <a:pt x="72" y="511"/>
                  </a:cubicBezTo>
                  <a:cubicBezTo>
                    <a:pt x="78" y="520"/>
                    <a:pt x="72" y="526"/>
                    <a:pt x="78" y="535"/>
                  </a:cubicBezTo>
                  <a:cubicBezTo>
                    <a:pt x="84" y="544"/>
                    <a:pt x="99" y="553"/>
                    <a:pt x="108" y="565"/>
                  </a:cubicBezTo>
                  <a:cubicBezTo>
                    <a:pt x="117" y="577"/>
                    <a:pt x="124" y="597"/>
                    <a:pt x="132" y="607"/>
                  </a:cubicBezTo>
                  <a:cubicBezTo>
                    <a:pt x="140" y="617"/>
                    <a:pt x="149" y="616"/>
                    <a:pt x="156" y="625"/>
                  </a:cubicBezTo>
                  <a:cubicBezTo>
                    <a:pt x="163" y="634"/>
                    <a:pt x="167" y="651"/>
                    <a:pt x="174" y="661"/>
                  </a:cubicBezTo>
                  <a:cubicBezTo>
                    <a:pt x="181" y="671"/>
                    <a:pt x="193" y="686"/>
                    <a:pt x="192" y="691"/>
                  </a:cubicBezTo>
                  <a:close/>
                </a:path>
              </a:pathLst>
            </a:custGeom>
            <a:solidFill>
              <a:srgbClr val="1F497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7173C80-CD43-BAE8-29A7-35A179BB7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" y="1837"/>
              <a:ext cx="1172" cy="503"/>
            </a:xfrm>
            <a:custGeom>
              <a:avLst/>
              <a:gdLst>
                <a:gd name="T0" fmla="*/ 56 w 1172"/>
                <a:gd name="T1" fmla="*/ 279 h 503"/>
                <a:gd name="T2" fmla="*/ 56 w 1172"/>
                <a:gd name="T3" fmla="*/ 345 h 503"/>
                <a:gd name="T4" fmla="*/ 140 w 1172"/>
                <a:gd name="T5" fmla="*/ 369 h 503"/>
                <a:gd name="T6" fmla="*/ 218 w 1172"/>
                <a:gd name="T7" fmla="*/ 351 h 503"/>
                <a:gd name="T8" fmla="*/ 302 w 1172"/>
                <a:gd name="T9" fmla="*/ 369 h 503"/>
                <a:gd name="T10" fmla="*/ 389 w 1172"/>
                <a:gd name="T11" fmla="*/ 374 h 503"/>
                <a:gd name="T12" fmla="*/ 386 w 1172"/>
                <a:gd name="T13" fmla="*/ 333 h 503"/>
                <a:gd name="T14" fmla="*/ 440 w 1172"/>
                <a:gd name="T15" fmla="*/ 339 h 503"/>
                <a:gd name="T16" fmla="*/ 458 w 1172"/>
                <a:gd name="T17" fmla="*/ 387 h 503"/>
                <a:gd name="T18" fmla="*/ 446 w 1172"/>
                <a:gd name="T19" fmla="*/ 453 h 503"/>
                <a:gd name="T20" fmla="*/ 446 w 1172"/>
                <a:gd name="T21" fmla="*/ 501 h 503"/>
                <a:gd name="T22" fmla="*/ 518 w 1172"/>
                <a:gd name="T23" fmla="*/ 477 h 503"/>
                <a:gd name="T24" fmla="*/ 566 w 1172"/>
                <a:gd name="T25" fmla="*/ 471 h 503"/>
                <a:gd name="T26" fmla="*/ 602 w 1172"/>
                <a:gd name="T27" fmla="*/ 423 h 503"/>
                <a:gd name="T28" fmla="*/ 680 w 1172"/>
                <a:gd name="T29" fmla="*/ 405 h 503"/>
                <a:gd name="T30" fmla="*/ 710 w 1172"/>
                <a:gd name="T31" fmla="*/ 351 h 503"/>
                <a:gd name="T32" fmla="*/ 806 w 1172"/>
                <a:gd name="T33" fmla="*/ 339 h 503"/>
                <a:gd name="T34" fmla="*/ 866 w 1172"/>
                <a:gd name="T35" fmla="*/ 327 h 503"/>
                <a:gd name="T36" fmla="*/ 920 w 1172"/>
                <a:gd name="T37" fmla="*/ 309 h 503"/>
                <a:gd name="T38" fmla="*/ 938 w 1172"/>
                <a:gd name="T39" fmla="*/ 237 h 503"/>
                <a:gd name="T40" fmla="*/ 1001 w 1172"/>
                <a:gd name="T41" fmla="*/ 296 h 503"/>
                <a:gd name="T42" fmla="*/ 1148 w 1172"/>
                <a:gd name="T43" fmla="*/ 249 h 503"/>
                <a:gd name="T44" fmla="*/ 1109 w 1172"/>
                <a:gd name="T45" fmla="*/ 200 h 503"/>
                <a:gd name="T46" fmla="*/ 1058 w 1172"/>
                <a:gd name="T47" fmla="*/ 171 h 503"/>
                <a:gd name="T48" fmla="*/ 1034 w 1172"/>
                <a:gd name="T49" fmla="*/ 123 h 503"/>
                <a:gd name="T50" fmla="*/ 980 w 1172"/>
                <a:gd name="T51" fmla="*/ 99 h 503"/>
                <a:gd name="T52" fmla="*/ 998 w 1172"/>
                <a:gd name="T53" fmla="*/ 51 h 503"/>
                <a:gd name="T54" fmla="*/ 1010 w 1172"/>
                <a:gd name="T55" fmla="*/ 3 h 503"/>
                <a:gd name="T56" fmla="*/ 962 w 1172"/>
                <a:gd name="T57" fmla="*/ 27 h 503"/>
                <a:gd name="T58" fmla="*/ 884 w 1172"/>
                <a:gd name="T59" fmla="*/ 39 h 503"/>
                <a:gd name="T60" fmla="*/ 800 w 1172"/>
                <a:gd name="T61" fmla="*/ 69 h 503"/>
                <a:gd name="T62" fmla="*/ 746 w 1172"/>
                <a:gd name="T63" fmla="*/ 81 h 503"/>
                <a:gd name="T64" fmla="*/ 674 w 1172"/>
                <a:gd name="T65" fmla="*/ 63 h 503"/>
                <a:gd name="T66" fmla="*/ 602 w 1172"/>
                <a:gd name="T67" fmla="*/ 63 h 503"/>
                <a:gd name="T68" fmla="*/ 542 w 1172"/>
                <a:gd name="T69" fmla="*/ 69 h 503"/>
                <a:gd name="T70" fmla="*/ 458 w 1172"/>
                <a:gd name="T71" fmla="*/ 81 h 503"/>
                <a:gd name="T72" fmla="*/ 410 w 1172"/>
                <a:gd name="T73" fmla="*/ 105 h 503"/>
                <a:gd name="T74" fmla="*/ 362 w 1172"/>
                <a:gd name="T75" fmla="*/ 177 h 503"/>
                <a:gd name="T76" fmla="*/ 302 w 1172"/>
                <a:gd name="T77" fmla="*/ 183 h 503"/>
                <a:gd name="T78" fmla="*/ 206 w 1172"/>
                <a:gd name="T79" fmla="*/ 183 h 503"/>
                <a:gd name="T80" fmla="*/ 176 w 1172"/>
                <a:gd name="T81" fmla="*/ 141 h 503"/>
                <a:gd name="T82" fmla="*/ 59 w 1172"/>
                <a:gd name="T83" fmla="*/ 140 h 503"/>
                <a:gd name="T84" fmla="*/ 38 w 1172"/>
                <a:gd name="T85" fmla="*/ 201 h 503"/>
                <a:gd name="T86" fmla="*/ 2 w 1172"/>
                <a:gd name="T87" fmla="*/ 237 h 50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72" h="503">
                  <a:moveTo>
                    <a:pt x="8" y="261"/>
                  </a:moveTo>
                  <a:cubicBezTo>
                    <a:pt x="14" y="266"/>
                    <a:pt x="30" y="264"/>
                    <a:pt x="38" y="267"/>
                  </a:cubicBezTo>
                  <a:cubicBezTo>
                    <a:pt x="46" y="270"/>
                    <a:pt x="53" y="273"/>
                    <a:pt x="56" y="279"/>
                  </a:cubicBezTo>
                  <a:cubicBezTo>
                    <a:pt x="59" y="285"/>
                    <a:pt x="58" y="295"/>
                    <a:pt x="56" y="303"/>
                  </a:cubicBezTo>
                  <a:cubicBezTo>
                    <a:pt x="54" y="311"/>
                    <a:pt x="44" y="320"/>
                    <a:pt x="44" y="327"/>
                  </a:cubicBezTo>
                  <a:cubicBezTo>
                    <a:pt x="44" y="334"/>
                    <a:pt x="49" y="341"/>
                    <a:pt x="56" y="345"/>
                  </a:cubicBezTo>
                  <a:cubicBezTo>
                    <a:pt x="63" y="349"/>
                    <a:pt x="76" y="349"/>
                    <a:pt x="86" y="351"/>
                  </a:cubicBezTo>
                  <a:cubicBezTo>
                    <a:pt x="96" y="353"/>
                    <a:pt x="107" y="354"/>
                    <a:pt x="116" y="357"/>
                  </a:cubicBezTo>
                  <a:cubicBezTo>
                    <a:pt x="125" y="360"/>
                    <a:pt x="129" y="367"/>
                    <a:pt x="140" y="369"/>
                  </a:cubicBezTo>
                  <a:cubicBezTo>
                    <a:pt x="151" y="371"/>
                    <a:pt x="172" y="372"/>
                    <a:pt x="182" y="369"/>
                  </a:cubicBezTo>
                  <a:cubicBezTo>
                    <a:pt x="192" y="366"/>
                    <a:pt x="194" y="354"/>
                    <a:pt x="200" y="351"/>
                  </a:cubicBezTo>
                  <a:cubicBezTo>
                    <a:pt x="206" y="348"/>
                    <a:pt x="213" y="348"/>
                    <a:pt x="218" y="351"/>
                  </a:cubicBezTo>
                  <a:cubicBezTo>
                    <a:pt x="223" y="354"/>
                    <a:pt x="222" y="364"/>
                    <a:pt x="230" y="369"/>
                  </a:cubicBezTo>
                  <a:cubicBezTo>
                    <a:pt x="238" y="374"/>
                    <a:pt x="254" y="381"/>
                    <a:pt x="266" y="381"/>
                  </a:cubicBezTo>
                  <a:cubicBezTo>
                    <a:pt x="278" y="381"/>
                    <a:pt x="291" y="375"/>
                    <a:pt x="302" y="369"/>
                  </a:cubicBezTo>
                  <a:cubicBezTo>
                    <a:pt x="313" y="363"/>
                    <a:pt x="321" y="345"/>
                    <a:pt x="332" y="345"/>
                  </a:cubicBezTo>
                  <a:cubicBezTo>
                    <a:pt x="343" y="345"/>
                    <a:pt x="359" y="364"/>
                    <a:pt x="368" y="369"/>
                  </a:cubicBezTo>
                  <a:cubicBezTo>
                    <a:pt x="377" y="374"/>
                    <a:pt x="388" y="377"/>
                    <a:pt x="389" y="374"/>
                  </a:cubicBezTo>
                  <a:cubicBezTo>
                    <a:pt x="390" y="371"/>
                    <a:pt x="379" y="359"/>
                    <a:pt x="374" y="351"/>
                  </a:cubicBezTo>
                  <a:cubicBezTo>
                    <a:pt x="369" y="343"/>
                    <a:pt x="360" y="330"/>
                    <a:pt x="362" y="327"/>
                  </a:cubicBezTo>
                  <a:cubicBezTo>
                    <a:pt x="364" y="324"/>
                    <a:pt x="379" y="331"/>
                    <a:pt x="386" y="333"/>
                  </a:cubicBezTo>
                  <a:cubicBezTo>
                    <a:pt x="393" y="335"/>
                    <a:pt x="398" y="336"/>
                    <a:pt x="404" y="339"/>
                  </a:cubicBezTo>
                  <a:cubicBezTo>
                    <a:pt x="410" y="342"/>
                    <a:pt x="416" y="351"/>
                    <a:pt x="422" y="351"/>
                  </a:cubicBezTo>
                  <a:cubicBezTo>
                    <a:pt x="428" y="351"/>
                    <a:pt x="434" y="340"/>
                    <a:pt x="440" y="339"/>
                  </a:cubicBezTo>
                  <a:cubicBezTo>
                    <a:pt x="446" y="338"/>
                    <a:pt x="454" y="340"/>
                    <a:pt x="458" y="345"/>
                  </a:cubicBezTo>
                  <a:cubicBezTo>
                    <a:pt x="462" y="350"/>
                    <a:pt x="464" y="362"/>
                    <a:pt x="464" y="369"/>
                  </a:cubicBezTo>
                  <a:cubicBezTo>
                    <a:pt x="464" y="376"/>
                    <a:pt x="459" y="380"/>
                    <a:pt x="458" y="387"/>
                  </a:cubicBezTo>
                  <a:cubicBezTo>
                    <a:pt x="457" y="394"/>
                    <a:pt x="459" y="403"/>
                    <a:pt x="458" y="411"/>
                  </a:cubicBezTo>
                  <a:cubicBezTo>
                    <a:pt x="457" y="419"/>
                    <a:pt x="454" y="428"/>
                    <a:pt x="452" y="435"/>
                  </a:cubicBezTo>
                  <a:cubicBezTo>
                    <a:pt x="450" y="442"/>
                    <a:pt x="450" y="449"/>
                    <a:pt x="446" y="453"/>
                  </a:cubicBezTo>
                  <a:cubicBezTo>
                    <a:pt x="442" y="457"/>
                    <a:pt x="428" y="455"/>
                    <a:pt x="428" y="459"/>
                  </a:cubicBezTo>
                  <a:cubicBezTo>
                    <a:pt x="428" y="463"/>
                    <a:pt x="443" y="470"/>
                    <a:pt x="446" y="477"/>
                  </a:cubicBezTo>
                  <a:cubicBezTo>
                    <a:pt x="449" y="484"/>
                    <a:pt x="440" y="499"/>
                    <a:pt x="446" y="501"/>
                  </a:cubicBezTo>
                  <a:cubicBezTo>
                    <a:pt x="452" y="503"/>
                    <a:pt x="473" y="492"/>
                    <a:pt x="482" y="489"/>
                  </a:cubicBezTo>
                  <a:cubicBezTo>
                    <a:pt x="491" y="486"/>
                    <a:pt x="494" y="485"/>
                    <a:pt x="500" y="483"/>
                  </a:cubicBezTo>
                  <a:cubicBezTo>
                    <a:pt x="506" y="481"/>
                    <a:pt x="514" y="481"/>
                    <a:pt x="518" y="477"/>
                  </a:cubicBezTo>
                  <a:cubicBezTo>
                    <a:pt x="522" y="473"/>
                    <a:pt x="519" y="460"/>
                    <a:pt x="524" y="459"/>
                  </a:cubicBezTo>
                  <a:cubicBezTo>
                    <a:pt x="529" y="458"/>
                    <a:pt x="541" y="469"/>
                    <a:pt x="548" y="471"/>
                  </a:cubicBezTo>
                  <a:cubicBezTo>
                    <a:pt x="555" y="473"/>
                    <a:pt x="565" y="475"/>
                    <a:pt x="566" y="471"/>
                  </a:cubicBezTo>
                  <a:cubicBezTo>
                    <a:pt x="567" y="467"/>
                    <a:pt x="553" y="452"/>
                    <a:pt x="554" y="447"/>
                  </a:cubicBezTo>
                  <a:cubicBezTo>
                    <a:pt x="555" y="442"/>
                    <a:pt x="564" y="445"/>
                    <a:pt x="572" y="441"/>
                  </a:cubicBezTo>
                  <a:cubicBezTo>
                    <a:pt x="580" y="437"/>
                    <a:pt x="589" y="424"/>
                    <a:pt x="602" y="423"/>
                  </a:cubicBezTo>
                  <a:cubicBezTo>
                    <a:pt x="615" y="422"/>
                    <a:pt x="643" y="437"/>
                    <a:pt x="653" y="434"/>
                  </a:cubicBezTo>
                  <a:cubicBezTo>
                    <a:pt x="663" y="431"/>
                    <a:pt x="658" y="410"/>
                    <a:pt x="662" y="405"/>
                  </a:cubicBezTo>
                  <a:cubicBezTo>
                    <a:pt x="666" y="400"/>
                    <a:pt x="675" y="409"/>
                    <a:pt x="680" y="405"/>
                  </a:cubicBezTo>
                  <a:cubicBezTo>
                    <a:pt x="685" y="401"/>
                    <a:pt x="690" y="389"/>
                    <a:pt x="692" y="381"/>
                  </a:cubicBezTo>
                  <a:cubicBezTo>
                    <a:pt x="694" y="373"/>
                    <a:pt x="689" y="362"/>
                    <a:pt x="692" y="357"/>
                  </a:cubicBezTo>
                  <a:cubicBezTo>
                    <a:pt x="695" y="352"/>
                    <a:pt x="695" y="354"/>
                    <a:pt x="710" y="351"/>
                  </a:cubicBezTo>
                  <a:cubicBezTo>
                    <a:pt x="725" y="348"/>
                    <a:pt x="768" y="344"/>
                    <a:pt x="782" y="339"/>
                  </a:cubicBezTo>
                  <a:cubicBezTo>
                    <a:pt x="796" y="334"/>
                    <a:pt x="790" y="321"/>
                    <a:pt x="794" y="321"/>
                  </a:cubicBezTo>
                  <a:cubicBezTo>
                    <a:pt x="798" y="321"/>
                    <a:pt x="801" y="337"/>
                    <a:pt x="806" y="339"/>
                  </a:cubicBezTo>
                  <a:cubicBezTo>
                    <a:pt x="811" y="341"/>
                    <a:pt x="817" y="336"/>
                    <a:pt x="824" y="333"/>
                  </a:cubicBezTo>
                  <a:cubicBezTo>
                    <a:pt x="831" y="330"/>
                    <a:pt x="841" y="322"/>
                    <a:pt x="848" y="321"/>
                  </a:cubicBezTo>
                  <a:cubicBezTo>
                    <a:pt x="855" y="320"/>
                    <a:pt x="860" y="327"/>
                    <a:pt x="866" y="327"/>
                  </a:cubicBezTo>
                  <a:cubicBezTo>
                    <a:pt x="872" y="327"/>
                    <a:pt x="878" y="321"/>
                    <a:pt x="884" y="321"/>
                  </a:cubicBezTo>
                  <a:cubicBezTo>
                    <a:pt x="890" y="321"/>
                    <a:pt x="896" y="329"/>
                    <a:pt x="902" y="327"/>
                  </a:cubicBezTo>
                  <a:cubicBezTo>
                    <a:pt x="908" y="325"/>
                    <a:pt x="916" y="319"/>
                    <a:pt x="920" y="309"/>
                  </a:cubicBezTo>
                  <a:cubicBezTo>
                    <a:pt x="924" y="299"/>
                    <a:pt x="922" y="274"/>
                    <a:pt x="926" y="267"/>
                  </a:cubicBezTo>
                  <a:cubicBezTo>
                    <a:pt x="930" y="260"/>
                    <a:pt x="942" y="272"/>
                    <a:pt x="944" y="267"/>
                  </a:cubicBezTo>
                  <a:cubicBezTo>
                    <a:pt x="946" y="262"/>
                    <a:pt x="936" y="240"/>
                    <a:pt x="938" y="237"/>
                  </a:cubicBezTo>
                  <a:cubicBezTo>
                    <a:pt x="940" y="234"/>
                    <a:pt x="947" y="244"/>
                    <a:pt x="956" y="249"/>
                  </a:cubicBezTo>
                  <a:cubicBezTo>
                    <a:pt x="965" y="254"/>
                    <a:pt x="985" y="259"/>
                    <a:pt x="992" y="267"/>
                  </a:cubicBezTo>
                  <a:cubicBezTo>
                    <a:pt x="999" y="275"/>
                    <a:pt x="993" y="294"/>
                    <a:pt x="1001" y="296"/>
                  </a:cubicBezTo>
                  <a:cubicBezTo>
                    <a:pt x="1009" y="298"/>
                    <a:pt x="1022" y="283"/>
                    <a:pt x="1040" y="279"/>
                  </a:cubicBezTo>
                  <a:cubicBezTo>
                    <a:pt x="1058" y="275"/>
                    <a:pt x="1094" y="278"/>
                    <a:pt x="1112" y="273"/>
                  </a:cubicBezTo>
                  <a:cubicBezTo>
                    <a:pt x="1130" y="268"/>
                    <a:pt x="1138" y="255"/>
                    <a:pt x="1148" y="249"/>
                  </a:cubicBezTo>
                  <a:cubicBezTo>
                    <a:pt x="1158" y="243"/>
                    <a:pt x="1172" y="239"/>
                    <a:pt x="1169" y="236"/>
                  </a:cubicBezTo>
                  <a:cubicBezTo>
                    <a:pt x="1166" y="233"/>
                    <a:pt x="1140" y="237"/>
                    <a:pt x="1130" y="231"/>
                  </a:cubicBezTo>
                  <a:cubicBezTo>
                    <a:pt x="1120" y="225"/>
                    <a:pt x="1116" y="208"/>
                    <a:pt x="1109" y="200"/>
                  </a:cubicBezTo>
                  <a:cubicBezTo>
                    <a:pt x="1102" y="192"/>
                    <a:pt x="1095" y="185"/>
                    <a:pt x="1088" y="183"/>
                  </a:cubicBezTo>
                  <a:cubicBezTo>
                    <a:pt x="1081" y="181"/>
                    <a:pt x="1069" y="191"/>
                    <a:pt x="1064" y="189"/>
                  </a:cubicBezTo>
                  <a:cubicBezTo>
                    <a:pt x="1059" y="187"/>
                    <a:pt x="1057" y="177"/>
                    <a:pt x="1058" y="171"/>
                  </a:cubicBezTo>
                  <a:cubicBezTo>
                    <a:pt x="1059" y="165"/>
                    <a:pt x="1072" y="158"/>
                    <a:pt x="1073" y="152"/>
                  </a:cubicBezTo>
                  <a:cubicBezTo>
                    <a:pt x="1074" y="146"/>
                    <a:pt x="1070" y="140"/>
                    <a:pt x="1064" y="135"/>
                  </a:cubicBezTo>
                  <a:cubicBezTo>
                    <a:pt x="1058" y="130"/>
                    <a:pt x="1042" y="123"/>
                    <a:pt x="1034" y="123"/>
                  </a:cubicBezTo>
                  <a:cubicBezTo>
                    <a:pt x="1026" y="123"/>
                    <a:pt x="1021" y="136"/>
                    <a:pt x="1016" y="135"/>
                  </a:cubicBezTo>
                  <a:cubicBezTo>
                    <a:pt x="1011" y="134"/>
                    <a:pt x="1010" y="123"/>
                    <a:pt x="1004" y="117"/>
                  </a:cubicBezTo>
                  <a:cubicBezTo>
                    <a:pt x="998" y="111"/>
                    <a:pt x="985" y="105"/>
                    <a:pt x="980" y="99"/>
                  </a:cubicBezTo>
                  <a:cubicBezTo>
                    <a:pt x="975" y="93"/>
                    <a:pt x="976" y="87"/>
                    <a:pt x="974" y="81"/>
                  </a:cubicBezTo>
                  <a:cubicBezTo>
                    <a:pt x="972" y="75"/>
                    <a:pt x="964" y="68"/>
                    <a:pt x="968" y="63"/>
                  </a:cubicBezTo>
                  <a:cubicBezTo>
                    <a:pt x="972" y="58"/>
                    <a:pt x="989" y="54"/>
                    <a:pt x="998" y="51"/>
                  </a:cubicBezTo>
                  <a:cubicBezTo>
                    <a:pt x="1007" y="48"/>
                    <a:pt x="1017" y="50"/>
                    <a:pt x="1022" y="45"/>
                  </a:cubicBezTo>
                  <a:cubicBezTo>
                    <a:pt x="1027" y="40"/>
                    <a:pt x="1030" y="28"/>
                    <a:pt x="1028" y="21"/>
                  </a:cubicBezTo>
                  <a:cubicBezTo>
                    <a:pt x="1026" y="14"/>
                    <a:pt x="1016" y="6"/>
                    <a:pt x="1010" y="3"/>
                  </a:cubicBezTo>
                  <a:cubicBezTo>
                    <a:pt x="1004" y="0"/>
                    <a:pt x="1000" y="2"/>
                    <a:pt x="992" y="3"/>
                  </a:cubicBezTo>
                  <a:cubicBezTo>
                    <a:pt x="984" y="4"/>
                    <a:pt x="967" y="5"/>
                    <a:pt x="962" y="9"/>
                  </a:cubicBezTo>
                  <a:cubicBezTo>
                    <a:pt x="957" y="13"/>
                    <a:pt x="965" y="23"/>
                    <a:pt x="962" y="27"/>
                  </a:cubicBezTo>
                  <a:cubicBezTo>
                    <a:pt x="959" y="31"/>
                    <a:pt x="952" y="31"/>
                    <a:pt x="944" y="33"/>
                  </a:cubicBezTo>
                  <a:cubicBezTo>
                    <a:pt x="936" y="35"/>
                    <a:pt x="924" y="38"/>
                    <a:pt x="914" y="39"/>
                  </a:cubicBezTo>
                  <a:cubicBezTo>
                    <a:pt x="904" y="40"/>
                    <a:pt x="895" y="37"/>
                    <a:pt x="884" y="39"/>
                  </a:cubicBezTo>
                  <a:cubicBezTo>
                    <a:pt x="873" y="41"/>
                    <a:pt x="858" y="48"/>
                    <a:pt x="848" y="51"/>
                  </a:cubicBezTo>
                  <a:cubicBezTo>
                    <a:pt x="838" y="54"/>
                    <a:pt x="832" y="54"/>
                    <a:pt x="824" y="57"/>
                  </a:cubicBezTo>
                  <a:cubicBezTo>
                    <a:pt x="816" y="60"/>
                    <a:pt x="808" y="67"/>
                    <a:pt x="800" y="69"/>
                  </a:cubicBezTo>
                  <a:cubicBezTo>
                    <a:pt x="792" y="71"/>
                    <a:pt x="782" y="66"/>
                    <a:pt x="776" y="69"/>
                  </a:cubicBezTo>
                  <a:cubicBezTo>
                    <a:pt x="770" y="72"/>
                    <a:pt x="769" y="85"/>
                    <a:pt x="764" y="87"/>
                  </a:cubicBezTo>
                  <a:cubicBezTo>
                    <a:pt x="759" y="89"/>
                    <a:pt x="750" y="85"/>
                    <a:pt x="746" y="81"/>
                  </a:cubicBezTo>
                  <a:cubicBezTo>
                    <a:pt x="742" y="77"/>
                    <a:pt x="748" y="66"/>
                    <a:pt x="740" y="63"/>
                  </a:cubicBezTo>
                  <a:cubicBezTo>
                    <a:pt x="732" y="60"/>
                    <a:pt x="709" y="63"/>
                    <a:pt x="698" y="63"/>
                  </a:cubicBezTo>
                  <a:cubicBezTo>
                    <a:pt x="687" y="63"/>
                    <a:pt x="681" y="63"/>
                    <a:pt x="674" y="63"/>
                  </a:cubicBezTo>
                  <a:cubicBezTo>
                    <a:pt x="667" y="63"/>
                    <a:pt x="664" y="63"/>
                    <a:pt x="656" y="63"/>
                  </a:cubicBezTo>
                  <a:cubicBezTo>
                    <a:pt x="648" y="63"/>
                    <a:pt x="635" y="63"/>
                    <a:pt x="626" y="63"/>
                  </a:cubicBezTo>
                  <a:cubicBezTo>
                    <a:pt x="617" y="63"/>
                    <a:pt x="609" y="61"/>
                    <a:pt x="602" y="63"/>
                  </a:cubicBezTo>
                  <a:cubicBezTo>
                    <a:pt x="595" y="65"/>
                    <a:pt x="590" y="71"/>
                    <a:pt x="584" y="75"/>
                  </a:cubicBezTo>
                  <a:cubicBezTo>
                    <a:pt x="578" y="79"/>
                    <a:pt x="573" y="88"/>
                    <a:pt x="566" y="87"/>
                  </a:cubicBezTo>
                  <a:cubicBezTo>
                    <a:pt x="559" y="86"/>
                    <a:pt x="550" y="72"/>
                    <a:pt x="542" y="69"/>
                  </a:cubicBezTo>
                  <a:cubicBezTo>
                    <a:pt x="534" y="66"/>
                    <a:pt x="527" y="68"/>
                    <a:pt x="518" y="69"/>
                  </a:cubicBezTo>
                  <a:cubicBezTo>
                    <a:pt x="509" y="70"/>
                    <a:pt x="498" y="73"/>
                    <a:pt x="488" y="75"/>
                  </a:cubicBezTo>
                  <a:cubicBezTo>
                    <a:pt x="478" y="77"/>
                    <a:pt x="467" y="80"/>
                    <a:pt x="458" y="81"/>
                  </a:cubicBezTo>
                  <a:cubicBezTo>
                    <a:pt x="449" y="82"/>
                    <a:pt x="438" y="78"/>
                    <a:pt x="434" y="81"/>
                  </a:cubicBezTo>
                  <a:cubicBezTo>
                    <a:pt x="430" y="84"/>
                    <a:pt x="438" y="95"/>
                    <a:pt x="434" y="99"/>
                  </a:cubicBezTo>
                  <a:cubicBezTo>
                    <a:pt x="430" y="103"/>
                    <a:pt x="416" y="100"/>
                    <a:pt x="410" y="105"/>
                  </a:cubicBezTo>
                  <a:cubicBezTo>
                    <a:pt x="404" y="110"/>
                    <a:pt x="402" y="119"/>
                    <a:pt x="398" y="129"/>
                  </a:cubicBezTo>
                  <a:cubicBezTo>
                    <a:pt x="394" y="139"/>
                    <a:pt x="392" y="157"/>
                    <a:pt x="386" y="165"/>
                  </a:cubicBezTo>
                  <a:cubicBezTo>
                    <a:pt x="380" y="173"/>
                    <a:pt x="366" y="172"/>
                    <a:pt x="362" y="177"/>
                  </a:cubicBezTo>
                  <a:cubicBezTo>
                    <a:pt x="358" y="182"/>
                    <a:pt x="368" y="193"/>
                    <a:pt x="362" y="195"/>
                  </a:cubicBezTo>
                  <a:cubicBezTo>
                    <a:pt x="356" y="197"/>
                    <a:pt x="336" y="191"/>
                    <a:pt x="326" y="189"/>
                  </a:cubicBezTo>
                  <a:cubicBezTo>
                    <a:pt x="316" y="187"/>
                    <a:pt x="310" y="182"/>
                    <a:pt x="302" y="183"/>
                  </a:cubicBezTo>
                  <a:cubicBezTo>
                    <a:pt x="294" y="184"/>
                    <a:pt x="290" y="194"/>
                    <a:pt x="278" y="195"/>
                  </a:cubicBezTo>
                  <a:cubicBezTo>
                    <a:pt x="266" y="196"/>
                    <a:pt x="242" y="191"/>
                    <a:pt x="230" y="189"/>
                  </a:cubicBezTo>
                  <a:cubicBezTo>
                    <a:pt x="218" y="187"/>
                    <a:pt x="211" y="187"/>
                    <a:pt x="206" y="183"/>
                  </a:cubicBezTo>
                  <a:cubicBezTo>
                    <a:pt x="201" y="179"/>
                    <a:pt x="202" y="171"/>
                    <a:pt x="200" y="165"/>
                  </a:cubicBezTo>
                  <a:cubicBezTo>
                    <a:pt x="198" y="159"/>
                    <a:pt x="198" y="151"/>
                    <a:pt x="194" y="147"/>
                  </a:cubicBezTo>
                  <a:cubicBezTo>
                    <a:pt x="190" y="143"/>
                    <a:pt x="182" y="143"/>
                    <a:pt x="176" y="141"/>
                  </a:cubicBezTo>
                  <a:cubicBezTo>
                    <a:pt x="170" y="139"/>
                    <a:pt x="167" y="135"/>
                    <a:pt x="158" y="135"/>
                  </a:cubicBezTo>
                  <a:cubicBezTo>
                    <a:pt x="149" y="135"/>
                    <a:pt x="138" y="140"/>
                    <a:pt x="122" y="141"/>
                  </a:cubicBezTo>
                  <a:cubicBezTo>
                    <a:pt x="106" y="142"/>
                    <a:pt x="72" y="137"/>
                    <a:pt x="59" y="140"/>
                  </a:cubicBezTo>
                  <a:cubicBezTo>
                    <a:pt x="46" y="143"/>
                    <a:pt x="50" y="152"/>
                    <a:pt x="44" y="159"/>
                  </a:cubicBezTo>
                  <a:cubicBezTo>
                    <a:pt x="38" y="166"/>
                    <a:pt x="21" y="176"/>
                    <a:pt x="20" y="183"/>
                  </a:cubicBezTo>
                  <a:cubicBezTo>
                    <a:pt x="19" y="190"/>
                    <a:pt x="39" y="197"/>
                    <a:pt x="38" y="201"/>
                  </a:cubicBezTo>
                  <a:cubicBezTo>
                    <a:pt x="37" y="205"/>
                    <a:pt x="17" y="203"/>
                    <a:pt x="14" y="207"/>
                  </a:cubicBezTo>
                  <a:cubicBezTo>
                    <a:pt x="11" y="211"/>
                    <a:pt x="22" y="220"/>
                    <a:pt x="20" y="225"/>
                  </a:cubicBezTo>
                  <a:cubicBezTo>
                    <a:pt x="18" y="230"/>
                    <a:pt x="4" y="231"/>
                    <a:pt x="2" y="237"/>
                  </a:cubicBezTo>
                  <a:cubicBezTo>
                    <a:pt x="0" y="243"/>
                    <a:pt x="2" y="256"/>
                    <a:pt x="8" y="26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E99E836-E883-36D6-53BC-DBE790DD5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" y="2152"/>
              <a:ext cx="835" cy="483"/>
            </a:xfrm>
            <a:custGeom>
              <a:avLst/>
              <a:gdLst>
                <a:gd name="T0" fmla="*/ 25 w 835"/>
                <a:gd name="T1" fmla="*/ 313 h 483"/>
                <a:gd name="T2" fmla="*/ 43 w 835"/>
                <a:gd name="T3" fmla="*/ 343 h 483"/>
                <a:gd name="T4" fmla="*/ 37 w 835"/>
                <a:gd name="T5" fmla="*/ 379 h 483"/>
                <a:gd name="T6" fmla="*/ 55 w 835"/>
                <a:gd name="T7" fmla="*/ 391 h 483"/>
                <a:gd name="T8" fmla="*/ 73 w 835"/>
                <a:gd name="T9" fmla="*/ 415 h 483"/>
                <a:gd name="T10" fmla="*/ 109 w 835"/>
                <a:gd name="T11" fmla="*/ 403 h 483"/>
                <a:gd name="T12" fmla="*/ 175 w 835"/>
                <a:gd name="T13" fmla="*/ 385 h 483"/>
                <a:gd name="T14" fmla="*/ 229 w 835"/>
                <a:gd name="T15" fmla="*/ 399 h 483"/>
                <a:gd name="T16" fmla="*/ 241 w 835"/>
                <a:gd name="T17" fmla="*/ 433 h 483"/>
                <a:gd name="T18" fmla="*/ 253 w 835"/>
                <a:gd name="T19" fmla="*/ 463 h 483"/>
                <a:gd name="T20" fmla="*/ 301 w 835"/>
                <a:gd name="T21" fmla="*/ 475 h 483"/>
                <a:gd name="T22" fmla="*/ 331 w 835"/>
                <a:gd name="T23" fmla="*/ 463 h 483"/>
                <a:gd name="T24" fmla="*/ 373 w 835"/>
                <a:gd name="T25" fmla="*/ 475 h 483"/>
                <a:gd name="T26" fmla="*/ 403 w 835"/>
                <a:gd name="T27" fmla="*/ 445 h 483"/>
                <a:gd name="T28" fmla="*/ 415 w 835"/>
                <a:gd name="T29" fmla="*/ 397 h 483"/>
                <a:gd name="T30" fmla="*/ 439 w 835"/>
                <a:gd name="T31" fmla="*/ 367 h 483"/>
                <a:gd name="T32" fmla="*/ 475 w 835"/>
                <a:gd name="T33" fmla="*/ 337 h 483"/>
                <a:gd name="T34" fmla="*/ 517 w 835"/>
                <a:gd name="T35" fmla="*/ 325 h 483"/>
                <a:gd name="T36" fmla="*/ 547 w 835"/>
                <a:gd name="T37" fmla="*/ 313 h 483"/>
                <a:gd name="T38" fmla="*/ 571 w 835"/>
                <a:gd name="T39" fmla="*/ 289 h 483"/>
                <a:gd name="T40" fmla="*/ 637 w 835"/>
                <a:gd name="T41" fmla="*/ 313 h 483"/>
                <a:gd name="T42" fmla="*/ 697 w 835"/>
                <a:gd name="T43" fmla="*/ 301 h 483"/>
                <a:gd name="T44" fmla="*/ 691 w 835"/>
                <a:gd name="T45" fmla="*/ 271 h 483"/>
                <a:gd name="T46" fmla="*/ 709 w 835"/>
                <a:gd name="T47" fmla="*/ 241 h 483"/>
                <a:gd name="T48" fmla="*/ 751 w 835"/>
                <a:gd name="T49" fmla="*/ 247 h 483"/>
                <a:gd name="T50" fmla="*/ 823 w 835"/>
                <a:gd name="T51" fmla="*/ 217 h 483"/>
                <a:gd name="T52" fmla="*/ 823 w 835"/>
                <a:gd name="T53" fmla="*/ 159 h 483"/>
                <a:gd name="T54" fmla="*/ 775 w 835"/>
                <a:gd name="T55" fmla="*/ 151 h 483"/>
                <a:gd name="T56" fmla="*/ 751 w 835"/>
                <a:gd name="T57" fmla="*/ 109 h 483"/>
                <a:gd name="T58" fmla="*/ 769 w 835"/>
                <a:gd name="T59" fmla="*/ 91 h 483"/>
                <a:gd name="T60" fmla="*/ 793 w 835"/>
                <a:gd name="T61" fmla="*/ 55 h 483"/>
                <a:gd name="T62" fmla="*/ 769 w 835"/>
                <a:gd name="T63" fmla="*/ 37 h 483"/>
                <a:gd name="T64" fmla="*/ 739 w 835"/>
                <a:gd name="T65" fmla="*/ 19 h 483"/>
                <a:gd name="T66" fmla="*/ 655 w 835"/>
                <a:gd name="T67" fmla="*/ 43 h 483"/>
                <a:gd name="T68" fmla="*/ 649 w 835"/>
                <a:gd name="T69" fmla="*/ 79 h 483"/>
                <a:gd name="T70" fmla="*/ 613 w 835"/>
                <a:gd name="T71" fmla="*/ 109 h 483"/>
                <a:gd name="T72" fmla="*/ 541 w 835"/>
                <a:gd name="T73" fmla="*/ 121 h 483"/>
                <a:gd name="T74" fmla="*/ 499 w 835"/>
                <a:gd name="T75" fmla="*/ 139 h 483"/>
                <a:gd name="T76" fmla="*/ 457 w 835"/>
                <a:gd name="T77" fmla="*/ 163 h 483"/>
                <a:gd name="T78" fmla="*/ 421 w 835"/>
                <a:gd name="T79" fmla="*/ 175 h 483"/>
                <a:gd name="T80" fmla="*/ 415 w 835"/>
                <a:gd name="T81" fmla="*/ 151 h 483"/>
                <a:gd name="T82" fmla="*/ 415 w 835"/>
                <a:gd name="T83" fmla="*/ 117 h 483"/>
                <a:gd name="T84" fmla="*/ 421 w 835"/>
                <a:gd name="T85" fmla="*/ 61 h 483"/>
                <a:gd name="T86" fmla="*/ 403 w 835"/>
                <a:gd name="T87" fmla="*/ 25 h 483"/>
                <a:gd name="T88" fmla="*/ 367 w 835"/>
                <a:gd name="T89" fmla="*/ 19 h 483"/>
                <a:gd name="T90" fmla="*/ 343 w 835"/>
                <a:gd name="T91" fmla="*/ 31 h 483"/>
                <a:gd name="T92" fmla="*/ 337 w 835"/>
                <a:gd name="T93" fmla="*/ 49 h 483"/>
                <a:gd name="T94" fmla="*/ 289 w 835"/>
                <a:gd name="T95" fmla="*/ 31 h 483"/>
                <a:gd name="T96" fmla="*/ 241 w 835"/>
                <a:gd name="T97" fmla="*/ 49 h 483"/>
                <a:gd name="T98" fmla="*/ 199 w 835"/>
                <a:gd name="T99" fmla="*/ 55 h 483"/>
                <a:gd name="T100" fmla="*/ 169 w 835"/>
                <a:gd name="T101" fmla="*/ 25 h 483"/>
                <a:gd name="T102" fmla="*/ 97 w 835"/>
                <a:gd name="T103" fmla="*/ 49 h 483"/>
                <a:gd name="T104" fmla="*/ 79 w 835"/>
                <a:gd name="T105" fmla="*/ 85 h 483"/>
                <a:gd name="T106" fmla="*/ 61 w 835"/>
                <a:gd name="T107" fmla="*/ 115 h 483"/>
                <a:gd name="T108" fmla="*/ 79 w 835"/>
                <a:gd name="T109" fmla="*/ 163 h 483"/>
                <a:gd name="T110" fmla="*/ 55 w 835"/>
                <a:gd name="T111" fmla="*/ 205 h 483"/>
                <a:gd name="T112" fmla="*/ 55 w 835"/>
                <a:gd name="T113" fmla="*/ 247 h 483"/>
                <a:gd name="T114" fmla="*/ 19 w 835"/>
                <a:gd name="T115" fmla="*/ 277 h 483"/>
                <a:gd name="T116" fmla="*/ 1 w 835"/>
                <a:gd name="T117" fmla="*/ 307 h 48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35" h="483">
                  <a:moveTo>
                    <a:pt x="1" y="307"/>
                  </a:moveTo>
                  <a:cubicBezTo>
                    <a:pt x="2" y="310"/>
                    <a:pt x="21" y="309"/>
                    <a:pt x="25" y="313"/>
                  </a:cubicBezTo>
                  <a:cubicBezTo>
                    <a:pt x="29" y="317"/>
                    <a:pt x="22" y="326"/>
                    <a:pt x="25" y="331"/>
                  </a:cubicBezTo>
                  <a:cubicBezTo>
                    <a:pt x="28" y="336"/>
                    <a:pt x="43" y="339"/>
                    <a:pt x="43" y="343"/>
                  </a:cubicBezTo>
                  <a:cubicBezTo>
                    <a:pt x="43" y="347"/>
                    <a:pt x="26" y="349"/>
                    <a:pt x="25" y="355"/>
                  </a:cubicBezTo>
                  <a:cubicBezTo>
                    <a:pt x="24" y="361"/>
                    <a:pt x="36" y="372"/>
                    <a:pt x="37" y="379"/>
                  </a:cubicBezTo>
                  <a:cubicBezTo>
                    <a:pt x="38" y="386"/>
                    <a:pt x="28" y="395"/>
                    <a:pt x="31" y="397"/>
                  </a:cubicBezTo>
                  <a:cubicBezTo>
                    <a:pt x="34" y="399"/>
                    <a:pt x="52" y="388"/>
                    <a:pt x="55" y="391"/>
                  </a:cubicBezTo>
                  <a:cubicBezTo>
                    <a:pt x="58" y="394"/>
                    <a:pt x="46" y="411"/>
                    <a:pt x="49" y="415"/>
                  </a:cubicBezTo>
                  <a:cubicBezTo>
                    <a:pt x="52" y="419"/>
                    <a:pt x="66" y="416"/>
                    <a:pt x="73" y="415"/>
                  </a:cubicBezTo>
                  <a:cubicBezTo>
                    <a:pt x="80" y="414"/>
                    <a:pt x="85" y="411"/>
                    <a:pt x="91" y="409"/>
                  </a:cubicBezTo>
                  <a:cubicBezTo>
                    <a:pt x="97" y="407"/>
                    <a:pt x="105" y="407"/>
                    <a:pt x="109" y="403"/>
                  </a:cubicBezTo>
                  <a:cubicBezTo>
                    <a:pt x="113" y="399"/>
                    <a:pt x="104" y="388"/>
                    <a:pt x="115" y="385"/>
                  </a:cubicBezTo>
                  <a:cubicBezTo>
                    <a:pt x="126" y="382"/>
                    <a:pt x="160" y="385"/>
                    <a:pt x="175" y="385"/>
                  </a:cubicBezTo>
                  <a:cubicBezTo>
                    <a:pt x="190" y="385"/>
                    <a:pt x="196" y="385"/>
                    <a:pt x="205" y="387"/>
                  </a:cubicBezTo>
                  <a:cubicBezTo>
                    <a:pt x="214" y="389"/>
                    <a:pt x="222" y="395"/>
                    <a:pt x="229" y="399"/>
                  </a:cubicBezTo>
                  <a:cubicBezTo>
                    <a:pt x="236" y="403"/>
                    <a:pt x="245" y="403"/>
                    <a:pt x="247" y="409"/>
                  </a:cubicBezTo>
                  <a:cubicBezTo>
                    <a:pt x="249" y="415"/>
                    <a:pt x="244" y="424"/>
                    <a:pt x="241" y="433"/>
                  </a:cubicBezTo>
                  <a:cubicBezTo>
                    <a:pt x="238" y="442"/>
                    <a:pt x="227" y="458"/>
                    <a:pt x="229" y="463"/>
                  </a:cubicBezTo>
                  <a:cubicBezTo>
                    <a:pt x="231" y="468"/>
                    <a:pt x="246" y="460"/>
                    <a:pt x="253" y="463"/>
                  </a:cubicBezTo>
                  <a:cubicBezTo>
                    <a:pt x="260" y="466"/>
                    <a:pt x="263" y="479"/>
                    <a:pt x="271" y="481"/>
                  </a:cubicBezTo>
                  <a:cubicBezTo>
                    <a:pt x="279" y="483"/>
                    <a:pt x="294" y="480"/>
                    <a:pt x="301" y="475"/>
                  </a:cubicBezTo>
                  <a:cubicBezTo>
                    <a:pt x="308" y="470"/>
                    <a:pt x="308" y="453"/>
                    <a:pt x="313" y="451"/>
                  </a:cubicBezTo>
                  <a:cubicBezTo>
                    <a:pt x="318" y="449"/>
                    <a:pt x="324" y="461"/>
                    <a:pt x="331" y="463"/>
                  </a:cubicBezTo>
                  <a:cubicBezTo>
                    <a:pt x="338" y="465"/>
                    <a:pt x="348" y="461"/>
                    <a:pt x="355" y="463"/>
                  </a:cubicBezTo>
                  <a:cubicBezTo>
                    <a:pt x="362" y="465"/>
                    <a:pt x="368" y="476"/>
                    <a:pt x="373" y="475"/>
                  </a:cubicBezTo>
                  <a:cubicBezTo>
                    <a:pt x="378" y="474"/>
                    <a:pt x="380" y="462"/>
                    <a:pt x="385" y="457"/>
                  </a:cubicBezTo>
                  <a:cubicBezTo>
                    <a:pt x="390" y="452"/>
                    <a:pt x="398" y="451"/>
                    <a:pt x="403" y="445"/>
                  </a:cubicBezTo>
                  <a:cubicBezTo>
                    <a:pt x="408" y="439"/>
                    <a:pt x="413" y="429"/>
                    <a:pt x="415" y="421"/>
                  </a:cubicBezTo>
                  <a:cubicBezTo>
                    <a:pt x="417" y="413"/>
                    <a:pt x="412" y="403"/>
                    <a:pt x="415" y="397"/>
                  </a:cubicBezTo>
                  <a:cubicBezTo>
                    <a:pt x="418" y="391"/>
                    <a:pt x="429" y="390"/>
                    <a:pt x="433" y="385"/>
                  </a:cubicBezTo>
                  <a:cubicBezTo>
                    <a:pt x="437" y="380"/>
                    <a:pt x="436" y="373"/>
                    <a:pt x="439" y="367"/>
                  </a:cubicBezTo>
                  <a:cubicBezTo>
                    <a:pt x="442" y="361"/>
                    <a:pt x="445" y="354"/>
                    <a:pt x="451" y="349"/>
                  </a:cubicBezTo>
                  <a:cubicBezTo>
                    <a:pt x="457" y="344"/>
                    <a:pt x="467" y="337"/>
                    <a:pt x="475" y="337"/>
                  </a:cubicBezTo>
                  <a:cubicBezTo>
                    <a:pt x="483" y="337"/>
                    <a:pt x="492" y="351"/>
                    <a:pt x="499" y="349"/>
                  </a:cubicBezTo>
                  <a:cubicBezTo>
                    <a:pt x="506" y="347"/>
                    <a:pt x="514" y="332"/>
                    <a:pt x="517" y="325"/>
                  </a:cubicBezTo>
                  <a:cubicBezTo>
                    <a:pt x="520" y="318"/>
                    <a:pt x="512" y="309"/>
                    <a:pt x="517" y="307"/>
                  </a:cubicBezTo>
                  <a:cubicBezTo>
                    <a:pt x="522" y="305"/>
                    <a:pt x="539" y="313"/>
                    <a:pt x="547" y="313"/>
                  </a:cubicBezTo>
                  <a:cubicBezTo>
                    <a:pt x="555" y="313"/>
                    <a:pt x="561" y="311"/>
                    <a:pt x="565" y="307"/>
                  </a:cubicBezTo>
                  <a:cubicBezTo>
                    <a:pt x="569" y="303"/>
                    <a:pt x="561" y="292"/>
                    <a:pt x="571" y="289"/>
                  </a:cubicBezTo>
                  <a:cubicBezTo>
                    <a:pt x="581" y="286"/>
                    <a:pt x="614" y="285"/>
                    <a:pt x="625" y="289"/>
                  </a:cubicBezTo>
                  <a:cubicBezTo>
                    <a:pt x="636" y="293"/>
                    <a:pt x="629" y="308"/>
                    <a:pt x="637" y="313"/>
                  </a:cubicBezTo>
                  <a:cubicBezTo>
                    <a:pt x="645" y="318"/>
                    <a:pt x="663" y="321"/>
                    <a:pt x="673" y="319"/>
                  </a:cubicBezTo>
                  <a:cubicBezTo>
                    <a:pt x="683" y="317"/>
                    <a:pt x="696" y="306"/>
                    <a:pt x="697" y="301"/>
                  </a:cubicBezTo>
                  <a:cubicBezTo>
                    <a:pt x="698" y="296"/>
                    <a:pt x="680" y="294"/>
                    <a:pt x="679" y="289"/>
                  </a:cubicBezTo>
                  <a:cubicBezTo>
                    <a:pt x="678" y="284"/>
                    <a:pt x="689" y="277"/>
                    <a:pt x="691" y="271"/>
                  </a:cubicBezTo>
                  <a:cubicBezTo>
                    <a:pt x="693" y="265"/>
                    <a:pt x="688" y="258"/>
                    <a:pt x="691" y="253"/>
                  </a:cubicBezTo>
                  <a:cubicBezTo>
                    <a:pt x="694" y="248"/>
                    <a:pt x="703" y="244"/>
                    <a:pt x="709" y="241"/>
                  </a:cubicBezTo>
                  <a:cubicBezTo>
                    <a:pt x="715" y="238"/>
                    <a:pt x="720" y="234"/>
                    <a:pt x="727" y="235"/>
                  </a:cubicBezTo>
                  <a:cubicBezTo>
                    <a:pt x="734" y="236"/>
                    <a:pt x="738" y="247"/>
                    <a:pt x="751" y="247"/>
                  </a:cubicBezTo>
                  <a:cubicBezTo>
                    <a:pt x="764" y="247"/>
                    <a:pt x="793" y="240"/>
                    <a:pt x="805" y="235"/>
                  </a:cubicBezTo>
                  <a:cubicBezTo>
                    <a:pt x="817" y="230"/>
                    <a:pt x="818" y="222"/>
                    <a:pt x="823" y="217"/>
                  </a:cubicBezTo>
                  <a:cubicBezTo>
                    <a:pt x="828" y="212"/>
                    <a:pt x="835" y="217"/>
                    <a:pt x="835" y="207"/>
                  </a:cubicBezTo>
                  <a:cubicBezTo>
                    <a:pt x="835" y="197"/>
                    <a:pt x="830" y="169"/>
                    <a:pt x="823" y="159"/>
                  </a:cubicBezTo>
                  <a:cubicBezTo>
                    <a:pt x="816" y="149"/>
                    <a:pt x="801" y="146"/>
                    <a:pt x="793" y="145"/>
                  </a:cubicBezTo>
                  <a:cubicBezTo>
                    <a:pt x="785" y="144"/>
                    <a:pt x="779" y="154"/>
                    <a:pt x="775" y="151"/>
                  </a:cubicBezTo>
                  <a:cubicBezTo>
                    <a:pt x="771" y="148"/>
                    <a:pt x="773" y="134"/>
                    <a:pt x="769" y="127"/>
                  </a:cubicBezTo>
                  <a:cubicBezTo>
                    <a:pt x="765" y="120"/>
                    <a:pt x="755" y="115"/>
                    <a:pt x="751" y="109"/>
                  </a:cubicBezTo>
                  <a:cubicBezTo>
                    <a:pt x="747" y="103"/>
                    <a:pt x="742" y="94"/>
                    <a:pt x="745" y="91"/>
                  </a:cubicBezTo>
                  <a:cubicBezTo>
                    <a:pt x="748" y="88"/>
                    <a:pt x="764" y="94"/>
                    <a:pt x="769" y="91"/>
                  </a:cubicBezTo>
                  <a:cubicBezTo>
                    <a:pt x="774" y="88"/>
                    <a:pt x="771" y="79"/>
                    <a:pt x="775" y="73"/>
                  </a:cubicBezTo>
                  <a:cubicBezTo>
                    <a:pt x="779" y="67"/>
                    <a:pt x="789" y="61"/>
                    <a:pt x="793" y="55"/>
                  </a:cubicBezTo>
                  <a:cubicBezTo>
                    <a:pt x="797" y="49"/>
                    <a:pt x="803" y="40"/>
                    <a:pt x="799" y="37"/>
                  </a:cubicBezTo>
                  <a:cubicBezTo>
                    <a:pt x="795" y="34"/>
                    <a:pt x="775" y="43"/>
                    <a:pt x="769" y="37"/>
                  </a:cubicBezTo>
                  <a:cubicBezTo>
                    <a:pt x="763" y="31"/>
                    <a:pt x="768" y="6"/>
                    <a:pt x="763" y="3"/>
                  </a:cubicBezTo>
                  <a:cubicBezTo>
                    <a:pt x="758" y="0"/>
                    <a:pt x="754" y="16"/>
                    <a:pt x="739" y="19"/>
                  </a:cubicBezTo>
                  <a:cubicBezTo>
                    <a:pt x="724" y="22"/>
                    <a:pt x="687" y="15"/>
                    <a:pt x="673" y="19"/>
                  </a:cubicBezTo>
                  <a:cubicBezTo>
                    <a:pt x="659" y="23"/>
                    <a:pt x="657" y="36"/>
                    <a:pt x="655" y="43"/>
                  </a:cubicBezTo>
                  <a:cubicBezTo>
                    <a:pt x="653" y="50"/>
                    <a:pt x="662" y="55"/>
                    <a:pt x="661" y="61"/>
                  </a:cubicBezTo>
                  <a:cubicBezTo>
                    <a:pt x="660" y="67"/>
                    <a:pt x="656" y="75"/>
                    <a:pt x="649" y="79"/>
                  </a:cubicBezTo>
                  <a:cubicBezTo>
                    <a:pt x="642" y="83"/>
                    <a:pt x="625" y="80"/>
                    <a:pt x="619" y="85"/>
                  </a:cubicBezTo>
                  <a:cubicBezTo>
                    <a:pt x="613" y="90"/>
                    <a:pt x="622" y="106"/>
                    <a:pt x="613" y="109"/>
                  </a:cubicBezTo>
                  <a:cubicBezTo>
                    <a:pt x="604" y="112"/>
                    <a:pt x="577" y="101"/>
                    <a:pt x="565" y="103"/>
                  </a:cubicBezTo>
                  <a:cubicBezTo>
                    <a:pt x="553" y="105"/>
                    <a:pt x="548" y="115"/>
                    <a:pt x="541" y="121"/>
                  </a:cubicBezTo>
                  <a:cubicBezTo>
                    <a:pt x="534" y="127"/>
                    <a:pt x="530" y="136"/>
                    <a:pt x="523" y="139"/>
                  </a:cubicBezTo>
                  <a:cubicBezTo>
                    <a:pt x="516" y="142"/>
                    <a:pt x="507" y="136"/>
                    <a:pt x="499" y="139"/>
                  </a:cubicBezTo>
                  <a:cubicBezTo>
                    <a:pt x="491" y="142"/>
                    <a:pt x="482" y="153"/>
                    <a:pt x="475" y="157"/>
                  </a:cubicBezTo>
                  <a:cubicBezTo>
                    <a:pt x="468" y="161"/>
                    <a:pt x="463" y="160"/>
                    <a:pt x="457" y="163"/>
                  </a:cubicBezTo>
                  <a:cubicBezTo>
                    <a:pt x="451" y="166"/>
                    <a:pt x="445" y="173"/>
                    <a:pt x="439" y="175"/>
                  </a:cubicBezTo>
                  <a:cubicBezTo>
                    <a:pt x="433" y="177"/>
                    <a:pt x="428" y="176"/>
                    <a:pt x="421" y="175"/>
                  </a:cubicBezTo>
                  <a:cubicBezTo>
                    <a:pt x="414" y="174"/>
                    <a:pt x="398" y="173"/>
                    <a:pt x="397" y="169"/>
                  </a:cubicBezTo>
                  <a:cubicBezTo>
                    <a:pt x="396" y="165"/>
                    <a:pt x="415" y="155"/>
                    <a:pt x="415" y="151"/>
                  </a:cubicBezTo>
                  <a:cubicBezTo>
                    <a:pt x="415" y="147"/>
                    <a:pt x="397" y="151"/>
                    <a:pt x="397" y="145"/>
                  </a:cubicBezTo>
                  <a:cubicBezTo>
                    <a:pt x="397" y="139"/>
                    <a:pt x="412" y="127"/>
                    <a:pt x="415" y="117"/>
                  </a:cubicBezTo>
                  <a:cubicBezTo>
                    <a:pt x="418" y="107"/>
                    <a:pt x="414" y="94"/>
                    <a:pt x="415" y="85"/>
                  </a:cubicBezTo>
                  <a:cubicBezTo>
                    <a:pt x="416" y="76"/>
                    <a:pt x="419" y="70"/>
                    <a:pt x="421" y="61"/>
                  </a:cubicBezTo>
                  <a:cubicBezTo>
                    <a:pt x="423" y="52"/>
                    <a:pt x="430" y="37"/>
                    <a:pt x="427" y="31"/>
                  </a:cubicBezTo>
                  <a:cubicBezTo>
                    <a:pt x="424" y="25"/>
                    <a:pt x="410" y="26"/>
                    <a:pt x="403" y="25"/>
                  </a:cubicBezTo>
                  <a:cubicBezTo>
                    <a:pt x="396" y="24"/>
                    <a:pt x="391" y="26"/>
                    <a:pt x="385" y="25"/>
                  </a:cubicBezTo>
                  <a:cubicBezTo>
                    <a:pt x="379" y="24"/>
                    <a:pt x="376" y="22"/>
                    <a:pt x="367" y="19"/>
                  </a:cubicBezTo>
                  <a:cubicBezTo>
                    <a:pt x="358" y="16"/>
                    <a:pt x="335" y="5"/>
                    <a:pt x="331" y="7"/>
                  </a:cubicBezTo>
                  <a:cubicBezTo>
                    <a:pt x="327" y="9"/>
                    <a:pt x="339" y="23"/>
                    <a:pt x="343" y="31"/>
                  </a:cubicBezTo>
                  <a:cubicBezTo>
                    <a:pt x="347" y="39"/>
                    <a:pt x="356" y="52"/>
                    <a:pt x="355" y="55"/>
                  </a:cubicBezTo>
                  <a:cubicBezTo>
                    <a:pt x="354" y="58"/>
                    <a:pt x="345" y="52"/>
                    <a:pt x="337" y="49"/>
                  </a:cubicBezTo>
                  <a:cubicBezTo>
                    <a:pt x="329" y="46"/>
                    <a:pt x="315" y="40"/>
                    <a:pt x="307" y="37"/>
                  </a:cubicBezTo>
                  <a:cubicBezTo>
                    <a:pt x="299" y="34"/>
                    <a:pt x="295" y="31"/>
                    <a:pt x="289" y="31"/>
                  </a:cubicBezTo>
                  <a:cubicBezTo>
                    <a:pt x="283" y="31"/>
                    <a:pt x="279" y="34"/>
                    <a:pt x="271" y="37"/>
                  </a:cubicBezTo>
                  <a:cubicBezTo>
                    <a:pt x="263" y="40"/>
                    <a:pt x="250" y="46"/>
                    <a:pt x="241" y="49"/>
                  </a:cubicBezTo>
                  <a:cubicBezTo>
                    <a:pt x="232" y="52"/>
                    <a:pt x="224" y="54"/>
                    <a:pt x="217" y="55"/>
                  </a:cubicBezTo>
                  <a:cubicBezTo>
                    <a:pt x="210" y="56"/>
                    <a:pt x="203" y="58"/>
                    <a:pt x="199" y="55"/>
                  </a:cubicBezTo>
                  <a:cubicBezTo>
                    <a:pt x="195" y="52"/>
                    <a:pt x="198" y="42"/>
                    <a:pt x="193" y="37"/>
                  </a:cubicBezTo>
                  <a:cubicBezTo>
                    <a:pt x="188" y="32"/>
                    <a:pt x="177" y="24"/>
                    <a:pt x="169" y="25"/>
                  </a:cubicBezTo>
                  <a:cubicBezTo>
                    <a:pt x="161" y="26"/>
                    <a:pt x="157" y="39"/>
                    <a:pt x="145" y="43"/>
                  </a:cubicBezTo>
                  <a:cubicBezTo>
                    <a:pt x="133" y="47"/>
                    <a:pt x="104" y="44"/>
                    <a:pt x="97" y="49"/>
                  </a:cubicBezTo>
                  <a:cubicBezTo>
                    <a:pt x="90" y="54"/>
                    <a:pt x="106" y="67"/>
                    <a:pt x="103" y="73"/>
                  </a:cubicBezTo>
                  <a:cubicBezTo>
                    <a:pt x="100" y="79"/>
                    <a:pt x="88" y="82"/>
                    <a:pt x="79" y="85"/>
                  </a:cubicBezTo>
                  <a:cubicBezTo>
                    <a:pt x="70" y="88"/>
                    <a:pt x="52" y="86"/>
                    <a:pt x="49" y="91"/>
                  </a:cubicBezTo>
                  <a:cubicBezTo>
                    <a:pt x="46" y="96"/>
                    <a:pt x="57" y="106"/>
                    <a:pt x="61" y="115"/>
                  </a:cubicBezTo>
                  <a:cubicBezTo>
                    <a:pt x="65" y="124"/>
                    <a:pt x="70" y="137"/>
                    <a:pt x="73" y="145"/>
                  </a:cubicBezTo>
                  <a:cubicBezTo>
                    <a:pt x="76" y="153"/>
                    <a:pt x="80" y="157"/>
                    <a:pt x="79" y="163"/>
                  </a:cubicBezTo>
                  <a:cubicBezTo>
                    <a:pt x="78" y="169"/>
                    <a:pt x="71" y="174"/>
                    <a:pt x="67" y="181"/>
                  </a:cubicBezTo>
                  <a:cubicBezTo>
                    <a:pt x="63" y="188"/>
                    <a:pt x="56" y="197"/>
                    <a:pt x="55" y="205"/>
                  </a:cubicBezTo>
                  <a:cubicBezTo>
                    <a:pt x="54" y="213"/>
                    <a:pt x="61" y="222"/>
                    <a:pt x="61" y="229"/>
                  </a:cubicBezTo>
                  <a:cubicBezTo>
                    <a:pt x="61" y="236"/>
                    <a:pt x="59" y="241"/>
                    <a:pt x="55" y="247"/>
                  </a:cubicBezTo>
                  <a:cubicBezTo>
                    <a:pt x="51" y="253"/>
                    <a:pt x="43" y="260"/>
                    <a:pt x="37" y="265"/>
                  </a:cubicBezTo>
                  <a:cubicBezTo>
                    <a:pt x="31" y="270"/>
                    <a:pt x="22" y="272"/>
                    <a:pt x="19" y="277"/>
                  </a:cubicBezTo>
                  <a:cubicBezTo>
                    <a:pt x="16" y="282"/>
                    <a:pt x="22" y="290"/>
                    <a:pt x="19" y="295"/>
                  </a:cubicBezTo>
                  <a:cubicBezTo>
                    <a:pt x="16" y="300"/>
                    <a:pt x="0" y="304"/>
                    <a:pt x="1" y="30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1875039-AC94-503A-7C6F-C1EE8E257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2065"/>
              <a:ext cx="1375" cy="1055"/>
            </a:xfrm>
            <a:custGeom>
              <a:avLst/>
              <a:gdLst>
                <a:gd name="T0" fmla="*/ 74 w 1375"/>
                <a:gd name="T1" fmla="*/ 526 h 1055"/>
                <a:gd name="T2" fmla="*/ 2 w 1375"/>
                <a:gd name="T3" fmla="*/ 616 h 1055"/>
                <a:gd name="T4" fmla="*/ 26 w 1375"/>
                <a:gd name="T5" fmla="*/ 718 h 1055"/>
                <a:gd name="T6" fmla="*/ 104 w 1375"/>
                <a:gd name="T7" fmla="*/ 784 h 1055"/>
                <a:gd name="T8" fmla="*/ 182 w 1375"/>
                <a:gd name="T9" fmla="*/ 826 h 1055"/>
                <a:gd name="T10" fmla="*/ 236 w 1375"/>
                <a:gd name="T11" fmla="*/ 880 h 1055"/>
                <a:gd name="T12" fmla="*/ 326 w 1375"/>
                <a:gd name="T13" fmla="*/ 904 h 1055"/>
                <a:gd name="T14" fmla="*/ 410 w 1375"/>
                <a:gd name="T15" fmla="*/ 946 h 1055"/>
                <a:gd name="T16" fmla="*/ 530 w 1375"/>
                <a:gd name="T17" fmla="*/ 982 h 1055"/>
                <a:gd name="T18" fmla="*/ 596 w 1375"/>
                <a:gd name="T19" fmla="*/ 982 h 1055"/>
                <a:gd name="T20" fmla="*/ 704 w 1375"/>
                <a:gd name="T21" fmla="*/ 958 h 1055"/>
                <a:gd name="T22" fmla="*/ 842 w 1375"/>
                <a:gd name="T23" fmla="*/ 964 h 1055"/>
                <a:gd name="T24" fmla="*/ 926 w 1375"/>
                <a:gd name="T25" fmla="*/ 1024 h 1055"/>
                <a:gd name="T26" fmla="*/ 980 w 1375"/>
                <a:gd name="T27" fmla="*/ 1036 h 1055"/>
                <a:gd name="T28" fmla="*/ 998 w 1375"/>
                <a:gd name="T29" fmla="*/ 1030 h 1055"/>
                <a:gd name="T30" fmla="*/ 1046 w 1375"/>
                <a:gd name="T31" fmla="*/ 994 h 1055"/>
                <a:gd name="T32" fmla="*/ 992 w 1375"/>
                <a:gd name="T33" fmla="*/ 922 h 1055"/>
                <a:gd name="T34" fmla="*/ 854 w 1375"/>
                <a:gd name="T35" fmla="*/ 790 h 1055"/>
                <a:gd name="T36" fmla="*/ 920 w 1375"/>
                <a:gd name="T37" fmla="*/ 682 h 1055"/>
                <a:gd name="T38" fmla="*/ 992 w 1375"/>
                <a:gd name="T39" fmla="*/ 640 h 1055"/>
                <a:gd name="T40" fmla="*/ 1076 w 1375"/>
                <a:gd name="T41" fmla="*/ 658 h 1055"/>
                <a:gd name="T42" fmla="*/ 998 w 1375"/>
                <a:gd name="T43" fmla="*/ 688 h 1055"/>
                <a:gd name="T44" fmla="*/ 956 w 1375"/>
                <a:gd name="T45" fmla="*/ 742 h 1055"/>
                <a:gd name="T46" fmla="*/ 1040 w 1375"/>
                <a:gd name="T47" fmla="*/ 694 h 1055"/>
                <a:gd name="T48" fmla="*/ 1136 w 1375"/>
                <a:gd name="T49" fmla="*/ 652 h 1055"/>
                <a:gd name="T50" fmla="*/ 1220 w 1375"/>
                <a:gd name="T51" fmla="*/ 622 h 1055"/>
                <a:gd name="T52" fmla="*/ 1370 w 1375"/>
                <a:gd name="T53" fmla="*/ 586 h 1055"/>
                <a:gd name="T54" fmla="*/ 1310 w 1375"/>
                <a:gd name="T55" fmla="*/ 490 h 1055"/>
                <a:gd name="T56" fmla="*/ 1220 w 1375"/>
                <a:gd name="T57" fmla="*/ 460 h 1055"/>
                <a:gd name="T58" fmla="*/ 1148 w 1375"/>
                <a:gd name="T59" fmla="*/ 502 h 1055"/>
                <a:gd name="T60" fmla="*/ 1070 w 1375"/>
                <a:gd name="T61" fmla="*/ 472 h 1055"/>
                <a:gd name="T62" fmla="*/ 1004 w 1375"/>
                <a:gd name="T63" fmla="*/ 382 h 1055"/>
                <a:gd name="T64" fmla="*/ 1034 w 1375"/>
                <a:gd name="T65" fmla="*/ 328 h 1055"/>
                <a:gd name="T66" fmla="*/ 962 w 1375"/>
                <a:gd name="T67" fmla="*/ 256 h 1055"/>
                <a:gd name="T68" fmla="*/ 1004 w 1375"/>
                <a:gd name="T69" fmla="*/ 196 h 1055"/>
                <a:gd name="T70" fmla="*/ 1064 w 1375"/>
                <a:gd name="T71" fmla="*/ 130 h 1055"/>
                <a:gd name="T72" fmla="*/ 1160 w 1375"/>
                <a:gd name="T73" fmla="*/ 94 h 1055"/>
                <a:gd name="T74" fmla="*/ 1154 w 1375"/>
                <a:gd name="T75" fmla="*/ 16 h 1055"/>
                <a:gd name="T76" fmla="*/ 986 w 1375"/>
                <a:gd name="T77" fmla="*/ 28 h 1055"/>
                <a:gd name="T78" fmla="*/ 842 w 1375"/>
                <a:gd name="T79" fmla="*/ 16 h 1055"/>
                <a:gd name="T80" fmla="*/ 788 w 1375"/>
                <a:gd name="T81" fmla="*/ 58 h 1055"/>
                <a:gd name="T82" fmla="*/ 704 w 1375"/>
                <a:gd name="T83" fmla="*/ 94 h 1055"/>
                <a:gd name="T84" fmla="*/ 650 w 1375"/>
                <a:gd name="T85" fmla="*/ 184 h 1055"/>
                <a:gd name="T86" fmla="*/ 716 w 1375"/>
                <a:gd name="T87" fmla="*/ 238 h 1055"/>
                <a:gd name="T88" fmla="*/ 686 w 1375"/>
                <a:gd name="T89" fmla="*/ 310 h 1055"/>
                <a:gd name="T90" fmla="*/ 560 w 1375"/>
                <a:gd name="T91" fmla="*/ 370 h 1055"/>
                <a:gd name="T92" fmla="*/ 386 w 1375"/>
                <a:gd name="T93" fmla="*/ 424 h 1055"/>
                <a:gd name="T94" fmla="*/ 308 w 1375"/>
                <a:gd name="T95" fmla="*/ 520 h 1055"/>
                <a:gd name="T96" fmla="*/ 200 w 1375"/>
                <a:gd name="T97" fmla="*/ 562 h 1055"/>
                <a:gd name="T98" fmla="*/ 158 w 1375"/>
                <a:gd name="T99" fmla="*/ 508 h 10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75" h="1055">
                  <a:moveTo>
                    <a:pt x="146" y="484"/>
                  </a:moveTo>
                  <a:cubicBezTo>
                    <a:pt x="139" y="480"/>
                    <a:pt x="123" y="481"/>
                    <a:pt x="116" y="484"/>
                  </a:cubicBezTo>
                  <a:cubicBezTo>
                    <a:pt x="109" y="487"/>
                    <a:pt x="111" y="495"/>
                    <a:pt x="104" y="502"/>
                  </a:cubicBezTo>
                  <a:cubicBezTo>
                    <a:pt x="97" y="509"/>
                    <a:pt x="85" y="517"/>
                    <a:pt x="74" y="526"/>
                  </a:cubicBezTo>
                  <a:cubicBezTo>
                    <a:pt x="63" y="535"/>
                    <a:pt x="45" y="546"/>
                    <a:pt x="38" y="556"/>
                  </a:cubicBezTo>
                  <a:cubicBezTo>
                    <a:pt x="31" y="566"/>
                    <a:pt x="36" y="580"/>
                    <a:pt x="32" y="586"/>
                  </a:cubicBezTo>
                  <a:cubicBezTo>
                    <a:pt x="28" y="592"/>
                    <a:pt x="19" y="587"/>
                    <a:pt x="14" y="592"/>
                  </a:cubicBezTo>
                  <a:cubicBezTo>
                    <a:pt x="9" y="597"/>
                    <a:pt x="4" y="608"/>
                    <a:pt x="2" y="616"/>
                  </a:cubicBezTo>
                  <a:cubicBezTo>
                    <a:pt x="0" y="624"/>
                    <a:pt x="0" y="633"/>
                    <a:pt x="2" y="640"/>
                  </a:cubicBezTo>
                  <a:cubicBezTo>
                    <a:pt x="4" y="647"/>
                    <a:pt x="12" y="649"/>
                    <a:pt x="14" y="658"/>
                  </a:cubicBezTo>
                  <a:cubicBezTo>
                    <a:pt x="16" y="667"/>
                    <a:pt x="12" y="684"/>
                    <a:pt x="14" y="694"/>
                  </a:cubicBezTo>
                  <a:cubicBezTo>
                    <a:pt x="16" y="704"/>
                    <a:pt x="23" y="708"/>
                    <a:pt x="26" y="718"/>
                  </a:cubicBezTo>
                  <a:cubicBezTo>
                    <a:pt x="29" y="728"/>
                    <a:pt x="27" y="745"/>
                    <a:pt x="32" y="754"/>
                  </a:cubicBezTo>
                  <a:cubicBezTo>
                    <a:pt x="37" y="763"/>
                    <a:pt x="47" y="768"/>
                    <a:pt x="56" y="772"/>
                  </a:cubicBezTo>
                  <a:cubicBezTo>
                    <a:pt x="65" y="776"/>
                    <a:pt x="78" y="776"/>
                    <a:pt x="86" y="778"/>
                  </a:cubicBezTo>
                  <a:cubicBezTo>
                    <a:pt x="94" y="780"/>
                    <a:pt x="98" y="781"/>
                    <a:pt x="104" y="784"/>
                  </a:cubicBezTo>
                  <a:cubicBezTo>
                    <a:pt x="110" y="787"/>
                    <a:pt x="115" y="793"/>
                    <a:pt x="122" y="796"/>
                  </a:cubicBezTo>
                  <a:cubicBezTo>
                    <a:pt x="129" y="799"/>
                    <a:pt x="139" y="799"/>
                    <a:pt x="146" y="802"/>
                  </a:cubicBezTo>
                  <a:cubicBezTo>
                    <a:pt x="153" y="805"/>
                    <a:pt x="158" y="810"/>
                    <a:pt x="164" y="814"/>
                  </a:cubicBezTo>
                  <a:cubicBezTo>
                    <a:pt x="170" y="818"/>
                    <a:pt x="176" y="823"/>
                    <a:pt x="182" y="826"/>
                  </a:cubicBezTo>
                  <a:cubicBezTo>
                    <a:pt x="188" y="829"/>
                    <a:pt x="194" y="829"/>
                    <a:pt x="200" y="832"/>
                  </a:cubicBezTo>
                  <a:cubicBezTo>
                    <a:pt x="206" y="835"/>
                    <a:pt x="216" y="839"/>
                    <a:pt x="218" y="844"/>
                  </a:cubicBezTo>
                  <a:cubicBezTo>
                    <a:pt x="220" y="849"/>
                    <a:pt x="209" y="856"/>
                    <a:pt x="212" y="862"/>
                  </a:cubicBezTo>
                  <a:cubicBezTo>
                    <a:pt x="215" y="868"/>
                    <a:pt x="227" y="875"/>
                    <a:pt x="236" y="880"/>
                  </a:cubicBezTo>
                  <a:cubicBezTo>
                    <a:pt x="245" y="885"/>
                    <a:pt x="258" y="892"/>
                    <a:pt x="266" y="892"/>
                  </a:cubicBezTo>
                  <a:cubicBezTo>
                    <a:pt x="274" y="892"/>
                    <a:pt x="278" y="880"/>
                    <a:pt x="284" y="880"/>
                  </a:cubicBezTo>
                  <a:cubicBezTo>
                    <a:pt x="290" y="880"/>
                    <a:pt x="295" y="888"/>
                    <a:pt x="302" y="892"/>
                  </a:cubicBezTo>
                  <a:cubicBezTo>
                    <a:pt x="309" y="896"/>
                    <a:pt x="319" y="900"/>
                    <a:pt x="326" y="904"/>
                  </a:cubicBezTo>
                  <a:cubicBezTo>
                    <a:pt x="333" y="908"/>
                    <a:pt x="338" y="912"/>
                    <a:pt x="344" y="916"/>
                  </a:cubicBezTo>
                  <a:cubicBezTo>
                    <a:pt x="350" y="920"/>
                    <a:pt x="355" y="925"/>
                    <a:pt x="362" y="928"/>
                  </a:cubicBezTo>
                  <a:cubicBezTo>
                    <a:pt x="369" y="931"/>
                    <a:pt x="378" y="931"/>
                    <a:pt x="386" y="934"/>
                  </a:cubicBezTo>
                  <a:cubicBezTo>
                    <a:pt x="394" y="937"/>
                    <a:pt x="403" y="942"/>
                    <a:pt x="410" y="946"/>
                  </a:cubicBezTo>
                  <a:cubicBezTo>
                    <a:pt x="417" y="950"/>
                    <a:pt x="423" y="953"/>
                    <a:pt x="428" y="958"/>
                  </a:cubicBezTo>
                  <a:cubicBezTo>
                    <a:pt x="433" y="963"/>
                    <a:pt x="426" y="973"/>
                    <a:pt x="440" y="976"/>
                  </a:cubicBezTo>
                  <a:cubicBezTo>
                    <a:pt x="454" y="979"/>
                    <a:pt x="497" y="975"/>
                    <a:pt x="512" y="976"/>
                  </a:cubicBezTo>
                  <a:cubicBezTo>
                    <a:pt x="527" y="977"/>
                    <a:pt x="526" y="978"/>
                    <a:pt x="530" y="982"/>
                  </a:cubicBezTo>
                  <a:cubicBezTo>
                    <a:pt x="534" y="986"/>
                    <a:pt x="531" y="996"/>
                    <a:pt x="536" y="1000"/>
                  </a:cubicBezTo>
                  <a:cubicBezTo>
                    <a:pt x="541" y="1004"/>
                    <a:pt x="553" y="1007"/>
                    <a:pt x="560" y="1006"/>
                  </a:cubicBezTo>
                  <a:cubicBezTo>
                    <a:pt x="567" y="1005"/>
                    <a:pt x="572" y="998"/>
                    <a:pt x="578" y="994"/>
                  </a:cubicBezTo>
                  <a:cubicBezTo>
                    <a:pt x="584" y="990"/>
                    <a:pt x="590" y="986"/>
                    <a:pt x="596" y="982"/>
                  </a:cubicBezTo>
                  <a:cubicBezTo>
                    <a:pt x="602" y="978"/>
                    <a:pt x="606" y="973"/>
                    <a:pt x="614" y="970"/>
                  </a:cubicBezTo>
                  <a:cubicBezTo>
                    <a:pt x="622" y="967"/>
                    <a:pt x="636" y="965"/>
                    <a:pt x="644" y="964"/>
                  </a:cubicBezTo>
                  <a:cubicBezTo>
                    <a:pt x="652" y="963"/>
                    <a:pt x="652" y="965"/>
                    <a:pt x="662" y="964"/>
                  </a:cubicBezTo>
                  <a:cubicBezTo>
                    <a:pt x="672" y="963"/>
                    <a:pt x="694" y="962"/>
                    <a:pt x="704" y="958"/>
                  </a:cubicBezTo>
                  <a:cubicBezTo>
                    <a:pt x="714" y="954"/>
                    <a:pt x="711" y="942"/>
                    <a:pt x="722" y="940"/>
                  </a:cubicBezTo>
                  <a:cubicBezTo>
                    <a:pt x="733" y="938"/>
                    <a:pt x="753" y="944"/>
                    <a:pt x="770" y="946"/>
                  </a:cubicBezTo>
                  <a:cubicBezTo>
                    <a:pt x="787" y="948"/>
                    <a:pt x="812" y="949"/>
                    <a:pt x="824" y="952"/>
                  </a:cubicBezTo>
                  <a:cubicBezTo>
                    <a:pt x="836" y="955"/>
                    <a:pt x="836" y="962"/>
                    <a:pt x="842" y="964"/>
                  </a:cubicBezTo>
                  <a:cubicBezTo>
                    <a:pt x="848" y="966"/>
                    <a:pt x="852" y="961"/>
                    <a:pt x="860" y="964"/>
                  </a:cubicBezTo>
                  <a:cubicBezTo>
                    <a:pt x="868" y="967"/>
                    <a:pt x="881" y="978"/>
                    <a:pt x="890" y="982"/>
                  </a:cubicBezTo>
                  <a:cubicBezTo>
                    <a:pt x="899" y="986"/>
                    <a:pt x="908" y="981"/>
                    <a:pt x="914" y="988"/>
                  </a:cubicBezTo>
                  <a:cubicBezTo>
                    <a:pt x="920" y="995"/>
                    <a:pt x="920" y="1016"/>
                    <a:pt x="926" y="1024"/>
                  </a:cubicBezTo>
                  <a:cubicBezTo>
                    <a:pt x="932" y="1032"/>
                    <a:pt x="943" y="1033"/>
                    <a:pt x="950" y="1036"/>
                  </a:cubicBezTo>
                  <a:cubicBezTo>
                    <a:pt x="957" y="1039"/>
                    <a:pt x="962" y="1039"/>
                    <a:pt x="968" y="1042"/>
                  </a:cubicBezTo>
                  <a:cubicBezTo>
                    <a:pt x="974" y="1045"/>
                    <a:pt x="984" y="1055"/>
                    <a:pt x="986" y="1054"/>
                  </a:cubicBezTo>
                  <a:cubicBezTo>
                    <a:pt x="988" y="1053"/>
                    <a:pt x="982" y="1043"/>
                    <a:pt x="980" y="1036"/>
                  </a:cubicBezTo>
                  <a:cubicBezTo>
                    <a:pt x="978" y="1029"/>
                    <a:pt x="972" y="1018"/>
                    <a:pt x="974" y="1012"/>
                  </a:cubicBezTo>
                  <a:cubicBezTo>
                    <a:pt x="976" y="1006"/>
                    <a:pt x="986" y="1001"/>
                    <a:pt x="992" y="1000"/>
                  </a:cubicBezTo>
                  <a:cubicBezTo>
                    <a:pt x="998" y="999"/>
                    <a:pt x="1009" y="1001"/>
                    <a:pt x="1010" y="1006"/>
                  </a:cubicBezTo>
                  <a:cubicBezTo>
                    <a:pt x="1011" y="1011"/>
                    <a:pt x="998" y="1023"/>
                    <a:pt x="998" y="1030"/>
                  </a:cubicBezTo>
                  <a:cubicBezTo>
                    <a:pt x="998" y="1037"/>
                    <a:pt x="1005" y="1048"/>
                    <a:pt x="1010" y="1048"/>
                  </a:cubicBezTo>
                  <a:cubicBezTo>
                    <a:pt x="1015" y="1048"/>
                    <a:pt x="1023" y="1036"/>
                    <a:pt x="1028" y="1030"/>
                  </a:cubicBezTo>
                  <a:cubicBezTo>
                    <a:pt x="1033" y="1024"/>
                    <a:pt x="1037" y="1018"/>
                    <a:pt x="1040" y="1012"/>
                  </a:cubicBezTo>
                  <a:cubicBezTo>
                    <a:pt x="1043" y="1006"/>
                    <a:pt x="1042" y="1002"/>
                    <a:pt x="1046" y="994"/>
                  </a:cubicBezTo>
                  <a:cubicBezTo>
                    <a:pt x="1050" y="986"/>
                    <a:pt x="1065" y="972"/>
                    <a:pt x="1064" y="964"/>
                  </a:cubicBezTo>
                  <a:cubicBezTo>
                    <a:pt x="1063" y="956"/>
                    <a:pt x="1048" y="950"/>
                    <a:pt x="1040" y="946"/>
                  </a:cubicBezTo>
                  <a:cubicBezTo>
                    <a:pt x="1032" y="942"/>
                    <a:pt x="1024" y="944"/>
                    <a:pt x="1016" y="940"/>
                  </a:cubicBezTo>
                  <a:cubicBezTo>
                    <a:pt x="1008" y="936"/>
                    <a:pt x="1000" y="926"/>
                    <a:pt x="992" y="922"/>
                  </a:cubicBezTo>
                  <a:cubicBezTo>
                    <a:pt x="984" y="918"/>
                    <a:pt x="978" y="923"/>
                    <a:pt x="968" y="916"/>
                  </a:cubicBezTo>
                  <a:cubicBezTo>
                    <a:pt x="958" y="909"/>
                    <a:pt x="940" y="890"/>
                    <a:pt x="932" y="880"/>
                  </a:cubicBezTo>
                  <a:cubicBezTo>
                    <a:pt x="924" y="870"/>
                    <a:pt x="933" y="871"/>
                    <a:pt x="920" y="856"/>
                  </a:cubicBezTo>
                  <a:cubicBezTo>
                    <a:pt x="907" y="841"/>
                    <a:pt x="866" y="805"/>
                    <a:pt x="854" y="790"/>
                  </a:cubicBezTo>
                  <a:cubicBezTo>
                    <a:pt x="842" y="775"/>
                    <a:pt x="843" y="776"/>
                    <a:pt x="848" y="766"/>
                  </a:cubicBezTo>
                  <a:cubicBezTo>
                    <a:pt x="853" y="756"/>
                    <a:pt x="878" y="739"/>
                    <a:pt x="884" y="730"/>
                  </a:cubicBezTo>
                  <a:cubicBezTo>
                    <a:pt x="890" y="721"/>
                    <a:pt x="878" y="720"/>
                    <a:pt x="884" y="712"/>
                  </a:cubicBezTo>
                  <a:cubicBezTo>
                    <a:pt x="890" y="704"/>
                    <a:pt x="911" y="691"/>
                    <a:pt x="920" y="682"/>
                  </a:cubicBezTo>
                  <a:cubicBezTo>
                    <a:pt x="929" y="673"/>
                    <a:pt x="931" y="663"/>
                    <a:pt x="938" y="658"/>
                  </a:cubicBezTo>
                  <a:cubicBezTo>
                    <a:pt x="945" y="653"/>
                    <a:pt x="956" y="656"/>
                    <a:pt x="962" y="652"/>
                  </a:cubicBezTo>
                  <a:cubicBezTo>
                    <a:pt x="968" y="648"/>
                    <a:pt x="969" y="636"/>
                    <a:pt x="974" y="634"/>
                  </a:cubicBezTo>
                  <a:cubicBezTo>
                    <a:pt x="979" y="632"/>
                    <a:pt x="984" y="642"/>
                    <a:pt x="992" y="640"/>
                  </a:cubicBezTo>
                  <a:cubicBezTo>
                    <a:pt x="1000" y="638"/>
                    <a:pt x="1010" y="625"/>
                    <a:pt x="1022" y="622"/>
                  </a:cubicBezTo>
                  <a:cubicBezTo>
                    <a:pt x="1034" y="619"/>
                    <a:pt x="1053" y="619"/>
                    <a:pt x="1064" y="622"/>
                  </a:cubicBezTo>
                  <a:cubicBezTo>
                    <a:pt x="1075" y="625"/>
                    <a:pt x="1086" y="634"/>
                    <a:pt x="1088" y="640"/>
                  </a:cubicBezTo>
                  <a:cubicBezTo>
                    <a:pt x="1090" y="646"/>
                    <a:pt x="1081" y="654"/>
                    <a:pt x="1076" y="658"/>
                  </a:cubicBezTo>
                  <a:cubicBezTo>
                    <a:pt x="1071" y="662"/>
                    <a:pt x="1064" y="663"/>
                    <a:pt x="1058" y="664"/>
                  </a:cubicBezTo>
                  <a:cubicBezTo>
                    <a:pt x="1052" y="665"/>
                    <a:pt x="1046" y="664"/>
                    <a:pt x="1040" y="664"/>
                  </a:cubicBezTo>
                  <a:cubicBezTo>
                    <a:pt x="1034" y="664"/>
                    <a:pt x="1029" y="660"/>
                    <a:pt x="1022" y="664"/>
                  </a:cubicBezTo>
                  <a:cubicBezTo>
                    <a:pt x="1015" y="668"/>
                    <a:pt x="1006" y="682"/>
                    <a:pt x="998" y="688"/>
                  </a:cubicBezTo>
                  <a:cubicBezTo>
                    <a:pt x="990" y="694"/>
                    <a:pt x="982" y="695"/>
                    <a:pt x="974" y="700"/>
                  </a:cubicBezTo>
                  <a:cubicBezTo>
                    <a:pt x="966" y="705"/>
                    <a:pt x="956" y="710"/>
                    <a:pt x="950" y="718"/>
                  </a:cubicBezTo>
                  <a:cubicBezTo>
                    <a:pt x="944" y="726"/>
                    <a:pt x="937" y="744"/>
                    <a:pt x="938" y="748"/>
                  </a:cubicBezTo>
                  <a:cubicBezTo>
                    <a:pt x="939" y="752"/>
                    <a:pt x="952" y="747"/>
                    <a:pt x="956" y="742"/>
                  </a:cubicBezTo>
                  <a:cubicBezTo>
                    <a:pt x="960" y="737"/>
                    <a:pt x="956" y="723"/>
                    <a:pt x="962" y="718"/>
                  </a:cubicBezTo>
                  <a:cubicBezTo>
                    <a:pt x="968" y="713"/>
                    <a:pt x="983" y="716"/>
                    <a:pt x="992" y="712"/>
                  </a:cubicBezTo>
                  <a:cubicBezTo>
                    <a:pt x="1001" y="708"/>
                    <a:pt x="1008" y="697"/>
                    <a:pt x="1016" y="694"/>
                  </a:cubicBezTo>
                  <a:cubicBezTo>
                    <a:pt x="1024" y="691"/>
                    <a:pt x="1031" y="696"/>
                    <a:pt x="1040" y="694"/>
                  </a:cubicBezTo>
                  <a:cubicBezTo>
                    <a:pt x="1049" y="692"/>
                    <a:pt x="1062" y="685"/>
                    <a:pt x="1070" y="682"/>
                  </a:cubicBezTo>
                  <a:cubicBezTo>
                    <a:pt x="1078" y="679"/>
                    <a:pt x="1082" y="678"/>
                    <a:pt x="1088" y="676"/>
                  </a:cubicBezTo>
                  <a:cubicBezTo>
                    <a:pt x="1094" y="674"/>
                    <a:pt x="1098" y="674"/>
                    <a:pt x="1106" y="670"/>
                  </a:cubicBezTo>
                  <a:cubicBezTo>
                    <a:pt x="1114" y="666"/>
                    <a:pt x="1128" y="656"/>
                    <a:pt x="1136" y="652"/>
                  </a:cubicBezTo>
                  <a:cubicBezTo>
                    <a:pt x="1144" y="648"/>
                    <a:pt x="1146" y="650"/>
                    <a:pt x="1154" y="646"/>
                  </a:cubicBezTo>
                  <a:cubicBezTo>
                    <a:pt x="1162" y="642"/>
                    <a:pt x="1176" y="632"/>
                    <a:pt x="1184" y="628"/>
                  </a:cubicBezTo>
                  <a:cubicBezTo>
                    <a:pt x="1192" y="624"/>
                    <a:pt x="1196" y="623"/>
                    <a:pt x="1202" y="622"/>
                  </a:cubicBezTo>
                  <a:cubicBezTo>
                    <a:pt x="1208" y="621"/>
                    <a:pt x="1212" y="623"/>
                    <a:pt x="1220" y="622"/>
                  </a:cubicBezTo>
                  <a:cubicBezTo>
                    <a:pt x="1228" y="621"/>
                    <a:pt x="1241" y="621"/>
                    <a:pt x="1250" y="616"/>
                  </a:cubicBezTo>
                  <a:cubicBezTo>
                    <a:pt x="1259" y="611"/>
                    <a:pt x="1260" y="595"/>
                    <a:pt x="1274" y="592"/>
                  </a:cubicBezTo>
                  <a:cubicBezTo>
                    <a:pt x="1288" y="589"/>
                    <a:pt x="1318" y="599"/>
                    <a:pt x="1334" y="598"/>
                  </a:cubicBezTo>
                  <a:cubicBezTo>
                    <a:pt x="1350" y="597"/>
                    <a:pt x="1365" y="592"/>
                    <a:pt x="1370" y="586"/>
                  </a:cubicBezTo>
                  <a:cubicBezTo>
                    <a:pt x="1375" y="580"/>
                    <a:pt x="1368" y="570"/>
                    <a:pt x="1364" y="562"/>
                  </a:cubicBezTo>
                  <a:cubicBezTo>
                    <a:pt x="1360" y="554"/>
                    <a:pt x="1351" y="547"/>
                    <a:pt x="1346" y="538"/>
                  </a:cubicBezTo>
                  <a:cubicBezTo>
                    <a:pt x="1341" y="529"/>
                    <a:pt x="1340" y="516"/>
                    <a:pt x="1334" y="508"/>
                  </a:cubicBezTo>
                  <a:cubicBezTo>
                    <a:pt x="1328" y="500"/>
                    <a:pt x="1318" y="495"/>
                    <a:pt x="1310" y="490"/>
                  </a:cubicBezTo>
                  <a:cubicBezTo>
                    <a:pt x="1302" y="485"/>
                    <a:pt x="1295" y="481"/>
                    <a:pt x="1286" y="478"/>
                  </a:cubicBezTo>
                  <a:cubicBezTo>
                    <a:pt x="1277" y="475"/>
                    <a:pt x="1264" y="473"/>
                    <a:pt x="1256" y="472"/>
                  </a:cubicBezTo>
                  <a:cubicBezTo>
                    <a:pt x="1248" y="471"/>
                    <a:pt x="1244" y="474"/>
                    <a:pt x="1238" y="472"/>
                  </a:cubicBezTo>
                  <a:cubicBezTo>
                    <a:pt x="1232" y="470"/>
                    <a:pt x="1227" y="462"/>
                    <a:pt x="1220" y="460"/>
                  </a:cubicBezTo>
                  <a:cubicBezTo>
                    <a:pt x="1213" y="458"/>
                    <a:pt x="1203" y="457"/>
                    <a:pt x="1196" y="460"/>
                  </a:cubicBezTo>
                  <a:cubicBezTo>
                    <a:pt x="1189" y="463"/>
                    <a:pt x="1184" y="474"/>
                    <a:pt x="1178" y="478"/>
                  </a:cubicBezTo>
                  <a:cubicBezTo>
                    <a:pt x="1172" y="482"/>
                    <a:pt x="1165" y="480"/>
                    <a:pt x="1160" y="484"/>
                  </a:cubicBezTo>
                  <a:cubicBezTo>
                    <a:pt x="1155" y="488"/>
                    <a:pt x="1154" y="501"/>
                    <a:pt x="1148" y="502"/>
                  </a:cubicBezTo>
                  <a:cubicBezTo>
                    <a:pt x="1142" y="503"/>
                    <a:pt x="1131" y="493"/>
                    <a:pt x="1124" y="490"/>
                  </a:cubicBezTo>
                  <a:cubicBezTo>
                    <a:pt x="1117" y="487"/>
                    <a:pt x="1112" y="487"/>
                    <a:pt x="1106" y="484"/>
                  </a:cubicBezTo>
                  <a:cubicBezTo>
                    <a:pt x="1100" y="481"/>
                    <a:pt x="1094" y="474"/>
                    <a:pt x="1088" y="472"/>
                  </a:cubicBezTo>
                  <a:cubicBezTo>
                    <a:pt x="1082" y="470"/>
                    <a:pt x="1076" y="476"/>
                    <a:pt x="1070" y="472"/>
                  </a:cubicBezTo>
                  <a:cubicBezTo>
                    <a:pt x="1064" y="468"/>
                    <a:pt x="1058" y="455"/>
                    <a:pt x="1052" y="448"/>
                  </a:cubicBezTo>
                  <a:cubicBezTo>
                    <a:pt x="1046" y="441"/>
                    <a:pt x="1039" y="437"/>
                    <a:pt x="1034" y="430"/>
                  </a:cubicBezTo>
                  <a:cubicBezTo>
                    <a:pt x="1029" y="423"/>
                    <a:pt x="1027" y="414"/>
                    <a:pt x="1022" y="406"/>
                  </a:cubicBezTo>
                  <a:cubicBezTo>
                    <a:pt x="1017" y="398"/>
                    <a:pt x="1008" y="389"/>
                    <a:pt x="1004" y="382"/>
                  </a:cubicBezTo>
                  <a:cubicBezTo>
                    <a:pt x="1000" y="375"/>
                    <a:pt x="999" y="370"/>
                    <a:pt x="998" y="364"/>
                  </a:cubicBezTo>
                  <a:cubicBezTo>
                    <a:pt x="997" y="358"/>
                    <a:pt x="995" y="350"/>
                    <a:pt x="998" y="346"/>
                  </a:cubicBezTo>
                  <a:cubicBezTo>
                    <a:pt x="1001" y="342"/>
                    <a:pt x="1010" y="343"/>
                    <a:pt x="1016" y="340"/>
                  </a:cubicBezTo>
                  <a:cubicBezTo>
                    <a:pt x="1022" y="337"/>
                    <a:pt x="1029" y="335"/>
                    <a:pt x="1034" y="328"/>
                  </a:cubicBezTo>
                  <a:cubicBezTo>
                    <a:pt x="1039" y="321"/>
                    <a:pt x="1047" y="306"/>
                    <a:pt x="1046" y="298"/>
                  </a:cubicBezTo>
                  <a:cubicBezTo>
                    <a:pt x="1045" y="290"/>
                    <a:pt x="1034" y="287"/>
                    <a:pt x="1028" y="280"/>
                  </a:cubicBezTo>
                  <a:cubicBezTo>
                    <a:pt x="1022" y="273"/>
                    <a:pt x="1021" y="260"/>
                    <a:pt x="1010" y="256"/>
                  </a:cubicBezTo>
                  <a:cubicBezTo>
                    <a:pt x="999" y="252"/>
                    <a:pt x="973" y="261"/>
                    <a:pt x="962" y="256"/>
                  </a:cubicBezTo>
                  <a:cubicBezTo>
                    <a:pt x="951" y="251"/>
                    <a:pt x="943" y="233"/>
                    <a:pt x="944" y="226"/>
                  </a:cubicBezTo>
                  <a:cubicBezTo>
                    <a:pt x="945" y="219"/>
                    <a:pt x="961" y="218"/>
                    <a:pt x="968" y="214"/>
                  </a:cubicBezTo>
                  <a:cubicBezTo>
                    <a:pt x="975" y="210"/>
                    <a:pt x="980" y="205"/>
                    <a:pt x="986" y="202"/>
                  </a:cubicBezTo>
                  <a:cubicBezTo>
                    <a:pt x="992" y="199"/>
                    <a:pt x="997" y="198"/>
                    <a:pt x="1004" y="196"/>
                  </a:cubicBezTo>
                  <a:cubicBezTo>
                    <a:pt x="1011" y="194"/>
                    <a:pt x="1023" y="195"/>
                    <a:pt x="1028" y="190"/>
                  </a:cubicBezTo>
                  <a:cubicBezTo>
                    <a:pt x="1033" y="185"/>
                    <a:pt x="1032" y="173"/>
                    <a:pt x="1034" y="166"/>
                  </a:cubicBezTo>
                  <a:cubicBezTo>
                    <a:pt x="1036" y="159"/>
                    <a:pt x="1035" y="154"/>
                    <a:pt x="1040" y="148"/>
                  </a:cubicBezTo>
                  <a:cubicBezTo>
                    <a:pt x="1045" y="142"/>
                    <a:pt x="1055" y="136"/>
                    <a:pt x="1064" y="130"/>
                  </a:cubicBezTo>
                  <a:cubicBezTo>
                    <a:pt x="1073" y="124"/>
                    <a:pt x="1086" y="115"/>
                    <a:pt x="1094" y="112"/>
                  </a:cubicBezTo>
                  <a:cubicBezTo>
                    <a:pt x="1102" y="109"/>
                    <a:pt x="1106" y="115"/>
                    <a:pt x="1112" y="112"/>
                  </a:cubicBezTo>
                  <a:cubicBezTo>
                    <a:pt x="1118" y="109"/>
                    <a:pt x="1122" y="97"/>
                    <a:pt x="1130" y="94"/>
                  </a:cubicBezTo>
                  <a:cubicBezTo>
                    <a:pt x="1138" y="91"/>
                    <a:pt x="1150" y="96"/>
                    <a:pt x="1160" y="94"/>
                  </a:cubicBezTo>
                  <a:cubicBezTo>
                    <a:pt x="1170" y="92"/>
                    <a:pt x="1186" y="89"/>
                    <a:pt x="1190" y="82"/>
                  </a:cubicBezTo>
                  <a:cubicBezTo>
                    <a:pt x="1194" y="75"/>
                    <a:pt x="1186" y="61"/>
                    <a:pt x="1184" y="52"/>
                  </a:cubicBezTo>
                  <a:cubicBezTo>
                    <a:pt x="1182" y="43"/>
                    <a:pt x="1183" y="34"/>
                    <a:pt x="1178" y="28"/>
                  </a:cubicBezTo>
                  <a:cubicBezTo>
                    <a:pt x="1173" y="22"/>
                    <a:pt x="1172" y="18"/>
                    <a:pt x="1154" y="16"/>
                  </a:cubicBezTo>
                  <a:cubicBezTo>
                    <a:pt x="1136" y="14"/>
                    <a:pt x="1087" y="18"/>
                    <a:pt x="1070" y="16"/>
                  </a:cubicBezTo>
                  <a:cubicBezTo>
                    <a:pt x="1053" y="14"/>
                    <a:pt x="1064" y="5"/>
                    <a:pt x="1052" y="4"/>
                  </a:cubicBezTo>
                  <a:cubicBezTo>
                    <a:pt x="1040" y="3"/>
                    <a:pt x="1009" y="6"/>
                    <a:pt x="998" y="10"/>
                  </a:cubicBezTo>
                  <a:cubicBezTo>
                    <a:pt x="987" y="14"/>
                    <a:pt x="992" y="23"/>
                    <a:pt x="986" y="28"/>
                  </a:cubicBezTo>
                  <a:cubicBezTo>
                    <a:pt x="980" y="33"/>
                    <a:pt x="980" y="37"/>
                    <a:pt x="962" y="40"/>
                  </a:cubicBezTo>
                  <a:cubicBezTo>
                    <a:pt x="944" y="43"/>
                    <a:pt x="895" y="48"/>
                    <a:pt x="878" y="46"/>
                  </a:cubicBezTo>
                  <a:cubicBezTo>
                    <a:pt x="861" y="44"/>
                    <a:pt x="866" y="33"/>
                    <a:pt x="860" y="28"/>
                  </a:cubicBezTo>
                  <a:cubicBezTo>
                    <a:pt x="854" y="23"/>
                    <a:pt x="848" y="20"/>
                    <a:pt x="842" y="16"/>
                  </a:cubicBezTo>
                  <a:cubicBezTo>
                    <a:pt x="836" y="12"/>
                    <a:pt x="830" y="6"/>
                    <a:pt x="824" y="4"/>
                  </a:cubicBezTo>
                  <a:cubicBezTo>
                    <a:pt x="818" y="2"/>
                    <a:pt x="809" y="0"/>
                    <a:pt x="806" y="4"/>
                  </a:cubicBezTo>
                  <a:cubicBezTo>
                    <a:pt x="803" y="8"/>
                    <a:pt x="809" y="19"/>
                    <a:pt x="806" y="28"/>
                  </a:cubicBezTo>
                  <a:cubicBezTo>
                    <a:pt x="803" y="37"/>
                    <a:pt x="792" y="49"/>
                    <a:pt x="788" y="58"/>
                  </a:cubicBezTo>
                  <a:cubicBezTo>
                    <a:pt x="784" y="67"/>
                    <a:pt x="787" y="78"/>
                    <a:pt x="782" y="82"/>
                  </a:cubicBezTo>
                  <a:cubicBezTo>
                    <a:pt x="777" y="86"/>
                    <a:pt x="765" y="80"/>
                    <a:pt x="758" y="82"/>
                  </a:cubicBezTo>
                  <a:cubicBezTo>
                    <a:pt x="751" y="84"/>
                    <a:pt x="749" y="92"/>
                    <a:pt x="740" y="94"/>
                  </a:cubicBezTo>
                  <a:cubicBezTo>
                    <a:pt x="731" y="96"/>
                    <a:pt x="713" y="92"/>
                    <a:pt x="704" y="94"/>
                  </a:cubicBezTo>
                  <a:cubicBezTo>
                    <a:pt x="695" y="96"/>
                    <a:pt x="692" y="100"/>
                    <a:pt x="686" y="106"/>
                  </a:cubicBezTo>
                  <a:cubicBezTo>
                    <a:pt x="680" y="112"/>
                    <a:pt x="673" y="120"/>
                    <a:pt x="668" y="130"/>
                  </a:cubicBezTo>
                  <a:cubicBezTo>
                    <a:pt x="663" y="140"/>
                    <a:pt x="659" y="157"/>
                    <a:pt x="656" y="166"/>
                  </a:cubicBezTo>
                  <a:cubicBezTo>
                    <a:pt x="653" y="175"/>
                    <a:pt x="648" y="179"/>
                    <a:pt x="650" y="184"/>
                  </a:cubicBezTo>
                  <a:cubicBezTo>
                    <a:pt x="652" y="189"/>
                    <a:pt x="665" y="191"/>
                    <a:pt x="668" y="196"/>
                  </a:cubicBezTo>
                  <a:cubicBezTo>
                    <a:pt x="671" y="201"/>
                    <a:pt x="664" y="209"/>
                    <a:pt x="668" y="214"/>
                  </a:cubicBezTo>
                  <a:cubicBezTo>
                    <a:pt x="672" y="219"/>
                    <a:pt x="684" y="222"/>
                    <a:pt x="692" y="226"/>
                  </a:cubicBezTo>
                  <a:cubicBezTo>
                    <a:pt x="700" y="230"/>
                    <a:pt x="711" y="232"/>
                    <a:pt x="716" y="238"/>
                  </a:cubicBezTo>
                  <a:cubicBezTo>
                    <a:pt x="721" y="244"/>
                    <a:pt x="719" y="254"/>
                    <a:pt x="722" y="262"/>
                  </a:cubicBezTo>
                  <a:cubicBezTo>
                    <a:pt x="725" y="270"/>
                    <a:pt x="736" y="278"/>
                    <a:pt x="734" y="286"/>
                  </a:cubicBezTo>
                  <a:cubicBezTo>
                    <a:pt x="732" y="294"/>
                    <a:pt x="718" y="306"/>
                    <a:pt x="710" y="310"/>
                  </a:cubicBezTo>
                  <a:cubicBezTo>
                    <a:pt x="702" y="314"/>
                    <a:pt x="695" y="308"/>
                    <a:pt x="686" y="310"/>
                  </a:cubicBezTo>
                  <a:cubicBezTo>
                    <a:pt x="677" y="312"/>
                    <a:pt x="672" y="318"/>
                    <a:pt x="656" y="322"/>
                  </a:cubicBezTo>
                  <a:cubicBezTo>
                    <a:pt x="640" y="326"/>
                    <a:pt x="601" y="326"/>
                    <a:pt x="590" y="334"/>
                  </a:cubicBezTo>
                  <a:cubicBezTo>
                    <a:pt x="579" y="342"/>
                    <a:pt x="595" y="364"/>
                    <a:pt x="590" y="370"/>
                  </a:cubicBezTo>
                  <a:cubicBezTo>
                    <a:pt x="585" y="376"/>
                    <a:pt x="581" y="368"/>
                    <a:pt x="560" y="370"/>
                  </a:cubicBezTo>
                  <a:cubicBezTo>
                    <a:pt x="539" y="372"/>
                    <a:pt x="484" y="377"/>
                    <a:pt x="464" y="382"/>
                  </a:cubicBezTo>
                  <a:cubicBezTo>
                    <a:pt x="444" y="387"/>
                    <a:pt x="447" y="396"/>
                    <a:pt x="440" y="400"/>
                  </a:cubicBezTo>
                  <a:cubicBezTo>
                    <a:pt x="433" y="404"/>
                    <a:pt x="431" y="402"/>
                    <a:pt x="422" y="406"/>
                  </a:cubicBezTo>
                  <a:cubicBezTo>
                    <a:pt x="413" y="410"/>
                    <a:pt x="395" y="419"/>
                    <a:pt x="386" y="424"/>
                  </a:cubicBezTo>
                  <a:cubicBezTo>
                    <a:pt x="377" y="429"/>
                    <a:pt x="376" y="430"/>
                    <a:pt x="368" y="436"/>
                  </a:cubicBezTo>
                  <a:cubicBezTo>
                    <a:pt x="360" y="442"/>
                    <a:pt x="348" y="450"/>
                    <a:pt x="338" y="460"/>
                  </a:cubicBezTo>
                  <a:cubicBezTo>
                    <a:pt x="328" y="470"/>
                    <a:pt x="313" y="486"/>
                    <a:pt x="308" y="496"/>
                  </a:cubicBezTo>
                  <a:cubicBezTo>
                    <a:pt x="303" y="506"/>
                    <a:pt x="310" y="513"/>
                    <a:pt x="308" y="520"/>
                  </a:cubicBezTo>
                  <a:cubicBezTo>
                    <a:pt x="306" y="527"/>
                    <a:pt x="304" y="533"/>
                    <a:pt x="296" y="538"/>
                  </a:cubicBezTo>
                  <a:cubicBezTo>
                    <a:pt x="288" y="543"/>
                    <a:pt x="269" y="546"/>
                    <a:pt x="260" y="550"/>
                  </a:cubicBezTo>
                  <a:cubicBezTo>
                    <a:pt x="251" y="554"/>
                    <a:pt x="252" y="560"/>
                    <a:pt x="242" y="562"/>
                  </a:cubicBezTo>
                  <a:cubicBezTo>
                    <a:pt x="232" y="564"/>
                    <a:pt x="214" y="561"/>
                    <a:pt x="200" y="562"/>
                  </a:cubicBezTo>
                  <a:cubicBezTo>
                    <a:pt x="186" y="563"/>
                    <a:pt x="167" y="570"/>
                    <a:pt x="158" y="568"/>
                  </a:cubicBezTo>
                  <a:cubicBezTo>
                    <a:pt x="149" y="566"/>
                    <a:pt x="150" y="559"/>
                    <a:pt x="146" y="550"/>
                  </a:cubicBezTo>
                  <a:cubicBezTo>
                    <a:pt x="142" y="541"/>
                    <a:pt x="132" y="521"/>
                    <a:pt x="134" y="514"/>
                  </a:cubicBezTo>
                  <a:cubicBezTo>
                    <a:pt x="136" y="507"/>
                    <a:pt x="156" y="513"/>
                    <a:pt x="158" y="508"/>
                  </a:cubicBezTo>
                  <a:cubicBezTo>
                    <a:pt x="160" y="503"/>
                    <a:pt x="153" y="488"/>
                    <a:pt x="146" y="484"/>
                  </a:cubicBezTo>
                  <a:close/>
                </a:path>
              </a:pathLst>
            </a:custGeom>
            <a:solidFill>
              <a:srgbClr val="B4C7E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540656C-B05E-D31F-A1FE-0D8AD04B6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2083"/>
              <a:ext cx="887" cy="615"/>
            </a:xfrm>
            <a:custGeom>
              <a:avLst/>
              <a:gdLst>
                <a:gd name="T0" fmla="*/ 51 w 887"/>
                <a:gd name="T1" fmla="*/ 242 h 615"/>
                <a:gd name="T2" fmla="*/ 87 w 887"/>
                <a:gd name="T3" fmla="*/ 278 h 615"/>
                <a:gd name="T4" fmla="*/ 99 w 887"/>
                <a:gd name="T5" fmla="*/ 314 h 615"/>
                <a:gd name="T6" fmla="*/ 63 w 887"/>
                <a:gd name="T7" fmla="*/ 332 h 615"/>
                <a:gd name="T8" fmla="*/ 63 w 887"/>
                <a:gd name="T9" fmla="*/ 374 h 615"/>
                <a:gd name="T10" fmla="*/ 99 w 887"/>
                <a:gd name="T11" fmla="*/ 428 h 615"/>
                <a:gd name="T12" fmla="*/ 147 w 887"/>
                <a:gd name="T13" fmla="*/ 464 h 615"/>
                <a:gd name="T14" fmla="*/ 183 w 887"/>
                <a:gd name="T15" fmla="*/ 482 h 615"/>
                <a:gd name="T16" fmla="*/ 219 w 887"/>
                <a:gd name="T17" fmla="*/ 470 h 615"/>
                <a:gd name="T18" fmla="*/ 255 w 887"/>
                <a:gd name="T19" fmla="*/ 452 h 615"/>
                <a:gd name="T20" fmla="*/ 294 w 887"/>
                <a:gd name="T21" fmla="*/ 466 h 615"/>
                <a:gd name="T22" fmla="*/ 381 w 887"/>
                <a:gd name="T23" fmla="*/ 500 h 615"/>
                <a:gd name="T24" fmla="*/ 417 w 887"/>
                <a:gd name="T25" fmla="*/ 548 h 615"/>
                <a:gd name="T26" fmla="*/ 423 w 887"/>
                <a:gd name="T27" fmla="*/ 548 h 615"/>
                <a:gd name="T28" fmla="*/ 450 w 887"/>
                <a:gd name="T29" fmla="*/ 490 h 615"/>
                <a:gd name="T30" fmla="*/ 519 w 887"/>
                <a:gd name="T31" fmla="*/ 500 h 615"/>
                <a:gd name="T32" fmla="*/ 591 w 887"/>
                <a:gd name="T33" fmla="*/ 518 h 615"/>
                <a:gd name="T34" fmla="*/ 588 w 887"/>
                <a:gd name="T35" fmla="*/ 556 h 615"/>
                <a:gd name="T36" fmla="*/ 633 w 887"/>
                <a:gd name="T37" fmla="*/ 548 h 615"/>
                <a:gd name="T38" fmla="*/ 669 w 887"/>
                <a:gd name="T39" fmla="*/ 506 h 615"/>
                <a:gd name="T40" fmla="*/ 705 w 887"/>
                <a:gd name="T41" fmla="*/ 512 h 615"/>
                <a:gd name="T42" fmla="*/ 801 w 887"/>
                <a:gd name="T43" fmla="*/ 572 h 615"/>
                <a:gd name="T44" fmla="*/ 771 w 887"/>
                <a:gd name="T45" fmla="*/ 602 h 615"/>
                <a:gd name="T46" fmla="*/ 855 w 887"/>
                <a:gd name="T47" fmla="*/ 608 h 615"/>
                <a:gd name="T48" fmla="*/ 843 w 887"/>
                <a:gd name="T49" fmla="*/ 536 h 615"/>
                <a:gd name="T50" fmla="*/ 789 w 887"/>
                <a:gd name="T51" fmla="*/ 500 h 615"/>
                <a:gd name="T52" fmla="*/ 741 w 887"/>
                <a:gd name="T53" fmla="*/ 488 h 615"/>
                <a:gd name="T54" fmla="*/ 687 w 887"/>
                <a:gd name="T55" fmla="*/ 476 h 615"/>
                <a:gd name="T56" fmla="*/ 711 w 887"/>
                <a:gd name="T57" fmla="*/ 440 h 615"/>
                <a:gd name="T58" fmla="*/ 717 w 887"/>
                <a:gd name="T59" fmla="*/ 404 h 615"/>
                <a:gd name="T60" fmla="*/ 711 w 887"/>
                <a:gd name="T61" fmla="*/ 374 h 615"/>
                <a:gd name="T62" fmla="*/ 663 w 887"/>
                <a:gd name="T63" fmla="*/ 386 h 615"/>
                <a:gd name="T64" fmla="*/ 687 w 887"/>
                <a:gd name="T65" fmla="*/ 320 h 615"/>
                <a:gd name="T66" fmla="*/ 741 w 887"/>
                <a:gd name="T67" fmla="*/ 284 h 615"/>
                <a:gd name="T68" fmla="*/ 699 w 887"/>
                <a:gd name="T69" fmla="*/ 266 h 615"/>
                <a:gd name="T70" fmla="*/ 663 w 887"/>
                <a:gd name="T71" fmla="*/ 248 h 615"/>
                <a:gd name="T72" fmla="*/ 603 w 887"/>
                <a:gd name="T73" fmla="*/ 254 h 615"/>
                <a:gd name="T74" fmla="*/ 591 w 887"/>
                <a:gd name="T75" fmla="*/ 206 h 615"/>
                <a:gd name="T76" fmla="*/ 651 w 887"/>
                <a:gd name="T77" fmla="*/ 158 h 615"/>
                <a:gd name="T78" fmla="*/ 681 w 887"/>
                <a:gd name="T79" fmla="*/ 146 h 615"/>
                <a:gd name="T80" fmla="*/ 723 w 887"/>
                <a:gd name="T81" fmla="*/ 134 h 615"/>
                <a:gd name="T82" fmla="*/ 759 w 887"/>
                <a:gd name="T83" fmla="*/ 128 h 615"/>
                <a:gd name="T84" fmla="*/ 759 w 887"/>
                <a:gd name="T85" fmla="*/ 80 h 615"/>
                <a:gd name="T86" fmla="*/ 711 w 887"/>
                <a:gd name="T87" fmla="*/ 74 h 615"/>
                <a:gd name="T88" fmla="*/ 489 w 887"/>
                <a:gd name="T89" fmla="*/ 62 h 615"/>
                <a:gd name="T90" fmla="*/ 429 w 887"/>
                <a:gd name="T91" fmla="*/ 50 h 615"/>
                <a:gd name="T92" fmla="*/ 315 w 887"/>
                <a:gd name="T93" fmla="*/ 32 h 615"/>
                <a:gd name="T94" fmla="*/ 255 w 887"/>
                <a:gd name="T95" fmla="*/ 8 h 615"/>
                <a:gd name="T96" fmla="*/ 225 w 887"/>
                <a:gd name="T97" fmla="*/ 20 h 615"/>
                <a:gd name="T98" fmla="*/ 243 w 887"/>
                <a:gd name="T99" fmla="*/ 68 h 615"/>
                <a:gd name="T100" fmla="*/ 189 w 887"/>
                <a:gd name="T101" fmla="*/ 80 h 615"/>
                <a:gd name="T102" fmla="*/ 147 w 887"/>
                <a:gd name="T103" fmla="*/ 104 h 615"/>
                <a:gd name="T104" fmla="*/ 111 w 887"/>
                <a:gd name="T105" fmla="*/ 122 h 615"/>
                <a:gd name="T106" fmla="*/ 87 w 887"/>
                <a:gd name="T107" fmla="*/ 170 h 615"/>
                <a:gd name="T108" fmla="*/ 45 w 887"/>
                <a:gd name="T109" fmla="*/ 194 h 615"/>
                <a:gd name="T110" fmla="*/ 3 w 887"/>
                <a:gd name="T111" fmla="*/ 212 h 6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87" h="615">
                  <a:moveTo>
                    <a:pt x="15" y="242"/>
                  </a:moveTo>
                  <a:cubicBezTo>
                    <a:pt x="23" y="247"/>
                    <a:pt x="41" y="240"/>
                    <a:pt x="51" y="242"/>
                  </a:cubicBezTo>
                  <a:cubicBezTo>
                    <a:pt x="61" y="244"/>
                    <a:pt x="69" y="248"/>
                    <a:pt x="75" y="254"/>
                  </a:cubicBezTo>
                  <a:cubicBezTo>
                    <a:pt x="81" y="260"/>
                    <a:pt x="83" y="271"/>
                    <a:pt x="87" y="278"/>
                  </a:cubicBezTo>
                  <a:cubicBezTo>
                    <a:pt x="91" y="285"/>
                    <a:pt x="97" y="290"/>
                    <a:pt x="99" y="296"/>
                  </a:cubicBezTo>
                  <a:cubicBezTo>
                    <a:pt x="101" y="302"/>
                    <a:pt x="102" y="309"/>
                    <a:pt x="99" y="314"/>
                  </a:cubicBezTo>
                  <a:cubicBezTo>
                    <a:pt x="96" y="319"/>
                    <a:pt x="87" y="323"/>
                    <a:pt x="81" y="326"/>
                  </a:cubicBezTo>
                  <a:cubicBezTo>
                    <a:pt x="75" y="329"/>
                    <a:pt x="68" y="327"/>
                    <a:pt x="63" y="332"/>
                  </a:cubicBezTo>
                  <a:cubicBezTo>
                    <a:pt x="58" y="337"/>
                    <a:pt x="51" y="349"/>
                    <a:pt x="51" y="356"/>
                  </a:cubicBezTo>
                  <a:cubicBezTo>
                    <a:pt x="51" y="363"/>
                    <a:pt x="60" y="367"/>
                    <a:pt x="63" y="374"/>
                  </a:cubicBezTo>
                  <a:cubicBezTo>
                    <a:pt x="66" y="381"/>
                    <a:pt x="63" y="389"/>
                    <a:pt x="69" y="398"/>
                  </a:cubicBezTo>
                  <a:cubicBezTo>
                    <a:pt x="75" y="407"/>
                    <a:pt x="91" y="418"/>
                    <a:pt x="99" y="428"/>
                  </a:cubicBezTo>
                  <a:cubicBezTo>
                    <a:pt x="107" y="438"/>
                    <a:pt x="109" y="452"/>
                    <a:pt x="117" y="458"/>
                  </a:cubicBezTo>
                  <a:cubicBezTo>
                    <a:pt x="125" y="464"/>
                    <a:pt x="139" y="461"/>
                    <a:pt x="147" y="464"/>
                  </a:cubicBezTo>
                  <a:cubicBezTo>
                    <a:pt x="155" y="467"/>
                    <a:pt x="159" y="473"/>
                    <a:pt x="165" y="476"/>
                  </a:cubicBezTo>
                  <a:cubicBezTo>
                    <a:pt x="171" y="479"/>
                    <a:pt x="175" y="480"/>
                    <a:pt x="183" y="482"/>
                  </a:cubicBezTo>
                  <a:cubicBezTo>
                    <a:pt x="191" y="484"/>
                    <a:pt x="207" y="490"/>
                    <a:pt x="213" y="488"/>
                  </a:cubicBezTo>
                  <a:cubicBezTo>
                    <a:pt x="219" y="486"/>
                    <a:pt x="215" y="474"/>
                    <a:pt x="219" y="470"/>
                  </a:cubicBezTo>
                  <a:cubicBezTo>
                    <a:pt x="223" y="466"/>
                    <a:pt x="231" y="467"/>
                    <a:pt x="237" y="464"/>
                  </a:cubicBezTo>
                  <a:cubicBezTo>
                    <a:pt x="243" y="461"/>
                    <a:pt x="248" y="454"/>
                    <a:pt x="255" y="452"/>
                  </a:cubicBezTo>
                  <a:cubicBezTo>
                    <a:pt x="262" y="450"/>
                    <a:pt x="273" y="450"/>
                    <a:pt x="279" y="452"/>
                  </a:cubicBezTo>
                  <a:cubicBezTo>
                    <a:pt x="285" y="454"/>
                    <a:pt x="285" y="463"/>
                    <a:pt x="294" y="466"/>
                  </a:cubicBezTo>
                  <a:cubicBezTo>
                    <a:pt x="303" y="469"/>
                    <a:pt x="322" y="466"/>
                    <a:pt x="336" y="472"/>
                  </a:cubicBezTo>
                  <a:cubicBezTo>
                    <a:pt x="350" y="478"/>
                    <a:pt x="371" y="491"/>
                    <a:pt x="381" y="500"/>
                  </a:cubicBezTo>
                  <a:cubicBezTo>
                    <a:pt x="391" y="509"/>
                    <a:pt x="393" y="516"/>
                    <a:pt x="399" y="524"/>
                  </a:cubicBezTo>
                  <a:cubicBezTo>
                    <a:pt x="405" y="532"/>
                    <a:pt x="412" y="541"/>
                    <a:pt x="417" y="548"/>
                  </a:cubicBezTo>
                  <a:cubicBezTo>
                    <a:pt x="422" y="555"/>
                    <a:pt x="431" y="568"/>
                    <a:pt x="432" y="568"/>
                  </a:cubicBezTo>
                  <a:cubicBezTo>
                    <a:pt x="433" y="568"/>
                    <a:pt x="423" y="556"/>
                    <a:pt x="423" y="548"/>
                  </a:cubicBezTo>
                  <a:cubicBezTo>
                    <a:pt x="423" y="540"/>
                    <a:pt x="428" y="530"/>
                    <a:pt x="432" y="520"/>
                  </a:cubicBezTo>
                  <a:cubicBezTo>
                    <a:pt x="436" y="510"/>
                    <a:pt x="447" y="494"/>
                    <a:pt x="450" y="490"/>
                  </a:cubicBezTo>
                  <a:cubicBezTo>
                    <a:pt x="453" y="486"/>
                    <a:pt x="439" y="494"/>
                    <a:pt x="450" y="496"/>
                  </a:cubicBezTo>
                  <a:cubicBezTo>
                    <a:pt x="461" y="498"/>
                    <a:pt x="502" y="497"/>
                    <a:pt x="519" y="500"/>
                  </a:cubicBezTo>
                  <a:cubicBezTo>
                    <a:pt x="536" y="503"/>
                    <a:pt x="543" y="509"/>
                    <a:pt x="555" y="512"/>
                  </a:cubicBezTo>
                  <a:cubicBezTo>
                    <a:pt x="567" y="515"/>
                    <a:pt x="581" y="513"/>
                    <a:pt x="591" y="518"/>
                  </a:cubicBezTo>
                  <a:cubicBezTo>
                    <a:pt x="601" y="523"/>
                    <a:pt x="615" y="536"/>
                    <a:pt x="615" y="542"/>
                  </a:cubicBezTo>
                  <a:cubicBezTo>
                    <a:pt x="615" y="548"/>
                    <a:pt x="589" y="553"/>
                    <a:pt x="588" y="556"/>
                  </a:cubicBezTo>
                  <a:cubicBezTo>
                    <a:pt x="587" y="559"/>
                    <a:pt x="602" y="561"/>
                    <a:pt x="609" y="560"/>
                  </a:cubicBezTo>
                  <a:cubicBezTo>
                    <a:pt x="616" y="559"/>
                    <a:pt x="625" y="552"/>
                    <a:pt x="633" y="548"/>
                  </a:cubicBezTo>
                  <a:cubicBezTo>
                    <a:pt x="641" y="544"/>
                    <a:pt x="651" y="543"/>
                    <a:pt x="657" y="536"/>
                  </a:cubicBezTo>
                  <a:cubicBezTo>
                    <a:pt x="663" y="529"/>
                    <a:pt x="665" y="514"/>
                    <a:pt x="669" y="506"/>
                  </a:cubicBezTo>
                  <a:cubicBezTo>
                    <a:pt x="673" y="498"/>
                    <a:pt x="675" y="487"/>
                    <a:pt x="681" y="488"/>
                  </a:cubicBezTo>
                  <a:cubicBezTo>
                    <a:pt x="687" y="489"/>
                    <a:pt x="696" y="509"/>
                    <a:pt x="705" y="512"/>
                  </a:cubicBezTo>
                  <a:cubicBezTo>
                    <a:pt x="714" y="515"/>
                    <a:pt x="719" y="496"/>
                    <a:pt x="735" y="506"/>
                  </a:cubicBezTo>
                  <a:cubicBezTo>
                    <a:pt x="751" y="516"/>
                    <a:pt x="791" y="557"/>
                    <a:pt x="801" y="572"/>
                  </a:cubicBezTo>
                  <a:cubicBezTo>
                    <a:pt x="811" y="587"/>
                    <a:pt x="800" y="591"/>
                    <a:pt x="795" y="596"/>
                  </a:cubicBezTo>
                  <a:cubicBezTo>
                    <a:pt x="790" y="601"/>
                    <a:pt x="772" y="599"/>
                    <a:pt x="771" y="602"/>
                  </a:cubicBezTo>
                  <a:cubicBezTo>
                    <a:pt x="770" y="605"/>
                    <a:pt x="775" y="613"/>
                    <a:pt x="789" y="614"/>
                  </a:cubicBezTo>
                  <a:cubicBezTo>
                    <a:pt x="803" y="615"/>
                    <a:pt x="839" y="614"/>
                    <a:pt x="855" y="608"/>
                  </a:cubicBezTo>
                  <a:cubicBezTo>
                    <a:pt x="871" y="602"/>
                    <a:pt x="887" y="590"/>
                    <a:pt x="885" y="578"/>
                  </a:cubicBezTo>
                  <a:cubicBezTo>
                    <a:pt x="883" y="566"/>
                    <a:pt x="854" y="548"/>
                    <a:pt x="843" y="536"/>
                  </a:cubicBezTo>
                  <a:cubicBezTo>
                    <a:pt x="832" y="524"/>
                    <a:pt x="828" y="512"/>
                    <a:pt x="819" y="506"/>
                  </a:cubicBezTo>
                  <a:cubicBezTo>
                    <a:pt x="810" y="500"/>
                    <a:pt x="797" y="503"/>
                    <a:pt x="789" y="500"/>
                  </a:cubicBezTo>
                  <a:cubicBezTo>
                    <a:pt x="781" y="497"/>
                    <a:pt x="779" y="490"/>
                    <a:pt x="771" y="488"/>
                  </a:cubicBezTo>
                  <a:cubicBezTo>
                    <a:pt x="763" y="486"/>
                    <a:pt x="749" y="490"/>
                    <a:pt x="741" y="488"/>
                  </a:cubicBezTo>
                  <a:cubicBezTo>
                    <a:pt x="733" y="486"/>
                    <a:pt x="732" y="478"/>
                    <a:pt x="723" y="476"/>
                  </a:cubicBezTo>
                  <a:cubicBezTo>
                    <a:pt x="714" y="474"/>
                    <a:pt x="693" y="479"/>
                    <a:pt x="687" y="476"/>
                  </a:cubicBezTo>
                  <a:cubicBezTo>
                    <a:pt x="681" y="473"/>
                    <a:pt x="683" y="464"/>
                    <a:pt x="687" y="458"/>
                  </a:cubicBezTo>
                  <a:cubicBezTo>
                    <a:pt x="691" y="452"/>
                    <a:pt x="707" y="446"/>
                    <a:pt x="711" y="440"/>
                  </a:cubicBezTo>
                  <a:cubicBezTo>
                    <a:pt x="715" y="434"/>
                    <a:pt x="710" y="428"/>
                    <a:pt x="711" y="422"/>
                  </a:cubicBezTo>
                  <a:cubicBezTo>
                    <a:pt x="712" y="416"/>
                    <a:pt x="714" y="412"/>
                    <a:pt x="717" y="404"/>
                  </a:cubicBezTo>
                  <a:cubicBezTo>
                    <a:pt x="720" y="396"/>
                    <a:pt x="730" y="379"/>
                    <a:pt x="729" y="374"/>
                  </a:cubicBezTo>
                  <a:cubicBezTo>
                    <a:pt x="728" y="369"/>
                    <a:pt x="718" y="371"/>
                    <a:pt x="711" y="374"/>
                  </a:cubicBezTo>
                  <a:cubicBezTo>
                    <a:pt x="704" y="377"/>
                    <a:pt x="695" y="390"/>
                    <a:pt x="687" y="392"/>
                  </a:cubicBezTo>
                  <a:cubicBezTo>
                    <a:pt x="679" y="394"/>
                    <a:pt x="670" y="391"/>
                    <a:pt x="663" y="386"/>
                  </a:cubicBezTo>
                  <a:cubicBezTo>
                    <a:pt x="656" y="381"/>
                    <a:pt x="641" y="373"/>
                    <a:pt x="645" y="362"/>
                  </a:cubicBezTo>
                  <a:cubicBezTo>
                    <a:pt x="649" y="351"/>
                    <a:pt x="677" y="327"/>
                    <a:pt x="687" y="320"/>
                  </a:cubicBezTo>
                  <a:cubicBezTo>
                    <a:pt x="697" y="313"/>
                    <a:pt x="696" y="326"/>
                    <a:pt x="705" y="320"/>
                  </a:cubicBezTo>
                  <a:cubicBezTo>
                    <a:pt x="714" y="314"/>
                    <a:pt x="737" y="294"/>
                    <a:pt x="741" y="284"/>
                  </a:cubicBezTo>
                  <a:cubicBezTo>
                    <a:pt x="745" y="274"/>
                    <a:pt x="736" y="263"/>
                    <a:pt x="729" y="260"/>
                  </a:cubicBezTo>
                  <a:cubicBezTo>
                    <a:pt x="722" y="257"/>
                    <a:pt x="707" y="268"/>
                    <a:pt x="699" y="266"/>
                  </a:cubicBezTo>
                  <a:cubicBezTo>
                    <a:pt x="691" y="264"/>
                    <a:pt x="687" y="251"/>
                    <a:pt x="681" y="248"/>
                  </a:cubicBezTo>
                  <a:cubicBezTo>
                    <a:pt x="675" y="245"/>
                    <a:pt x="671" y="248"/>
                    <a:pt x="663" y="248"/>
                  </a:cubicBezTo>
                  <a:cubicBezTo>
                    <a:pt x="655" y="248"/>
                    <a:pt x="643" y="247"/>
                    <a:pt x="633" y="248"/>
                  </a:cubicBezTo>
                  <a:cubicBezTo>
                    <a:pt x="623" y="249"/>
                    <a:pt x="611" y="257"/>
                    <a:pt x="603" y="254"/>
                  </a:cubicBezTo>
                  <a:cubicBezTo>
                    <a:pt x="595" y="251"/>
                    <a:pt x="587" y="238"/>
                    <a:pt x="585" y="230"/>
                  </a:cubicBezTo>
                  <a:cubicBezTo>
                    <a:pt x="583" y="222"/>
                    <a:pt x="583" y="216"/>
                    <a:pt x="591" y="206"/>
                  </a:cubicBezTo>
                  <a:cubicBezTo>
                    <a:pt x="599" y="196"/>
                    <a:pt x="623" y="178"/>
                    <a:pt x="633" y="170"/>
                  </a:cubicBezTo>
                  <a:cubicBezTo>
                    <a:pt x="643" y="162"/>
                    <a:pt x="645" y="159"/>
                    <a:pt x="651" y="158"/>
                  </a:cubicBezTo>
                  <a:cubicBezTo>
                    <a:pt x="657" y="157"/>
                    <a:pt x="664" y="166"/>
                    <a:pt x="669" y="164"/>
                  </a:cubicBezTo>
                  <a:cubicBezTo>
                    <a:pt x="674" y="162"/>
                    <a:pt x="675" y="150"/>
                    <a:pt x="681" y="146"/>
                  </a:cubicBezTo>
                  <a:cubicBezTo>
                    <a:pt x="687" y="142"/>
                    <a:pt x="698" y="142"/>
                    <a:pt x="705" y="140"/>
                  </a:cubicBezTo>
                  <a:cubicBezTo>
                    <a:pt x="712" y="138"/>
                    <a:pt x="717" y="137"/>
                    <a:pt x="723" y="134"/>
                  </a:cubicBezTo>
                  <a:cubicBezTo>
                    <a:pt x="729" y="131"/>
                    <a:pt x="735" y="123"/>
                    <a:pt x="741" y="122"/>
                  </a:cubicBezTo>
                  <a:cubicBezTo>
                    <a:pt x="747" y="121"/>
                    <a:pt x="754" y="131"/>
                    <a:pt x="759" y="128"/>
                  </a:cubicBezTo>
                  <a:cubicBezTo>
                    <a:pt x="764" y="125"/>
                    <a:pt x="771" y="112"/>
                    <a:pt x="771" y="104"/>
                  </a:cubicBezTo>
                  <a:cubicBezTo>
                    <a:pt x="771" y="96"/>
                    <a:pt x="764" y="85"/>
                    <a:pt x="759" y="80"/>
                  </a:cubicBezTo>
                  <a:cubicBezTo>
                    <a:pt x="754" y="75"/>
                    <a:pt x="749" y="75"/>
                    <a:pt x="741" y="74"/>
                  </a:cubicBezTo>
                  <a:cubicBezTo>
                    <a:pt x="733" y="73"/>
                    <a:pt x="719" y="76"/>
                    <a:pt x="711" y="74"/>
                  </a:cubicBezTo>
                  <a:cubicBezTo>
                    <a:pt x="703" y="72"/>
                    <a:pt x="730" y="64"/>
                    <a:pt x="693" y="62"/>
                  </a:cubicBezTo>
                  <a:cubicBezTo>
                    <a:pt x="656" y="60"/>
                    <a:pt x="526" y="64"/>
                    <a:pt x="489" y="62"/>
                  </a:cubicBezTo>
                  <a:cubicBezTo>
                    <a:pt x="452" y="60"/>
                    <a:pt x="481" y="52"/>
                    <a:pt x="471" y="50"/>
                  </a:cubicBezTo>
                  <a:cubicBezTo>
                    <a:pt x="461" y="48"/>
                    <a:pt x="446" y="52"/>
                    <a:pt x="429" y="50"/>
                  </a:cubicBezTo>
                  <a:cubicBezTo>
                    <a:pt x="412" y="48"/>
                    <a:pt x="388" y="41"/>
                    <a:pt x="369" y="38"/>
                  </a:cubicBezTo>
                  <a:cubicBezTo>
                    <a:pt x="350" y="35"/>
                    <a:pt x="331" y="34"/>
                    <a:pt x="315" y="32"/>
                  </a:cubicBezTo>
                  <a:cubicBezTo>
                    <a:pt x="299" y="30"/>
                    <a:pt x="283" y="30"/>
                    <a:pt x="273" y="26"/>
                  </a:cubicBezTo>
                  <a:cubicBezTo>
                    <a:pt x="263" y="22"/>
                    <a:pt x="261" y="12"/>
                    <a:pt x="255" y="8"/>
                  </a:cubicBezTo>
                  <a:cubicBezTo>
                    <a:pt x="249" y="4"/>
                    <a:pt x="242" y="0"/>
                    <a:pt x="237" y="2"/>
                  </a:cubicBezTo>
                  <a:cubicBezTo>
                    <a:pt x="232" y="4"/>
                    <a:pt x="226" y="13"/>
                    <a:pt x="225" y="20"/>
                  </a:cubicBezTo>
                  <a:cubicBezTo>
                    <a:pt x="224" y="27"/>
                    <a:pt x="228" y="36"/>
                    <a:pt x="231" y="44"/>
                  </a:cubicBezTo>
                  <a:cubicBezTo>
                    <a:pt x="234" y="52"/>
                    <a:pt x="245" y="63"/>
                    <a:pt x="243" y="68"/>
                  </a:cubicBezTo>
                  <a:cubicBezTo>
                    <a:pt x="241" y="73"/>
                    <a:pt x="228" y="72"/>
                    <a:pt x="219" y="74"/>
                  </a:cubicBezTo>
                  <a:cubicBezTo>
                    <a:pt x="210" y="76"/>
                    <a:pt x="198" y="76"/>
                    <a:pt x="189" y="80"/>
                  </a:cubicBezTo>
                  <a:cubicBezTo>
                    <a:pt x="180" y="84"/>
                    <a:pt x="172" y="94"/>
                    <a:pt x="165" y="98"/>
                  </a:cubicBezTo>
                  <a:cubicBezTo>
                    <a:pt x="158" y="102"/>
                    <a:pt x="153" y="102"/>
                    <a:pt x="147" y="104"/>
                  </a:cubicBezTo>
                  <a:cubicBezTo>
                    <a:pt x="141" y="106"/>
                    <a:pt x="135" y="107"/>
                    <a:pt x="129" y="110"/>
                  </a:cubicBezTo>
                  <a:cubicBezTo>
                    <a:pt x="123" y="113"/>
                    <a:pt x="118" y="116"/>
                    <a:pt x="111" y="122"/>
                  </a:cubicBezTo>
                  <a:cubicBezTo>
                    <a:pt x="104" y="128"/>
                    <a:pt x="91" y="138"/>
                    <a:pt x="87" y="146"/>
                  </a:cubicBezTo>
                  <a:cubicBezTo>
                    <a:pt x="83" y="154"/>
                    <a:pt x="91" y="164"/>
                    <a:pt x="87" y="170"/>
                  </a:cubicBezTo>
                  <a:cubicBezTo>
                    <a:pt x="83" y="176"/>
                    <a:pt x="70" y="178"/>
                    <a:pt x="63" y="182"/>
                  </a:cubicBezTo>
                  <a:cubicBezTo>
                    <a:pt x="56" y="186"/>
                    <a:pt x="52" y="191"/>
                    <a:pt x="45" y="194"/>
                  </a:cubicBezTo>
                  <a:cubicBezTo>
                    <a:pt x="38" y="197"/>
                    <a:pt x="28" y="197"/>
                    <a:pt x="21" y="200"/>
                  </a:cubicBezTo>
                  <a:cubicBezTo>
                    <a:pt x="14" y="203"/>
                    <a:pt x="6" y="205"/>
                    <a:pt x="3" y="212"/>
                  </a:cubicBezTo>
                  <a:cubicBezTo>
                    <a:pt x="0" y="219"/>
                    <a:pt x="7" y="237"/>
                    <a:pt x="15" y="242"/>
                  </a:cubicBezTo>
                  <a:close/>
                </a:path>
              </a:pathLst>
            </a:custGeom>
            <a:solidFill>
              <a:srgbClr val="B4C7E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0D19FEE-C553-D2DC-E84E-6064EE9F5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0" y="3169"/>
              <a:ext cx="1444" cy="511"/>
            </a:xfrm>
            <a:custGeom>
              <a:avLst/>
              <a:gdLst>
                <a:gd name="T0" fmla="*/ 5 w 1444"/>
                <a:gd name="T1" fmla="*/ 472 h 511"/>
                <a:gd name="T2" fmla="*/ 17 w 1444"/>
                <a:gd name="T3" fmla="*/ 508 h 511"/>
                <a:gd name="T4" fmla="*/ 137 w 1444"/>
                <a:gd name="T5" fmla="*/ 496 h 511"/>
                <a:gd name="T6" fmla="*/ 203 w 1444"/>
                <a:gd name="T7" fmla="*/ 484 h 511"/>
                <a:gd name="T8" fmla="*/ 275 w 1444"/>
                <a:gd name="T9" fmla="*/ 466 h 511"/>
                <a:gd name="T10" fmla="*/ 347 w 1444"/>
                <a:gd name="T11" fmla="*/ 436 h 511"/>
                <a:gd name="T12" fmla="*/ 389 w 1444"/>
                <a:gd name="T13" fmla="*/ 418 h 511"/>
                <a:gd name="T14" fmla="*/ 395 w 1444"/>
                <a:gd name="T15" fmla="*/ 370 h 511"/>
                <a:gd name="T16" fmla="*/ 425 w 1444"/>
                <a:gd name="T17" fmla="*/ 322 h 511"/>
                <a:gd name="T18" fmla="*/ 467 w 1444"/>
                <a:gd name="T19" fmla="*/ 292 h 511"/>
                <a:gd name="T20" fmla="*/ 515 w 1444"/>
                <a:gd name="T21" fmla="*/ 286 h 511"/>
                <a:gd name="T22" fmla="*/ 539 w 1444"/>
                <a:gd name="T23" fmla="*/ 244 h 511"/>
                <a:gd name="T24" fmla="*/ 563 w 1444"/>
                <a:gd name="T25" fmla="*/ 214 h 511"/>
                <a:gd name="T26" fmla="*/ 611 w 1444"/>
                <a:gd name="T27" fmla="*/ 190 h 511"/>
                <a:gd name="T28" fmla="*/ 665 w 1444"/>
                <a:gd name="T29" fmla="*/ 166 h 511"/>
                <a:gd name="T30" fmla="*/ 731 w 1444"/>
                <a:gd name="T31" fmla="*/ 142 h 511"/>
                <a:gd name="T32" fmla="*/ 773 w 1444"/>
                <a:gd name="T33" fmla="*/ 148 h 511"/>
                <a:gd name="T34" fmla="*/ 827 w 1444"/>
                <a:gd name="T35" fmla="*/ 166 h 511"/>
                <a:gd name="T36" fmla="*/ 875 w 1444"/>
                <a:gd name="T37" fmla="*/ 172 h 511"/>
                <a:gd name="T38" fmla="*/ 941 w 1444"/>
                <a:gd name="T39" fmla="*/ 184 h 511"/>
                <a:gd name="T40" fmla="*/ 1013 w 1444"/>
                <a:gd name="T41" fmla="*/ 202 h 511"/>
                <a:gd name="T42" fmla="*/ 1085 w 1444"/>
                <a:gd name="T43" fmla="*/ 244 h 511"/>
                <a:gd name="T44" fmla="*/ 1145 w 1444"/>
                <a:gd name="T45" fmla="*/ 274 h 511"/>
                <a:gd name="T46" fmla="*/ 1205 w 1444"/>
                <a:gd name="T47" fmla="*/ 298 h 511"/>
                <a:gd name="T48" fmla="*/ 1271 w 1444"/>
                <a:gd name="T49" fmla="*/ 328 h 511"/>
                <a:gd name="T50" fmla="*/ 1373 w 1444"/>
                <a:gd name="T51" fmla="*/ 346 h 511"/>
                <a:gd name="T52" fmla="*/ 1439 w 1444"/>
                <a:gd name="T53" fmla="*/ 352 h 511"/>
                <a:gd name="T54" fmla="*/ 1421 w 1444"/>
                <a:gd name="T55" fmla="*/ 316 h 511"/>
                <a:gd name="T56" fmla="*/ 1349 w 1444"/>
                <a:gd name="T57" fmla="*/ 298 h 511"/>
                <a:gd name="T58" fmla="*/ 1325 w 1444"/>
                <a:gd name="T59" fmla="*/ 262 h 511"/>
                <a:gd name="T60" fmla="*/ 1241 w 1444"/>
                <a:gd name="T61" fmla="*/ 196 h 511"/>
                <a:gd name="T62" fmla="*/ 1205 w 1444"/>
                <a:gd name="T63" fmla="*/ 154 h 511"/>
                <a:gd name="T64" fmla="*/ 1157 w 1444"/>
                <a:gd name="T65" fmla="*/ 130 h 511"/>
                <a:gd name="T66" fmla="*/ 1121 w 1444"/>
                <a:gd name="T67" fmla="*/ 100 h 511"/>
                <a:gd name="T68" fmla="*/ 1109 w 1444"/>
                <a:gd name="T69" fmla="*/ 70 h 511"/>
                <a:gd name="T70" fmla="*/ 1073 w 1444"/>
                <a:gd name="T71" fmla="*/ 58 h 511"/>
                <a:gd name="T72" fmla="*/ 1019 w 1444"/>
                <a:gd name="T73" fmla="*/ 40 h 511"/>
                <a:gd name="T74" fmla="*/ 953 w 1444"/>
                <a:gd name="T75" fmla="*/ 64 h 511"/>
                <a:gd name="T76" fmla="*/ 893 w 1444"/>
                <a:gd name="T77" fmla="*/ 46 h 511"/>
                <a:gd name="T78" fmla="*/ 851 w 1444"/>
                <a:gd name="T79" fmla="*/ 16 h 511"/>
                <a:gd name="T80" fmla="*/ 803 w 1444"/>
                <a:gd name="T81" fmla="*/ 4 h 511"/>
                <a:gd name="T82" fmla="*/ 773 w 1444"/>
                <a:gd name="T83" fmla="*/ 34 h 511"/>
                <a:gd name="T84" fmla="*/ 785 w 1444"/>
                <a:gd name="T85" fmla="*/ 76 h 511"/>
                <a:gd name="T86" fmla="*/ 737 w 1444"/>
                <a:gd name="T87" fmla="*/ 88 h 511"/>
                <a:gd name="T88" fmla="*/ 701 w 1444"/>
                <a:gd name="T89" fmla="*/ 88 h 511"/>
                <a:gd name="T90" fmla="*/ 635 w 1444"/>
                <a:gd name="T91" fmla="*/ 58 h 511"/>
                <a:gd name="T92" fmla="*/ 611 w 1444"/>
                <a:gd name="T93" fmla="*/ 100 h 511"/>
                <a:gd name="T94" fmla="*/ 539 w 1444"/>
                <a:gd name="T95" fmla="*/ 112 h 511"/>
                <a:gd name="T96" fmla="*/ 467 w 1444"/>
                <a:gd name="T97" fmla="*/ 94 h 511"/>
                <a:gd name="T98" fmla="*/ 437 w 1444"/>
                <a:gd name="T99" fmla="*/ 112 h 511"/>
                <a:gd name="T100" fmla="*/ 419 w 1444"/>
                <a:gd name="T101" fmla="*/ 124 h 511"/>
                <a:gd name="T102" fmla="*/ 389 w 1444"/>
                <a:gd name="T103" fmla="*/ 142 h 511"/>
                <a:gd name="T104" fmla="*/ 359 w 1444"/>
                <a:gd name="T105" fmla="*/ 190 h 511"/>
                <a:gd name="T106" fmla="*/ 329 w 1444"/>
                <a:gd name="T107" fmla="*/ 232 h 511"/>
                <a:gd name="T108" fmla="*/ 347 w 1444"/>
                <a:gd name="T109" fmla="*/ 274 h 511"/>
                <a:gd name="T110" fmla="*/ 311 w 1444"/>
                <a:gd name="T111" fmla="*/ 316 h 511"/>
                <a:gd name="T112" fmla="*/ 257 w 1444"/>
                <a:gd name="T113" fmla="*/ 334 h 511"/>
                <a:gd name="T114" fmla="*/ 173 w 1444"/>
                <a:gd name="T115" fmla="*/ 316 h 511"/>
                <a:gd name="T116" fmla="*/ 131 w 1444"/>
                <a:gd name="T117" fmla="*/ 328 h 511"/>
                <a:gd name="T118" fmla="*/ 113 w 1444"/>
                <a:gd name="T119" fmla="*/ 352 h 511"/>
                <a:gd name="T120" fmla="*/ 89 w 1444"/>
                <a:gd name="T121" fmla="*/ 394 h 511"/>
                <a:gd name="T122" fmla="*/ 29 w 1444"/>
                <a:gd name="T123" fmla="*/ 442 h 51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44" h="511">
                  <a:moveTo>
                    <a:pt x="11" y="448"/>
                  </a:moveTo>
                  <a:cubicBezTo>
                    <a:pt x="7" y="453"/>
                    <a:pt x="4" y="465"/>
                    <a:pt x="5" y="472"/>
                  </a:cubicBezTo>
                  <a:cubicBezTo>
                    <a:pt x="6" y="479"/>
                    <a:pt x="15" y="484"/>
                    <a:pt x="17" y="490"/>
                  </a:cubicBezTo>
                  <a:cubicBezTo>
                    <a:pt x="19" y="496"/>
                    <a:pt x="0" y="505"/>
                    <a:pt x="17" y="508"/>
                  </a:cubicBezTo>
                  <a:cubicBezTo>
                    <a:pt x="34" y="511"/>
                    <a:pt x="99" y="510"/>
                    <a:pt x="119" y="508"/>
                  </a:cubicBezTo>
                  <a:cubicBezTo>
                    <a:pt x="139" y="506"/>
                    <a:pt x="130" y="498"/>
                    <a:pt x="137" y="496"/>
                  </a:cubicBezTo>
                  <a:cubicBezTo>
                    <a:pt x="144" y="494"/>
                    <a:pt x="150" y="498"/>
                    <a:pt x="161" y="496"/>
                  </a:cubicBezTo>
                  <a:cubicBezTo>
                    <a:pt x="172" y="494"/>
                    <a:pt x="189" y="487"/>
                    <a:pt x="203" y="484"/>
                  </a:cubicBezTo>
                  <a:cubicBezTo>
                    <a:pt x="217" y="481"/>
                    <a:pt x="233" y="481"/>
                    <a:pt x="245" y="478"/>
                  </a:cubicBezTo>
                  <a:cubicBezTo>
                    <a:pt x="257" y="475"/>
                    <a:pt x="263" y="469"/>
                    <a:pt x="275" y="466"/>
                  </a:cubicBezTo>
                  <a:cubicBezTo>
                    <a:pt x="287" y="463"/>
                    <a:pt x="305" y="465"/>
                    <a:pt x="317" y="460"/>
                  </a:cubicBezTo>
                  <a:cubicBezTo>
                    <a:pt x="329" y="455"/>
                    <a:pt x="338" y="442"/>
                    <a:pt x="347" y="436"/>
                  </a:cubicBezTo>
                  <a:cubicBezTo>
                    <a:pt x="356" y="430"/>
                    <a:pt x="364" y="427"/>
                    <a:pt x="371" y="424"/>
                  </a:cubicBezTo>
                  <a:cubicBezTo>
                    <a:pt x="378" y="421"/>
                    <a:pt x="388" y="422"/>
                    <a:pt x="389" y="418"/>
                  </a:cubicBezTo>
                  <a:cubicBezTo>
                    <a:pt x="390" y="414"/>
                    <a:pt x="376" y="408"/>
                    <a:pt x="377" y="400"/>
                  </a:cubicBezTo>
                  <a:cubicBezTo>
                    <a:pt x="378" y="392"/>
                    <a:pt x="387" y="380"/>
                    <a:pt x="395" y="370"/>
                  </a:cubicBezTo>
                  <a:cubicBezTo>
                    <a:pt x="403" y="360"/>
                    <a:pt x="420" y="348"/>
                    <a:pt x="425" y="340"/>
                  </a:cubicBezTo>
                  <a:cubicBezTo>
                    <a:pt x="430" y="332"/>
                    <a:pt x="421" y="328"/>
                    <a:pt x="425" y="322"/>
                  </a:cubicBezTo>
                  <a:cubicBezTo>
                    <a:pt x="429" y="316"/>
                    <a:pt x="442" y="309"/>
                    <a:pt x="449" y="304"/>
                  </a:cubicBezTo>
                  <a:cubicBezTo>
                    <a:pt x="456" y="299"/>
                    <a:pt x="459" y="295"/>
                    <a:pt x="467" y="292"/>
                  </a:cubicBezTo>
                  <a:cubicBezTo>
                    <a:pt x="475" y="289"/>
                    <a:pt x="489" y="287"/>
                    <a:pt x="497" y="286"/>
                  </a:cubicBezTo>
                  <a:cubicBezTo>
                    <a:pt x="505" y="285"/>
                    <a:pt x="511" y="290"/>
                    <a:pt x="515" y="286"/>
                  </a:cubicBezTo>
                  <a:cubicBezTo>
                    <a:pt x="519" y="282"/>
                    <a:pt x="517" y="269"/>
                    <a:pt x="521" y="262"/>
                  </a:cubicBezTo>
                  <a:cubicBezTo>
                    <a:pt x="525" y="255"/>
                    <a:pt x="536" y="250"/>
                    <a:pt x="539" y="244"/>
                  </a:cubicBezTo>
                  <a:cubicBezTo>
                    <a:pt x="542" y="238"/>
                    <a:pt x="535" y="231"/>
                    <a:pt x="539" y="226"/>
                  </a:cubicBezTo>
                  <a:cubicBezTo>
                    <a:pt x="543" y="221"/>
                    <a:pt x="554" y="220"/>
                    <a:pt x="563" y="214"/>
                  </a:cubicBezTo>
                  <a:cubicBezTo>
                    <a:pt x="572" y="208"/>
                    <a:pt x="585" y="194"/>
                    <a:pt x="593" y="190"/>
                  </a:cubicBezTo>
                  <a:cubicBezTo>
                    <a:pt x="601" y="186"/>
                    <a:pt x="604" y="191"/>
                    <a:pt x="611" y="190"/>
                  </a:cubicBezTo>
                  <a:cubicBezTo>
                    <a:pt x="618" y="189"/>
                    <a:pt x="626" y="188"/>
                    <a:pt x="635" y="184"/>
                  </a:cubicBezTo>
                  <a:cubicBezTo>
                    <a:pt x="644" y="180"/>
                    <a:pt x="656" y="171"/>
                    <a:pt x="665" y="166"/>
                  </a:cubicBezTo>
                  <a:cubicBezTo>
                    <a:pt x="674" y="161"/>
                    <a:pt x="678" y="158"/>
                    <a:pt x="689" y="154"/>
                  </a:cubicBezTo>
                  <a:cubicBezTo>
                    <a:pt x="700" y="150"/>
                    <a:pt x="720" y="144"/>
                    <a:pt x="731" y="142"/>
                  </a:cubicBezTo>
                  <a:cubicBezTo>
                    <a:pt x="742" y="140"/>
                    <a:pt x="748" y="141"/>
                    <a:pt x="755" y="142"/>
                  </a:cubicBezTo>
                  <a:cubicBezTo>
                    <a:pt x="762" y="143"/>
                    <a:pt x="764" y="146"/>
                    <a:pt x="773" y="148"/>
                  </a:cubicBezTo>
                  <a:cubicBezTo>
                    <a:pt x="782" y="150"/>
                    <a:pt x="800" y="151"/>
                    <a:pt x="809" y="154"/>
                  </a:cubicBezTo>
                  <a:cubicBezTo>
                    <a:pt x="818" y="157"/>
                    <a:pt x="819" y="164"/>
                    <a:pt x="827" y="166"/>
                  </a:cubicBezTo>
                  <a:cubicBezTo>
                    <a:pt x="835" y="168"/>
                    <a:pt x="849" y="165"/>
                    <a:pt x="857" y="166"/>
                  </a:cubicBezTo>
                  <a:cubicBezTo>
                    <a:pt x="865" y="167"/>
                    <a:pt x="868" y="171"/>
                    <a:pt x="875" y="172"/>
                  </a:cubicBezTo>
                  <a:cubicBezTo>
                    <a:pt x="882" y="173"/>
                    <a:pt x="888" y="170"/>
                    <a:pt x="899" y="172"/>
                  </a:cubicBezTo>
                  <a:cubicBezTo>
                    <a:pt x="910" y="174"/>
                    <a:pt x="926" y="180"/>
                    <a:pt x="941" y="184"/>
                  </a:cubicBezTo>
                  <a:cubicBezTo>
                    <a:pt x="956" y="188"/>
                    <a:pt x="977" y="193"/>
                    <a:pt x="989" y="196"/>
                  </a:cubicBezTo>
                  <a:cubicBezTo>
                    <a:pt x="1001" y="199"/>
                    <a:pt x="1003" y="198"/>
                    <a:pt x="1013" y="202"/>
                  </a:cubicBezTo>
                  <a:cubicBezTo>
                    <a:pt x="1023" y="206"/>
                    <a:pt x="1037" y="213"/>
                    <a:pt x="1049" y="220"/>
                  </a:cubicBezTo>
                  <a:cubicBezTo>
                    <a:pt x="1061" y="227"/>
                    <a:pt x="1074" y="239"/>
                    <a:pt x="1085" y="244"/>
                  </a:cubicBezTo>
                  <a:cubicBezTo>
                    <a:pt x="1096" y="249"/>
                    <a:pt x="1105" y="245"/>
                    <a:pt x="1115" y="250"/>
                  </a:cubicBezTo>
                  <a:cubicBezTo>
                    <a:pt x="1125" y="255"/>
                    <a:pt x="1135" y="268"/>
                    <a:pt x="1145" y="274"/>
                  </a:cubicBezTo>
                  <a:cubicBezTo>
                    <a:pt x="1155" y="280"/>
                    <a:pt x="1165" y="282"/>
                    <a:pt x="1175" y="286"/>
                  </a:cubicBezTo>
                  <a:cubicBezTo>
                    <a:pt x="1185" y="290"/>
                    <a:pt x="1195" y="292"/>
                    <a:pt x="1205" y="298"/>
                  </a:cubicBezTo>
                  <a:cubicBezTo>
                    <a:pt x="1215" y="304"/>
                    <a:pt x="1224" y="317"/>
                    <a:pt x="1235" y="322"/>
                  </a:cubicBezTo>
                  <a:cubicBezTo>
                    <a:pt x="1246" y="327"/>
                    <a:pt x="1256" y="325"/>
                    <a:pt x="1271" y="328"/>
                  </a:cubicBezTo>
                  <a:cubicBezTo>
                    <a:pt x="1286" y="331"/>
                    <a:pt x="1308" y="337"/>
                    <a:pt x="1325" y="340"/>
                  </a:cubicBezTo>
                  <a:cubicBezTo>
                    <a:pt x="1342" y="343"/>
                    <a:pt x="1359" y="343"/>
                    <a:pt x="1373" y="346"/>
                  </a:cubicBezTo>
                  <a:cubicBezTo>
                    <a:pt x="1387" y="349"/>
                    <a:pt x="1398" y="357"/>
                    <a:pt x="1409" y="358"/>
                  </a:cubicBezTo>
                  <a:cubicBezTo>
                    <a:pt x="1420" y="359"/>
                    <a:pt x="1434" y="357"/>
                    <a:pt x="1439" y="352"/>
                  </a:cubicBezTo>
                  <a:cubicBezTo>
                    <a:pt x="1444" y="347"/>
                    <a:pt x="1442" y="334"/>
                    <a:pt x="1439" y="328"/>
                  </a:cubicBezTo>
                  <a:cubicBezTo>
                    <a:pt x="1436" y="322"/>
                    <a:pt x="1427" y="320"/>
                    <a:pt x="1421" y="316"/>
                  </a:cubicBezTo>
                  <a:cubicBezTo>
                    <a:pt x="1415" y="312"/>
                    <a:pt x="1415" y="307"/>
                    <a:pt x="1403" y="304"/>
                  </a:cubicBezTo>
                  <a:cubicBezTo>
                    <a:pt x="1391" y="301"/>
                    <a:pt x="1361" y="301"/>
                    <a:pt x="1349" y="298"/>
                  </a:cubicBezTo>
                  <a:cubicBezTo>
                    <a:pt x="1337" y="295"/>
                    <a:pt x="1335" y="292"/>
                    <a:pt x="1331" y="286"/>
                  </a:cubicBezTo>
                  <a:cubicBezTo>
                    <a:pt x="1327" y="280"/>
                    <a:pt x="1335" y="274"/>
                    <a:pt x="1325" y="262"/>
                  </a:cubicBezTo>
                  <a:cubicBezTo>
                    <a:pt x="1315" y="250"/>
                    <a:pt x="1285" y="225"/>
                    <a:pt x="1271" y="214"/>
                  </a:cubicBezTo>
                  <a:cubicBezTo>
                    <a:pt x="1257" y="203"/>
                    <a:pt x="1249" y="203"/>
                    <a:pt x="1241" y="196"/>
                  </a:cubicBezTo>
                  <a:cubicBezTo>
                    <a:pt x="1233" y="189"/>
                    <a:pt x="1229" y="179"/>
                    <a:pt x="1223" y="172"/>
                  </a:cubicBezTo>
                  <a:cubicBezTo>
                    <a:pt x="1217" y="165"/>
                    <a:pt x="1212" y="159"/>
                    <a:pt x="1205" y="154"/>
                  </a:cubicBezTo>
                  <a:cubicBezTo>
                    <a:pt x="1198" y="149"/>
                    <a:pt x="1189" y="146"/>
                    <a:pt x="1181" y="142"/>
                  </a:cubicBezTo>
                  <a:cubicBezTo>
                    <a:pt x="1173" y="138"/>
                    <a:pt x="1165" y="134"/>
                    <a:pt x="1157" y="130"/>
                  </a:cubicBezTo>
                  <a:cubicBezTo>
                    <a:pt x="1149" y="126"/>
                    <a:pt x="1139" y="123"/>
                    <a:pt x="1133" y="118"/>
                  </a:cubicBezTo>
                  <a:cubicBezTo>
                    <a:pt x="1127" y="113"/>
                    <a:pt x="1122" y="106"/>
                    <a:pt x="1121" y="100"/>
                  </a:cubicBezTo>
                  <a:cubicBezTo>
                    <a:pt x="1120" y="94"/>
                    <a:pt x="1129" y="87"/>
                    <a:pt x="1127" y="82"/>
                  </a:cubicBezTo>
                  <a:cubicBezTo>
                    <a:pt x="1125" y="77"/>
                    <a:pt x="1115" y="74"/>
                    <a:pt x="1109" y="70"/>
                  </a:cubicBezTo>
                  <a:cubicBezTo>
                    <a:pt x="1103" y="66"/>
                    <a:pt x="1097" y="60"/>
                    <a:pt x="1091" y="58"/>
                  </a:cubicBezTo>
                  <a:cubicBezTo>
                    <a:pt x="1085" y="56"/>
                    <a:pt x="1081" y="60"/>
                    <a:pt x="1073" y="58"/>
                  </a:cubicBezTo>
                  <a:cubicBezTo>
                    <a:pt x="1065" y="56"/>
                    <a:pt x="1052" y="49"/>
                    <a:pt x="1043" y="46"/>
                  </a:cubicBezTo>
                  <a:cubicBezTo>
                    <a:pt x="1034" y="43"/>
                    <a:pt x="1031" y="41"/>
                    <a:pt x="1019" y="40"/>
                  </a:cubicBezTo>
                  <a:cubicBezTo>
                    <a:pt x="1007" y="39"/>
                    <a:pt x="982" y="36"/>
                    <a:pt x="971" y="40"/>
                  </a:cubicBezTo>
                  <a:cubicBezTo>
                    <a:pt x="960" y="44"/>
                    <a:pt x="963" y="61"/>
                    <a:pt x="953" y="64"/>
                  </a:cubicBezTo>
                  <a:cubicBezTo>
                    <a:pt x="943" y="67"/>
                    <a:pt x="921" y="61"/>
                    <a:pt x="911" y="58"/>
                  </a:cubicBezTo>
                  <a:cubicBezTo>
                    <a:pt x="901" y="55"/>
                    <a:pt x="899" y="49"/>
                    <a:pt x="893" y="46"/>
                  </a:cubicBezTo>
                  <a:cubicBezTo>
                    <a:pt x="887" y="43"/>
                    <a:pt x="882" y="45"/>
                    <a:pt x="875" y="40"/>
                  </a:cubicBezTo>
                  <a:cubicBezTo>
                    <a:pt x="868" y="35"/>
                    <a:pt x="858" y="22"/>
                    <a:pt x="851" y="16"/>
                  </a:cubicBezTo>
                  <a:cubicBezTo>
                    <a:pt x="844" y="10"/>
                    <a:pt x="841" y="6"/>
                    <a:pt x="833" y="4"/>
                  </a:cubicBezTo>
                  <a:cubicBezTo>
                    <a:pt x="825" y="2"/>
                    <a:pt x="810" y="0"/>
                    <a:pt x="803" y="4"/>
                  </a:cubicBezTo>
                  <a:cubicBezTo>
                    <a:pt x="796" y="8"/>
                    <a:pt x="796" y="23"/>
                    <a:pt x="791" y="28"/>
                  </a:cubicBezTo>
                  <a:cubicBezTo>
                    <a:pt x="786" y="33"/>
                    <a:pt x="776" y="29"/>
                    <a:pt x="773" y="34"/>
                  </a:cubicBezTo>
                  <a:cubicBezTo>
                    <a:pt x="770" y="39"/>
                    <a:pt x="771" y="51"/>
                    <a:pt x="773" y="58"/>
                  </a:cubicBezTo>
                  <a:cubicBezTo>
                    <a:pt x="775" y="65"/>
                    <a:pt x="787" y="71"/>
                    <a:pt x="785" y="76"/>
                  </a:cubicBezTo>
                  <a:cubicBezTo>
                    <a:pt x="783" y="81"/>
                    <a:pt x="769" y="86"/>
                    <a:pt x="761" y="88"/>
                  </a:cubicBezTo>
                  <a:cubicBezTo>
                    <a:pt x="753" y="90"/>
                    <a:pt x="744" y="86"/>
                    <a:pt x="737" y="88"/>
                  </a:cubicBezTo>
                  <a:cubicBezTo>
                    <a:pt x="730" y="90"/>
                    <a:pt x="725" y="100"/>
                    <a:pt x="719" y="100"/>
                  </a:cubicBezTo>
                  <a:cubicBezTo>
                    <a:pt x="713" y="100"/>
                    <a:pt x="705" y="94"/>
                    <a:pt x="701" y="88"/>
                  </a:cubicBezTo>
                  <a:cubicBezTo>
                    <a:pt x="697" y="82"/>
                    <a:pt x="706" y="69"/>
                    <a:pt x="695" y="64"/>
                  </a:cubicBezTo>
                  <a:cubicBezTo>
                    <a:pt x="684" y="59"/>
                    <a:pt x="647" y="55"/>
                    <a:pt x="635" y="58"/>
                  </a:cubicBezTo>
                  <a:cubicBezTo>
                    <a:pt x="623" y="61"/>
                    <a:pt x="627" y="75"/>
                    <a:pt x="623" y="82"/>
                  </a:cubicBezTo>
                  <a:cubicBezTo>
                    <a:pt x="619" y="89"/>
                    <a:pt x="622" y="97"/>
                    <a:pt x="611" y="100"/>
                  </a:cubicBezTo>
                  <a:cubicBezTo>
                    <a:pt x="600" y="103"/>
                    <a:pt x="569" y="98"/>
                    <a:pt x="557" y="100"/>
                  </a:cubicBezTo>
                  <a:cubicBezTo>
                    <a:pt x="545" y="102"/>
                    <a:pt x="551" y="111"/>
                    <a:pt x="539" y="112"/>
                  </a:cubicBezTo>
                  <a:cubicBezTo>
                    <a:pt x="527" y="113"/>
                    <a:pt x="497" y="109"/>
                    <a:pt x="485" y="106"/>
                  </a:cubicBezTo>
                  <a:cubicBezTo>
                    <a:pt x="473" y="103"/>
                    <a:pt x="474" y="96"/>
                    <a:pt x="467" y="94"/>
                  </a:cubicBezTo>
                  <a:cubicBezTo>
                    <a:pt x="460" y="92"/>
                    <a:pt x="448" y="91"/>
                    <a:pt x="443" y="94"/>
                  </a:cubicBezTo>
                  <a:cubicBezTo>
                    <a:pt x="438" y="97"/>
                    <a:pt x="441" y="110"/>
                    <a:pt x="437" y="112"/>
                  </a:cubicBezTo>
                  <a:cubicBezTo>
                    <a:pt x="433" y="114"/>
                    <a:pt x="422" y="104"/>
                    <a:pt x="419" y="106"/>
                  </a:cubicBezTo>
                  <a:cubicBezTo>
                    <a:pt x="416" y="108"/>
                    <a:pt x="423" y="122"/>
                    <a:pt x="419" y="124"/>
                  </a:cubicBezTo>
                  <a:cubicBezTo>
                    <a:pt x="415" y="126"/>
                    <a:pt x="400" y="115"/>
                    <a:pt x="395" y="118"/>
                  </a:cubicBezTo>
                  <a:cubicBezTo>
                    <a:pt x="390" y="121"/>
                    <a:pt x="393" y="134"/>
                    <a:pt x="389" y="142"/>
                  </a:cubicBezTo>
                  <a:cubicBezTo>
                    <a:pt x="385" y="150"/>
                    <a:pt x="376" y="158"/>
                    <a:pt x="371" y="166"/>
                  </a:cubicBezTo>
                  <a:cubicBezTo>
                    <a:pt x="366" y="174"/>
                    <a:pt x="365" y="182"/>
                    <a:pt x="359" y="190"/>
                  </a:cubicBezTo>
                  <a:cubicBezTo>
                    <a:pt x="353" y="198"/>
                    <a:pt x="340" y="207"/>
                    <a:pt x="335" y="214"/>
                  </a:cubicBezTo>
                  <a:cubicBezTo>
                    <a:pt x="330" y="221"/>
                    <a:pt x="330" y="223"/>
                    <a:pt x="329" y="232"/>
                  </a:cubicBezTo>
                  <a:cubicBezTo>
                    <a:pt x="328" y="241"/>
                    <a:pt x="326" y="261"/>
                    <a:pt x="329" y="268"/>
                  </a:cubicBezTo>
                  <a:cubicBezTo>
                    <a:pt x="332" y="275"/>
                    <a:pt x="348" y="269"/>
                    <a:pt x="347" y="274"/>
                  </a:cubicBezTo>
                  <a:cubicBezTo>
                    <a:pt x="346" y="279"/>
                    <a:pt x="329" y="291"/>
                    <a:pt x="323" y="298"/>
                  </a:cubicBezTo>
                  <a:cubicBezTo>
                    <a:pt x="317" y="305"/>
                    <a:pt x="316" y="311"/>
                    <a:pt x="311" y="316"/>
                  </a:cubicBezTo>
                  <a:cubicBezTo>
                    <a:pt x="306" y="321"/>
                    <a:pt x="302" y="325"/>
                    <a:pt x="293" y="328"/>
                  </a:cubicBezTo>
                  <a:cubicBezTo>
                    <a:pt x="284" y="331"/>
                    <a:pt x="265" y="336"/>
                    <a:pt x="257" y="334"/>
                  </a:cubicBezTo>
                  <a:cubicBezTo>
                    <a:pt x="249" y="332"/>
                    <a:pt x="259" y="319"/>
                    <a:pt x="245" y="316"/>
                  </a:cubicBezTo>
                  <a:cubicBezTo>
                    <a:pt x="231" y="313"/>
                    <a:pt x="190" y="317"/>
                    <a:pt x="173" y="316"/>
                  </a:cubicBezTo>
                  <a:cubicBezTo>
                    <a:pt x="156" y="315"/>
                    <a:pt x="150" y="308"/>
                    <a:pt x="143" y="310"/>
                  </a:cubicBezTo>
                  <a:cubicBezTo>
                    <a:pt x="136" y="312"/>
                    <a:pt x="133" y="321"/>
                    <a:pt x="131" y="328"/>
                  </a:cubicBezTo>
                  <a:cubicBezTo>
                    <a:pt x="129" y="335"/>
                    <a:pt x="134" y="348"/>
                    <a:pt x="131" y="352"/>
                  </a:cubicBezTo>
                  <a:cubicBezTo>
                    <a:pt x="128" y="356"/>
                    <a:pt x="116" y="349"/>
                    <a:pt x="113" y="352"/>
                  </a:cubicBezTo>
                  <a:cubicBezTo>
                    <a:pt x="110" y="355"/>
                    <a:pt x="117" y="363"/>
                    <a:pt x="113" y="370"/>
                  </a:cubicBezTo>
                  <a:cubicBezTo>
                    <a:pt x="109" y="377"/>
                    <a:pt x="97" y="389"/>
                    <a:pt x="89" y="394"/>
                  </a:cubicBezTo>
                  <a:cubicBezTo>
                    <a:pt x="81" y="399"/>
                    <a:pt x="75" y="392"/>
                    <a:pt x="65" y="400"/>
                  </a:cubicBezTo>
                  <a:cubicBezTo>
                    <a:pt x="55" y="408"/>
                    <a:pt x="38" y="434"/>
                    <a:pt x="29" y="442"/>
                  </a:cubicBezTo>
                  <a:cubicBezTo>
                    <a:pt x="20" y="450"/>
                    <a:pt x="15" y="443"/>
                    <a:pt x="11" y="448"/>
                  </a:cubicBezTo>
                  <a:close/>
                </a:path>
              </a:pathLst>
            </a:custGeom>
            <a:solidFill>
              <a:srgbClr val="1F497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822D2E1-4DCF-A36E-072C-40ACEF96B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909"/>
              <a:ext cx="1989" cy="788"/>
            </a:xfrm>
            <a:custGeom>
              <a:avLst/>
              <a:gdLst>
                <a:gd name="T0" fmla="*/ 19 w 1989"/>
                <a:gd name="T1" fmla="*/ 301 h 788"/>
                <a:gd name="T2" fmla="*/ 115 w 1989"/>
                <a:gd name="T3" fmla="*/ 301 h 788"/>
                <a:gd name="T4" fmla="*/ 175 w 1989"/>
                <a:gd name="T5" fmla="*/ 337 h 788"/>
                <a:gd name="T6" fmla="*/ 223 w 1989"/>
                <a:gd name="T7" fmla="*/ 397 h 788"/>
                <a:gd name="T8" fmla="*/ 295 w 1989"/>
                <a:gd name="T9" fmla="*/ 421 h 788"/>
                <a:gd name="T10" fmla="*/ 367 w 1989"/>
                <a:gd name="T11" fmla="*/ 379 h 788"/>
                <a:gd name="T12" fmla="*/ 451 w 1989"/>
                <a:gd name="T13" fmla="*/ 391 h 788"/>
                <a:gd name="T14" fmla="*/ 481 w 1989"/>
                <a:gd name="T15" fmla="*/ 433 h 788"/>
                <a:gd name="T16" fmla="*/ 547 w 1989"/>
                <a:gd name="T17" fmla="*/ 463 h 788"/>
                <a:gd name="T18" fmla="*/ 655 w 1989"/>
                <a:gd name="T19" fmla="*/ 487 h 788"/>
                <a:gd name="T20" fmla="*/ 751 w 1989"/>
                <a:gd name="T21" fmla="*/ 559 h 788"/>
                <a:gd name="T22" fmla="*/ 805 w 1989"/>
                <a:gd name="T23" fmla="*/ 565 h 788"/>
                <a:gd name="T24" fmla="*/ 883 w 1989"/>
                <a:gd name="T25" fmla="*/ 559 h 788"/>
                <a:gd name="T26" fmla="*/ 967 w 1989"/>
                <a:gd name="T27" fmla="*/ 601 h 788"/>
                <a:gd name="T28" fmla="*/ 1075 w 1989"/>
                <a:gd name="T29" fmla="*/ 589 h 788"/>
                <a:gd name="T30" fmla="*/ 1171 w 1989"/>
                <a:gd name="T31" fmla="*/ 547 h 788"/>
                <a:gd name="T32" fmla="*/ 1273 w 1989"/>
                <a:gd name="T33" fmla="*/ 541 h 788"/>
                <a:gd name="T34" fmla="*/ 1333 w 1989"/>
                <a:gd name="T35" fmla="*/ 571 h 788"/>
                <a:gd name="T36" fmla="*/ 1435 w 1989"/>
                <a:gd name="T37" fmla="*/ 571 h 788"/>
                <a:gd name="T38" fmla="*/ 1393 w 1989"/>
                <a:gd name="T39" fmla="*/ 643 h 788"/>
                <a:gd name="T40" fmla="*/ 1417 w 1989"/>
                <a:gd name="T41" fmla="*/ 721 h 788"/>
                <a:gd name="T42" fmla="*/ 1537 w 1989"/>
                <a:gd name="T43" fmla="*/ 763 h 788"/>
                <a:gd name="T44" fmla="*/ 1627 w 1989"/>
                <a:gd name="T45" fmla="*/ 781 h 788"/>
                <a:gd name="T46" fmla="*/ 1699 w 1989"/>
                <a:gd name="T47" fmla="*/ 679 h 788"/>
                <a:gd name="T48" fmla="*/ 1783 w 1989"/>
                <a:gd name="T49" fmla="*/ 649 h 788"/>
                <a:gd name="T50" fmla="*/ 1855 w 1989"/>
                <a:gd name="T51" fmla="*/ 649 h 788"/>
                <a:gd name="T52" fmla="*/ 1903 w 1989"/>
                <a:gd name="T53" fmla="*/ 697 h 788"/>
                <a:gd name="T54" fmla="*/ 1945 w 1989"/>
                <a:gd name="T55" fmla="*/ 733 h 788"/>
                <a:gd name="T56" fmla="*/ 1975 w 1989"/>
                <a:gd name="T57" fmla="*/ 655 h 788"/>
                <a:gd name="T58" fmla="*/ 1885 w 1989"/>
                <a:gd name="T59" fmla="*/ 595 h 788"/>
                <a:gd name="T60" fmla="*/ 1801 w 1989"/>
                <a:gd name="T61" fmla="*/ 541 h 788"/>
                <a:gd name="T62" fmla="*/ 1747 w 1989"/>
                <a:gd name="T63" fmla="*/ 445 h 788"/>
                <a:gd name="T64" fmla="*/ 1729 w 1989"/>
                <a:gd name="T65" fmla="*/ 355 h 788"/>
                <a:gd name="T66" fmla="*/ 1711 w 1989"/>
                <a:gd name="T67" fmla="*/ 253 h 788"/>
                <a:gd name="T68" fmla="*/ 1759 w 1989"/>
                <a:gd name="T69" fmla="*/ 181 h 788"/>
                <a:gd name="T70" fmla="*/ 1789 w 1989"/>
                <a:gd name="T71" fmla="*/ 187 h 788"/>
                <a:gd name="T72" fmla="*/ 1729 w 1989"/>
                <a:gd name="T73" fmla="*/ 145 h 788"/>
                <a:gd name="T74" fmla="*/ 1663 w 1989"/>
                <a:gd name="T75" fmla="*/ 109 h 788"/>
                <a:gd name="T76" fmla="*/ 1567 w 1989"/>
                <a:gd name="T77" fmla="*/ 91 h 788"/>
                <a:gd name="T78" fmla="*/ 1435 w 1989"/>
                <a:gd name="T79" fmla="*/ 115 h 788"/>
                <a:gd name="T80" fmla="*/ 1369 w 1989"/>
                <a:gd name="T81" fmla="*/ 145 h 788"/>
                <a:gd name="T82" fmla="*/ 1255 w 1989"/>
                <a:gd name="T83" fmla="*/ 115 h 788"/>
                <a:gd name="T84" fmla="*/ 1093 w 1989"/>
                <a:gd name="T85" fmla="*/ 121 h 788"/>
                <a:gd name="T86" fmla="*/ 991 w 1989"/>
                <a:gd name="T87" fmla="*/ 115 h 788"/>
                <a:gd name="T88" fmla="*/ 913 w 1989"/>
                <a:gd name="T89" fmla="*/ 127 h 788"/>
                <a:gd name="T90" fmla="*/ 847 w 1989"/>
                <a:gd name="T91" fmla="*/ 127 h 788"/>
                <a:gd name="T92" fmla="*/ 781 w 1989"/>
                <a:gd name="T93" fmla="*/ 139 h 788"/>
                <a:gd name="T94" fmla="*/ 697 w 1989"/>
                <a:gd name="T95" fmla="*/ 121 h 788"/>
                <a:gd name="T96" fmla="*/ 595 w 1989"/>
                <a:gd name="T97" fmla="*/ 73 h 788"/>
                <a:gd name="T98" fmla="*/ 529 w 1989"/>
                <a:gd name="T99" fmla="*/ 73 h 788"/>
                <a:gd name="T100" fmla="*/ 475 w 1989"/>
                <a:gd name="T101" fmla="*/ 31 h 788"/>
                <a:gd name="T102" fmla="*/ 415 w 1989"/>
                <a:gd name="T103" fmla="*/ 1 h 788"/>
                <a:gd name="T104" fmla="*/ 409 w 1989"/>
                <a:gd name="T105" fmla="*/ 31 h 788"/>
                <a:gd name="T106" fmla="*/ 331 w 1989"/>
                <a:gd name="T107" fmla="*/ 55 h 788"/>
                <a:gd name="T108" fmla="*/ 247 w 1989"/>
                <a:gd name="T109" fmla="*/ 43 h 788"/>
                <a:gd name="T110" fmla="*/ 187 w 1989"/>
                <a:gd name="T111" fmla="*/ 31 h 788"/>
                <a:gd name="T112" fmla="*/ 121 w 1989"/>
                <a:gd name="T113" fmla="*/ 49 h 788"/>
                <a:gd name="T114" fmla="*/ 91 w 1989"/>
                <a:gd name="T115" fmla="*/ 97 h 788"/>
                <a:gd name="T116" fmla="*/ 67 w 1989"/>
                <a:gd name="T117" fmla="*/ 151 h 788"/>
                <a:gd name="T118" fmla="*/ 103 w 1989"/>
                <a:gd name="T119" fmla="*/ 187 h 788"/>
                <a:gd name="T120" fmla="*/ 79 w 1989"/>
                <a:gd name="T121" fmla="*/ 247 h 788"/>
                <a:gd name="T122" fmla="*/ 13 w 1989"/>
                <a:gd name="T123" fmla="*/ 259 h 7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89" h="788">
                  <a:moveTo>
                    <a:pt x="13" y="259"/>
                  </a:moveTo>
                  <a:cubicBezTo>
                    <a:pt x="7" y="262"/>
                    <a:pt x="0" y="282"/>
                    <a:pt x="1" y="289"/>
                  </a:cubicBezTo>
                  <a:cubicBezTo>
                    <a:pt x="2" y="296"/>
                    <a:pt x="7" y="300"/>
                    <a:pt x="19" y="301"/>
                  </a:cubicBezTo>
                  <a:cubicBezTo>
                    <a:pt x="31" y="302"/>
                    <a:pt x="61" y="294"/>
                    <a:pt x="73" y="295"/>
                  </a:cubicBezTo>
                  <a:cubicBezTo>
                    <a:pt x="85" y="296"/>
                    <a:pt x="84" y="306"/>
                    <a:pt x="91" y="307"/>
                  </a:cubicBezTo>
                  <a:cubicBezTo>
                    <a:pt x="98" y="308"/>
                    <a:pt x="108" y="299"/>
                    <a:pt x="115" y="301"/>
                  </a:cubicBezTo>
                  <a:cubicBezTo>
                    <a:pt x="122" y="303"/>
                    <a:pt x="127" y="316"/>
                    <a:pt x="133" y="319"/>
                  </a:cubicBezTo>
                  <a:cubicBezTo>
                    <a:pt x="139" y="322"/>
                    <a:pt x="144" y="316"/>
                    <a:pt x="151" y="319"/>
                  </a:cubicBezTo>
                  <a:cubicBezTo>
                    <a:pt x="158" y="322"/>
                    <a:pt x="171" y="330"/>
                    <a:pt x="175" y="337"/>
                  </a:cubicBezTo>
                  <a:cubicBezTo>
                    <a:pt x="179" y="344"/>
                    <a:pt x="173" y="354"/>
                    <a:pt x="175" y="361"/>
                  </a:cubicBezTo>
                  <a:cubicBezTo>
                    <a:pt x="177" y="368"/>
                    <a:pt x="179" y="373"/>
                    <a:pt x="187" y="379"/>
                  </a:cubicBezTo>
                  <a:cubicBezTo>
                    <a:pt x="195" y="385"/>
                    <a:pt x="212" y="392"/>
                    <a:pt x="223" y="397"/>
                  </a:cubicBezTo>
                  <a:cubicBezTo>
                    <a:pt x="234" y="402"/>
                    <a:pt x="244" y="402"/>
                    <a:pt x="253" y="409"/>
                  </a:cubicBezTo>
                  <a:cubicBezTo>
                    <a:pt x="262" y="416"/>
                    <a:pt x="270" y="437"/>
                    <a:pt x="277" y="439"/>
                  </a:cubicBezTo>
                  <a:cubicBezTo>
                    <a:pt x="284" y="441"/>
                    <a:pt x="287" y="426"/>
                    <a:pt x="295" y="421"/>
                  </a:cubicBezTo>
                  <a:cubicBezTo>
                    <a:pt x="303" y="416"/>
                    <a:pt x="315" y="413"/>
                    <a:pt x="325" y="409"/>
                  </a:cubicBezTo>
                  <a:cubicBezTo>
                    <a:pt x="335" y="405"/>
                    <a:pt x="348" y="402"/>
                    <a:pt x="355" y="397"/>
                  </a:cubicBezTo>
                  <a:cubicBezTo>
                    <a:pt x="362" y="392"/>
                    <a:pt x="359" y="383"/>
                    <a:pt x="367" y="379"/>
                  </a:cubicBezTo>
                  <a:cubicBezTo>
                    <a:pt x="375" y="375"/>
                    <a:pt x="393" y="373"/>
                    <a:pt x="403" y="373"/>
                  </a:cubicBezTo>
                  <a:cubicBezTo>
                    <a:pt x="413" y="373"/>
                    <a:pt x="419" y="376"/>
                    <a:pt x="427" y="379"/>
                  </a:cubicBezTo>
                  <a:cubicBezTo>
                    <a:pt x="435" y="382"/>
                    <a:pt x="447" y="386"/>
                    <a:pt x="451" y="391"/>
                  </a:cubicBezTo>
                  <a:cubicBezTo>
                    <a:pt x="455" y="396"/>
                    <a:pt x="449" y="403"/>
                    <a:pt x="451" y="409"/>
                  </a:cubicBezTo>
                  <a:cubicBezTo>
                    <a:pt x="453" y="415"/>
                    <a:pt x="458" y="423"/>
                    <a:pt x="463" y="427"/>
                  </a:cubicBezTo>
                  <a:cubicBezTo>
                    <a:pt x="468" y="431"/>
                    <a:pt x="474" y="430"/>
                    <a:pt x="481" y="433"/>
                  </a:cubicBezTo>
                  <a:cubicBezTo>
                    <a:pt x="488" y="436"/>
                    <a:pt x="498" y="441"/>
                    <a:pt x="505" y="445"/>
                  </a:cubicBezTo>
                  <a:cubicBezTo>
                    <a:pt x="512" y="449"/>
                    <a:pt x="516" y="454"/>
                    <a:pt x="523" y="457"/>
                  </a:cubicBezTo>
                  <a:cubicBezTo>
                    <a:pt x="530" y="460"/>
                    <a:pt x="540" y="460"/>
                    <a:pt x="547" y="463"/>
                  </a:cubicBezTo>
                  <a:cubicBezTo>
                    <a:pt x="554" y="466"/>
                    <a:pt x="557" y="472"/>
                    <a:pt x="565" y="475"/>
                  </a:cubicBezTo>
                  <a:cubicBezTo>
                    <a:pt x="573" y="478"/>
                    <a:pt x="580" y="479"/>
                    <a:pt x="595" y="481"/>
                  </a:cubicBezTo>
                  <a:cubicBezTo>
                    <a:pt x="610" y="483"/>
                    <a:pt x="639" y="481"/>
                    <a:pt x="655" y="487"/>
                  </a:cubicBezTo>
                  <a:cubicBezTo>
                    <a:pt x="671" y="493"/>
                    <a:pt x="679" y="508"/>
                    <a:pt x="691" y="517"/>
                  </a:cubicBezTo>
                  <a:cubicBezTo>
                    <a:pt x="703" y="526"/>
                    <a:pt x="717" y="534"/>
                    <a:pt x="727" y="541"/>
                  </a:cubicBezTo>
                  <a:cubicBezTo>
                    <a:pt x="737" y="548"/>
                    <a:pt x="744" y="554"/>
                    <a:pt x="751" y="559"/>
                  </a:cubicBezTo>
                  <a:cubicBezTo>
                    <a:pt x="758" y="564"/>
                    <a:pt x="763" y="569"/>
                    <a:pt x="769" y="571"/>
                  </a:cubicBezTo>
                  <a:cubicBezTo>
                    <a:pt x="775" y="573"/>
                    <a:pt x="781" y="572"/>
                    <a:pt x="787" y="571"/>
                  </a:cubicBezTo>
                  <a:cubicBezTo>
                    <a:pt x="793" y="570"/>
                    <a:pt x="799" y="568"/>
                    <a:pt x="805" y="565"/>
                  </a:cubicBezTo>
                  <a:cubicBezTo>
                    <a:pt x="811" y="562"/>
                    <a:pt x="813" y="555"/>
                    <a:pt x="823" y="553"/>
                  </a:cubicBezTo>
                  <a:cubicBezTo>
                    <a:pt x="833" y="551"/>
                    <a:pt x="855" y="552"/>
                    <a:pt x="865" y="553"/>
                  </a:cubicBezTo>
                  <a:cubicBezTo>
                    <a:pt x="875" y="554"/>
                    <a:pt x="876" y="554"/>
                    <a:pt x="883" y="559"/>
                  </a:cubicBezTo>
                  <a:cubicBezTo>
                    <a:pt x="890" y="564"/>
                    <a:pt x="899" y="578"/>
                    <a:pt x="907" y="583"/>
                  </a:cubicBezTo>
                  <a:cubicBezTo>
                    <a:pt x="915" y="588"/>
                    <a:pt x="921" y="586"/>
                    <a:pt x="931" y="589"/>
                  </a:cubicBezTo>
                  <a:cubicBezTo>
                    <a:pt x="941" y="592"/>
                    <a:pt x="956" y="599"/>
                    <a:pt x="967" y="601"/>
                  </a:cubicBezTo>
                  <a:cubicBezTo>
                    <a:pt x="978" y="603"/>
                    <a:pt x="988" y="601"/>
                    <a:pt x="997" y="601"/>
                  </a:cubicBezTo>
                  <a:cubicBezTo>
                    <a:pt x="1006" y="601"/>
                    <a:pt x="1008" y="603"/>
                    <a:pt x="1021" y="601"/>
                  </a:cubicBezTo>
                  <a:cubicBezTo>
                    <a:pt x="1034" y="599"/>
                    <a:pt x="1056" y="592"/>
                    <a:pt x="1075" y="589"/>
                  </a:cubicBezTo>
                  <a:cubicBezTo>
                    <a:pt x="1094" y="586"/>
                    <a:pt x="1123" y="587"/>
                    <a:pt x="1135" y="583"/>
                  </a:cubicBezTo>
                  <a:cubicBezTo>
                    <a:pt x="1147" y="579"/>
                    <a:pt x="1141" y="571"/>
                    <a:pt x="1147" y="565"/>
                  </a:cubicBezTo>
                  <a:cubicBezTo>
                    <a:pt x="1153" y="559"/>
                    <a:pt x="1162" y="552"/>
                    <a:pt x="1171" y="547"/>
                  </a:cubicBezTo>
                  <a:cubicBezTo>
                    <a:pt x="1180" y="542"/>
                    <a:pt x="1186" y="539"/>
                    <a:pt x="1201" y="535"/>
                  </a:cubicBezTo>
                  <a:cubicBezTo>
                    <a:pt x="1216" y="531"/>
                    <a:pt x="1249" y="522"/>
                    <a:pt x="1261" y="523"/>
                  </a:cubicBezTo>
                  <a:cubicBezTo>
                    <a:pt x="1273" y="524"/>
                    <a:pt x="1268" y="536"/>
                    <a:pt x="1273" y="541"/>
                  </a:cubicBezTo>
                  <a:cubicBezTo>
                    <a:pt x="1278" y="546"/>
                    <a:pt x="1285" y="551"/>
                    <a:pt x="1291" y="553"/>
                  </a:cubicBezTo>
                  <a:cubicBezTo>
                    <a:pt x="1297" y="555"/>
                    <a:pt x="1302" y="550"/>
                    <a:pt x="1309" y="553"/>
                  </a:cubicBezTo>
                  <a:cubicBezTo>
                    <a:pt x="1316" y="556"/>
                    <a:pt x="1325" y="568"/>
                    <a:pt x="1333" y="571"/>
                  </a:cubicBezTo>
                  <a:cubicBezTo>
                    <a:pt x="1341" y="574"/>
                    <a:pt x="1349" y="569"/>
                    <a:pt x="1357" y="571"/>
                  </a:cubicBezTo>
                  <a:cubicBezTo>
                    <a:pt x="1365" y="573"/>
                    <a:pt x="1368" y="583"/>
                    <a:pt x="1381" y="583"/>
                  </a:cubicBezTo>
                  <a:cubicBezTo>
                    <a:pt x="1394" y="583"/>
                    <a:pt x="1428" y="570"/>
                    <a:pt x="1435" y="571"/>
                  </a:cubicBezTo>
                  <a:cubicBezTo>
                    <a:pt x="1442" y="572"/>
                    <a:pt x="1428" y="581"/>
                    <a:pt x="1423" y="589"/>
                  </a:cubicBezTo>
                  <a:cubicBezTo>
                    <a:pt x="1418" y="597"/>
                    <a:pt x="1410" y="610"/>
                    <a:pt x="1405" y="619"/>
                  </a:cubicBezTo>
                  <a:cubicBezTo>
                    <a:pt x="1400" y="628"/>
                    <a:pt x="1394" y="634"/>
                    <a:pt x="1393" y="643"/>
                  </a:cubicBezTo>
                  <a:cubicBezTo>
                    <a:pt x="1392" y="652"/>
                    <a:pt x="1397" y="665"/>
                    <a:pt x="1399" y="673"/>
                  </a:cubicBezTo>
                  <a:cubicBezTo>
                    <a:pt x="1401" y="681"/>
                    <a:pt x="1402" y="683"/>
                    <a:pt x="1405" y="691"/>
                  </a:cubicBezTo>
                  <a:cubicBezTo>
                    <a:pt x="1408" y="699"/>
                    <a:pt x="1410" y="715"/>
                    <a:pt x="1417" y="721"/>
                  </a:cubicBezTo>
                  <a:cubicBezTo>
                    <a:pt x="1424" y="727"/>
                    <a:pt x="1434" y="722"/>
                    <a:pt x="1447" y="727"/>
                  </a:cubicBezTo>
                  <a:cubicBezTo>
                    <a:pt x="1460" y="732"/>
                    <a:pt x="1480" y="745"/>
                    <a:pt x="1495" y="751"/>
                  </a:cubicBezTo>
                  <a:cubicBezTo>
                    <a:pt x="1510" y="757"/>
                    <a:pt x="1525" y="759"/>
                    <a:pt x="1537" y="763"/>
                  </a:cubicBezTo>
                  <a:cubicBezTo>
                    <a:pt x="1549" y="767"/>
                    <a:pt x="1559" y="773"/>
                    <a:pt x="1567" y="775"/>
                  </a:cubicBezTo>
                  <a:cubicBezTo>
                    <a:pt x="1575" y="777"/>
                    <a:pt x="1575" y="774"/>
                    <a:pt x="1585" y="775"/>
                  </a:cubicBezTo>
                  <a:cubicBezTo>
                    <a:pt x="1595" y="776"/>
                    <a:pt x="1618" y="788"/>
                    <a:pt x="1627" y="781"/>
                  </a:cubicBezTo>
                  <a:cubicBezTo>
                    <a:pt x="1636" y="774"/>
                    <a:pt x="1633" y="746"/>
                    <a:pt x="1639" y="733"/>
                  </a:cubicBezTo>
                  <a:cubicBezTo>
                    <a:pt x="1645" y="720"/>
                    <a:pt x="1653" y="712"/>
                    <a:pt x="1663" y="703"/>
                  </a:cubicBezTo>
                  <a:cubicBezTo>
                    <a:pt x="1673" y="694"/>
                    <a:pt x="1688" y="684"/>
                    <a:pt x="1699" y="679"/>
                  </a:cubicBezTo>
                  <a:cubicBezTo>
                    <a:pt x="1710" y="674"/>
                    <a:pt x="1719" y="675"/>
                    <a:pt x="1729" y="673"/>
                  </a:cubicBezTo>
                  <a:cubicBezTo>
                    <a:pt x="1739" y="671"/>
                    <a:pt x="1750" y="671"/>
                    <a:pt x="1759" y="667"/>
                  </a:cubicBezTo>
                  <a:cubicBezTo>
                    <a:pt x="1768" y="663"/>
                    <a:pt x="1776" y="650"/>
                    <a:pt x="1783" y="649"/>
                  </a:cubicBezTo>
                  <a:cubicBezTo>
                    <a:pt x="1790" y="648"/>
                    <a:pt x="1793" y="661"/>
                    <a:pt x="1801" y="661"/>
                  </a:cubicBezTo>
                  <a:cubicBezTo>
                    <a:pt x="1809" y="661"/>
                    <a:pt x="1822" y="651"/>
                    <a:pt x="1831" y="649"/>
                  </a:cubicBezTo>
                  <a:cubicBezTo>
                    <a:pt x="1840" y="647"/>
                    <a:pt x="1852" y="643"/>
                    <a:pt x="1855" y="649"/>
                  </a:cubicBezTo>
                  <a:cubicBezTo>
                    <a:pt x="1858" y="655"/>
                    <a:pt x="1845" y="676"/>
                    <a:pt x="1849" y="685"/>
                  </a:cubicBezTo>
                  <a:cubicBezTo>
                    <a:pt x="1853" y="694"/>
                    <a:pt x="1870" y="701"/>
                    <a:pt x="1879" y="703"/>
                  </a:cubicBezTo>
                  <a:cubicBezTo>
                    <a:pt x="1888" y="705"/>
                    <a:pt x="1898" y="694"/>
                    <a:pt x="1903" y="697"/>
                  </a:cubicBezTo>
                  <a:cubicBezTo>
                    <a:pt x="1908" y="700"/>
                    <a:pt x="1906" y="714"/>
                    <a:pt x="1909" y="721"/>
                  </a:cubicBezTo>
                  <a:cubicBezTo>
                    <a:pt x="1912" y="728"/>
                    <a:pt x="1915" y="737"/>
                    <a:pt x="1921" y="739"/>
                  </a:cubicBezTo>
                  <a:cubicBezTo>
                    <a:pt x="1927" y="741"/>
                    <a:pt x="1938" y="735"/>
                    <a:pt x="1945" y="733"/>
                  </a:cubicBezTo>
                  <a:cubicBezTo>
                    <a:pt x="1952" y="731"/>
                    <a:pt x="1956" y="733"/>
                    <a:pt x="1963" y="727"/>
                  </a:cubicBezTo>
                  <a:cubicBezTo>
                    <a:pt x="1970" y="721"/>
                    <a:pt x="1985" y="709"/>
                    <a:pt x="1987" y="697"/>
                  </a:cubicBezTo>
                  <a:cubicBezTo>
                    <a:pt x="1989" y="685"/>
                    <a:pt x="1982" y="663"/>
                    <a:pt x="1975" y="655"/>
                  </a:cubicBezTo>
                  <a:cubicBezTo>
                    <a:pt x="1968" y="647"/>
                    <a:pt x="1953" y="653"/>
                    <a:pt x="1945" y="649"/>
                  </a:cubicBezTo>
                  <a:cubicBezTo>
                    <a:pt x="1937" y="645"/>
                    <a:pt x="1937" y="640"/>
                    <a:pt x="1927" y="631"/>
                  </a:cubicBezTo>
                  <a:cubicBezTo>
                    <a:pt x="1917" y="622"/>
                    <a:pt x="1897" y="605"/>
                    <a:pt x="1885" y="595"/>
                  </a:cubicBezTo>
                  <a:cubicBezTo>
                    <a:pt x="1873" y="585"/>
                    <a:pt x="1865" y="576"/>
                    <a:pt x="1855" y="571"/>
                  </a:cubicBezTo>
                  <a:cubicBezTo>
                    <a:pt x="1845" y="566"/>
                    <a:pt x="1834" y="570"/>
                    <a:pt x="1825" y="565"/>
                  </a:cubicBezTo>
                  <a:cubicBezTo>
                    <a:pt x="1816" y="560"/>
                    <a:pt x="1810" y="553"/>
                    <a:pt x="1801" y="541"/>
                  </a:cubicBezTo>
                  <a:cubicBezTo>
                    <a:pt x="1792" y="529"/>
                    <a:pt x="1778" y="506"/>
                    <a:pt x="1771" y="493"/>
                  </a:cubicBezTo>
                  <a:cubicBezTo>
                    <a:pt x="1764" y="480"/>
                    <a:pt x="1763" y="471"/>
                    <a:pt x="1759" y="463"/>
                  </a:cubicBezTo>
                  <a:cubicBezTo>
                    <a:pt x="1755" y="455"/>
                    <a:pt x="1750" y="452"/>
                    <a:pt x="1747" y="445"/>
                  </a:cubicBezTo>
                  <a:cubicBezTo>
                    <a:pt x="1744" y="438"/>
                    <a:pt x="1743" y="428"/>
                    <a:pt x="1741" y="421"/>
                  </a:cubicBezTo>
                  <a:cubicBezTo>
                    <a:pt x="1739" y="414"/>
                    <a:pt x="1737" y="414"/>
                    <a:pt x="1735" y="403"/>
                  </a:cubicBezTo>
                  <a:cubicBezTo>
                    <a:pt x="1733" y="392"/>
                    <a:pt x="1731" y="372"/>
                    <a:pt x="1729" y="355"/>
                  </a:cubicBezTo>
                  <a:cubicBezTo>
                    <a:pt x="1727" y="338"/>
                    <a:pt x="1727" y="312"/>
                    <a:pt x="1723" y="301"/>
                  </a:cubicBezTo>
                  <a:cubicBezTo>
                    <a:pt x="1719" y="290"/>
                    <a:pt x="1707" y="297"/>
                    <a:pt x="1705" y="289"/>
                  </a:cubicBezTo>
                  <a:cubicBezTo>
                    <a:pt x="1703" y="281"/>
                    <a:pt x="1711" y="266"/>
                    <a:pt x="1711" y="253"/>
                  </a:cubicBezTo>
                  <a:cubicBezTo>
                    <a:pt x="1711" y="240"/>
                    <a:pt x="1701" y="222"/>
                    <a:pt x="1705" y="211"/>
                  </a:cubicBezTo>
                  <a:cubicBezTo>
                    <a:pt x="1709" y="200"/>
                    <a:pt x="1726" y="192"/>
                    <a:pt x="1735" y="187"/>
                  </a:cubicBezTo>
                  <a:cubicBezTo>
                    <a:pt x="1744" y="182"/>
                    <a:pt x="1751" y="178"/>
                    <a:pt x="1759" y="181"/>
                  </a:cubicBezTo>
                  <a:cubicBezTo>
                    <a:pt x="1767" y="184"/>
                    <a:pt x="1776" y="201"/>
                    <a:pt x="1783" y="205"/>
                  </a:cubicBezTo>
                  <a:cubicBezTo>
                    <a:pt x="1790" y="209"/>
                    <a:pt x="1800" y="208"/>
                    <a:pt x="1801" y="205"/>
                  </a:cubicBezTo>
                  <a:cubicBezTo>
                    <a:pt x="1802" y="202"/>
                    <a:pt x="1795" y="192"/>
                    <a:pt x="1789" y="187"/>
                  </a:cubicBezTo>
                  <a:cubicBezTo>
                    <a:pt x="1783" y="182"/>
                    <a:pt x="1774" y="179"/>
                    <a:pt x="1765" y="175"/>
                  </a:cubicBezTo>
                  <a:cubicBezTo>
                    <a:pt x="1756" y="171"/>
                    <a:pt x="1741" y="168"/>
                    <a:pt x="1735" y="163"/>
                  </a:cubicBezTo>
                  <a:cubicBezTo>
                    <a:pt x="1729" y="158"/>
                    <a:pt x="1734" y="150"/>
                    <a:pt x="1729" y="145"/>
                  </a:cubicBezTo>
                  <a:cubicBezTo>
                    <a:pt x="1724" y="140"/>
                    <a:pt x="1713" y="138"/>
                    <a:pt x="1705" y="133"/>
                  </a:cubicBezTo>
                  <a:cubicBezTo>
                    <a:pt x="1697" y="128"/>
                    <a:pt x="1688" y="119"/>
                    <a:pt x="1681" y="115"/>
                  </a:cubicBezTo>
                  <a:cubicBezTo>
                    <a:pt x="1674" y="111"/>
                    <a:pt x="1670" y="110"/>
                    <a:pt x="1663" y="109"/>
                  </a:cubicBezTo>
                  <a:cubicBezTo>
                    <a:pt x="1656" y="108"/>
                    <a:pt x="1652" y="111"/>
                    <a:pt x="1639" y="109"/>
                  </a:cubicBezTo>
                  <a:cubicBezTo>
                    <a:pt x="1626" y="107"/>
                    <a:pt x="1597" y="100"/>
                    <a:pt x="1585" y="97"/>
                  </a:cubicBezTo>
                  <a:cubicBezTo>
                    <a:pt x="1573" y="94"/>
                    <a:pt x="1579" y="92"/>
                    <a:pt x="1567" y="91"/>
                  </a:cubicBezTo>
                  <a:cubicBezTo>
                    <a:pt x="1555" y="90"/>
                    <a:pt x="1529" y="90"/>
                    <a:pt x="1513" y="91"/>
                  </a:cubicBezTo>
                  <a:cubicBezTo>
                    <a:pt x="1497" y="92"/>
                    <a:pt x="1484" y="93"/>
                    <a:pt x="1471" y="97"/>
                  </a:cubicBezTo>
                  <a:cubicBezTo>
                    <a:pt x="1458" y="101"/>
                    <a:pt x="1445" y="112"/>
                    <a:pt x="1435" y="115"/>
                  </a:cubicBezTo>
                  <a:cubicBezTo>
                    <a:pt x="1425" y="118"/>
                    <a:pt x="1419" y="113"/>
                    <a:pt x="1411" y="115"/>
                  </a:cubicBezTo>
                  <a:cubicBezTo>
                    <a:pt x="1403" y="117"/>
                    <a:pt x="1394" y="122"/>
                    <a:pt x="1387" y="127"/>
                  </a:cubicBezTo>
                  <a:cubicBezTo>
                    <a:pt x="1380" y="132"/>
                    <a:pt x="1377" y="142"/>
                    <a:pt x="1369" y="145"/>
                  </a:cubicBezTo>
                  <a:cubicBezTo>
                    <a:pt x="1361" y="148"/>
                    <a:pt x="1345" y="148"/>
                    <a:pt x="1339" y="145"/>
                  </a:cubicBezTo>
                  <a:cubicBezTo>
                    <a:pt x="1333" y="142"/>
                    <a:pt x="1347" y="132"/>
                    <a:pt x="1333" y="127"/>
                  </a:cubicBezTo>
                  <a:cubicBezTo>
                    <a:pt x="1319" y="122"/>
                    <a:pt x="1271" y="117"/>
                    <a:pt x="1255" y="115"/>
                  </a:cubicBezTo>
                  <a:cubicBezTo>
                    <a:pt x="1239" y="113"/>
                    <a:pt x="1256" y="116"/>
                    <a:pt x="1237" y="115"/>
                  </a:cubicBezTo>
                  <a:cubicBezTo>
                    <a:pt x="1218" y="114"/>
                    <a:pt x="1165" y="108"/>
                    <a:pt x="1141" y="109"/>
                  </a:cubicBezTo>
                  <a:cubicBezTo>
                    <a:pt x="1117" y="110"/>
                    <a:pt x="1105" y="121"/>
                    <a:pt x="1093" y="121"/>
                  </a:cubicBezTo>
                  <a:cubicBezTo>
                    <a:pt x="1081" y="121"/>
                    <a:pt x="1083" y="111"/>
                    <a:pt x="1069" y="109"/>
                  </a:cubicBezTo>
                  <a:cubicBezTo>
                    <a:pt x="1055" y="107"/>
                    <a:pt x="1022" y="108"/>
                    <a:pt x="1009" y="109"/>
                  </a:cubicBezTo>
                  <a:cubicBezTo>
                    <a:pt x="996" y="110"/>
                    <a:pt x="999" y="111"/>
                    <a:pt x="991" y="115"/>
                  </a:cubicBezTo>
                  <a:cubicBezTo>
                    <a:pt x="983" y="119"/>
                    <a:pt x="969" y="129"/>
                    <a:pt x="961" y="133"/>
                  </a:cubicBezTo>
                  <a:cubicBezTo>
                    <a:pt x="953" y="137"/>
                    <a:pt x="951" y="140"/>
                    <a:pt x="943" y="139"/>
                  </a:cubicBezTo>
                  <a:cubicBezTo>
                    <a:pt x="935" y="138"/>
                    <a:pt x="921" y="131"/>
                    <a:pt x="913" y="127"/>
                  </a:cubicBezTo>
                  <a:cubicBezTo>
                    <a:pt x="905" y="123"/>
                    <a:pt x="903" y="117"/>
                    <a:pt x="895" y="115"/>
                  </a:cubicBezTo>
                  <a:cubicBezTo>
                    <a:pt x="887" y="113"/>
                    <a:pt x="873" y="113"/>
                    <a:pt x="865" y="115"/>
                  </a:cubicBezTo>
                  <a:cubicBezTo>
                    <a:pt x="857" y="117"/>
                    <a:pt x="855" y="125"/>
                    <a:pt x="847" y="127"/>
                  </a:cubicBezTo>
                  <a:cubicBezTo>
                    <a:pt x="839" y="129"/>
                    <a:pt x="825" y="126"/>
                    <a:pt x="817" y="127"/>
                  </a:cubicBezTo>
                  <a:cubicBezTo>
                    <a:pt x="809" y="128"/>
                    <a:pt x="805" y="131"/>
                    <a:pt x="799" y="133"/>
                  </a:cubicBezTo>
                  <a:cubicBezTo>
                    <a:pt x="793" y="135"/>
                    <a:pt x="791" y="138"/>
                    <a:pt x="781" y="139"/>
                  </a:cubicBezTo>
                  <a:cubicBezTo>
                    <a:pt x="771" y="140"/>
                    <a:pt x="749" y="141"/>
                    <a:pt x="739" y="139"/>
                  </a:cubicBezTo>
                  <a:cubicBezTo>
                    <a:pt x="729" y="137"/>
                    <a:pt x="728" y="130"/>
                    <a:pt x="721" y="127"/>
                  </a:cubicBezTo>
                  <a:cubicBezTo>
                    <a:pt x="714" y="124"/>
                    <a:pt x="706" y="125"/>
                    <a:pt x="697" y="121"/>
                  </a:cubicBezTo>
                  <a:cubicBezTo>
                    <a:pt x="688" y="117"/>
                    <a:pt x="681" y="110"/>
                    <a:pt x="667" y="103"/>
                  </a:cubicBezTo>
                  <a:cubicBezTo>
                    <a:pt x="653" y="96"/>
                    <a:pt x="625" y="84"/>
                    <a:pt x="613" y="79"/>
                  </a:cubicBezTo>
                  <a:cubicBezTo>
                    <a:pt x="601" y="74"/>
                    <a:pt x="602" y="75"/>
                    <a:pt x="595" y="73"/>
                  </a:cubicBezTo>
                  <a:cubicBezTo>
                    <a:pt x="588" y="71"/>
                    <a:pt x="583" y="70"/>
                    <a:pt x="571" y="67"/>
                  </a:cubicBezTo>
                  <a:cubicBezTo>
                    <a:pt x="559" y="64"/>
                    <a:pt x="530" y="54"/>
                    <a:pt x="523" y="55"/>
                  </a:cubicBezTo>
                  <a:cubicBezTo>
                    <a:pt x="516" y="56"/>
                    <a:pt x="534" y="70"/>
                    <a:pt x="529" y="73"/>
                  </a:cubicBezTo>
                  <a:cubicBezTo>
                    <a:pt x="524" y="76"/>
                    <a:pt x="503" y="77"/>
                    <a:pt x="493" y="73"/>
                  </a:cubicBezTo>
                  <a:cubicBezTo>
                    <a:pt x="483" y="69"/>
                    <a:pt x="472" y="56"/>
                    <a:pt x="469" y="49"/>
                  </a:cubicBezTo>
                  <a:cubicBezTo>
                    <a:pt x="466" y="42"/>
                    <a:pt x="476" y="37"/>
                    <a:pt x="475" y="31"/>
                  </a:cubicBezTo>
                  <a:cubicBezTo>
                    <a:pt x="474" y="25"/>
                    <a:pt x="469" y="17"/>
                    <a:pt x="463" y="13"/>
                  </a:cubicBezTo>
                  <a:cubicBezTo>
                    <a:pt x="457" y="9"/>
                    <a:pt x="447" y="9"/>
                    <a:pt x="439" y="7"/>
                  </a:cubicBezTo>
                  <a:cubicBezTo>
                    <a:pt x="431" y="5"/>
                    <a:pt x="422" y="2"/>
                    <a:pt x="415" y="1"/>
                  </a:cubicBezTo>
                  <a:cubicBezTo>
                    <a:pt x="408" y="0"/>
                    <a:pt x="403" y="0"/>
                    <a:pt x="397" y="1"/>
                  </a:cubicBezTo>
                  <a:cubicBezTo>
                    <a:pt x="391" y="2"/>
                    <a:pt x="377" y="2"/>
                    <a:pt x="379" y="7"/>
                  </a:cubicBezTo>
                  <a:cubicBezTo>
                    <a:pt x="381" y="12"/>
                    <a:pt x="409" y="25"/>
                    <a:pt x="409" y="31"/>
                  </a:cubicBezTo>
                  <a:cubicBezTo>
                    <a:pt x="409" y="37"/>
                    <a:pt x="389" y="42"/>
                    <a:pt x="379" y="43"/>
                  </a:cubicBezTo>
                  <a:cubicBezTo>
                    <a:pt x="369" y="44"/>
                    <a:pt x="357" y="35"/>
                    <a:pt x="349" y="37"/>
                  </a:cubicBezTo>
                  <a:cubicBezTo>
                    <a:pt x="341" y="39"/>
                    <a:pt x="341" y="53"/>
                    <a:pt x="331" y="55"/>
                  </a:cubicBezTo>
                  <a:cubicBezTo>
                    <a:pt x="321" y="57"/>
                    <a:pt x="300" y="52"/>
                    <a:pt x="289" y="49"/>
                  </a:cubicBezTo>
                  <a:cubicBezTo>
                    <a:pt x="278" y="46"/>
                    <a:pt x="272" y="38"/>
                    <a:pt x="265" y="37"/>
                  </a:cubicBezTo>
                  <a:cubicBezTo>
                    <a:pt x="258" y="36"/>
                    <a:pt x="251" y="46"/>
                    <a:pt x="247" y="43"/>
                  </a:cubicBezTo>
                  <a:cubicBezTo>
                    <a:pt x="243" y="40"/>
                    <a:pt x="248" y="23"/>
                    <a:pt x="241" y="19"/>
                  </a:cubicBezTo>
                  <a:cubicBezTo>
                    <a:pt x="234" y="15"/>
                    <a:pt x="214" y="17"/>
                    <a:pt x="205" y="19"/>
                  </a:cubicBezTo>
                  <a:cubicBezTo>
                    <a:pt x="196" y="21"/>
                    <a:pt x="197" y="29"/>
                    <a:pt x="187" y="31"/>
                  </a:cubicBezTo>
                  <a:cubicBezTo>
                    <a:pt x="177" y="33"/>
                    <a:pt x="156" y="31"/>
                    <a:pt x="145" y="31"/>
                  </a:cubicBezTo>
                  <a:cubicBezTo>
                    <a:pt x="134" y="31"/>
                    <a:pt x="125" y="28"/>
                    <a:pt x="121" y="31"/>
                  </a:cubicBezTo>
                  <a:cubicBezTo>
                    <a:pt x="117" y="34"/>
                    <a:pt x="123" y="43"/>
                    <a:pt x="121" y="49"/>
                  </a:cubicBezTo>
                  <a:cubicBezTo>
                    <a:pt x="119" y="55"/>
                    <a:pt x="115" y="63"/>
                    <a:pt x="109" y="67"/>
                  </a:cubicBezTo>
                  <a:cubicBezTo>
                    <a:pt x="103" y="71"/>
                    <a:pt x="88" y="68"/>
                    <a:pt x="85" y="73"/>
                  </a:cubicBezTo>
                  <a:cubicBezTo>
                    <a:pt x="82" y="78"/>
                    <a:pt x="93" y="91"/>
                    <a:pt x="91" y="97"/>
                  </a:cubicBezTo>
                  <a:cubicBezTo>
                    <a:pt x="89" y="103"/>
                    <a:pt x="77" y="103"/>
                    <a:pt x="73" y="109"/>
                  </a:cubicBezTo>
                  <a:cubicBezTo>
                    <a:pt x="69" y="115"/>
                    <a:pt x="68" y="126"/>
                    <a:pt x="67" y="133"/>
                  </a:cubicBezTo>
                  <a:cubicBezTo>
                    <a:pt x="66" y="140"/>
                    <a:pt x="64" y="148"/>
                    <a:pt x="67" y="151"/>
                  </a:cubicBezTo>
                  <a:cubicBezTo>
                    <a:pt x="70" y="154"/>
                    <a:pt x="79" y="148"/>
                    <a:pt x="85" y="151"/>
                  </a:cubicBezTo>
                  <a:cubicBezTo>
                    <a:pt x="91" y="154"/>
                    <a:pt x="100" y="163"/>
                    <a:pt x="103" y="169"/>
                  </a:cubicBezTo>
                  <a:cubicBezTo>
                    <a:pt x="106" y="175"/>
                    <a:pt x="106" y="183"/>
                    <a:pt x="103" y="187"/>
                  </a:cubicBezTo>
                  <a:cubicBezTo>
                    <a:pt x="100" y="191"/>
                    <a:pt x="88" y="188"/>
                    <a:pt x="85" y="193"/>
                  </a:cubicBezTo>
                  <a:cubicBezTo>
                    <a:pt x="82" y="198"/>
                    <a:pt x="86" y="208"/>
                    <a:pt x="85" y="217"/>
                  </a:cubicBezTo>
                  <a:cubicBezTo>
                    <a:pt x="84" y="226"/>
                    <a:pt x="84" y="240"/>
                    <a:pt x="79" y="247"/>
                  </a:cubicBezTo>
                  <a:cubicBezTo>
                    <a:pt x="74" y="254"/>
                    <a:pt x="62" y="255"/>
                    <a:pt x="55" y="259"/>
                  </a:cubicBezTo>
                  <a:cubicBezTo>
                    <a:pt x="48" y="263"/>
                    <a:pt x="44" y="271"/>
                    <a:pt x="37" y="271"/>
                  </a:cubicBezTo>
                  <a:cubicBezTo>
                    <a:pt x="30" y="271"/>
                    <a:pt x="19" y="256"/>
                    <a:pt x="13" y="259"/>
                  </a:cubicBezTo>
                  <a:close/>
                </a:path>
              </a:pathLst>
            </a:custGeom>
            <a:solidFill>
              <a:srgbClr val="B4C7E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03EE3708-37EC-167B-3093-BDA1A85367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8" y="3271"/>
              <a:ext cx="1510" cy="1218"/>
              <a:chOff x="4342" y="4791"/>
              <a:chExt cx="1510" cy="1218"/>
            </a:xfrm>
          </p:grpSpPr>
          <p:sp>
            <p:nvSpPr>
              <p:cNvPr id="52" name="Freeform 13">
                <a:extLst>
                  <a:ext uri="{FF2B5EF4-FFF2-40B4-BE49-F238E27FC236}">
                    <a16:creationId xmlns:a16="http://schemas.microsoft.com/office/drawing/2014/main" id="{9E213447-5E06-3AAF-0DCA-46E3186B6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" y="5571"/>
                <a:ext cx="44" cy="54"/>
              </a:xfrm>
              <a:custGeom>
                <a:avLst/>
                <a:gdLst>
                  <a:gd name="T0" fmla="*/ 13 w 44"/>
                  <a:gd name="T1" fmla="*/ 52 h 54"/>
                  <a:gd name="T2" fmla="*/ 25 w 44"/>
                  <a:gd name="T3" fmla="*/ 34 h 54"/>
                  <a:gd name="T4" fmla="*/ 43 w 44"/>
                  <a:gd name="T5" fmla="*/ 28 h 54"/>
                  <a:gd name="T6" fmla="*/ 31 w 44"/>
                  <a:gd name="T7" fmla="*/ 4 h 54"/>
                  <a:gd name="T8" fmla="*/ 13 w 44"/>
                  <a:gd name="T9" fmla="*/ 4 h 54"/>
                  <a:gd name="T10" fmla="*/ 1 w 44"/>
                  <a:gd name="T11" fmla="*/ 22 h 54"/>
                  <a:gd name="T12" fmla="*/ 13 w 44"/>
                  <a:gd name="T13" fmla="*/ 52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4" h="54">
                    <a:moveTo>
                      <a:pt x="13" y="52"/>
                    </a:moveTo>
                    <a:cubicBezTo>
                      <a:pt x="17" y="54"/>
                      <a:pt x="20" y="38"/>
                      <a:pt x="25" y="34"/>
                    </a:cubicBezTo>
                    <a:cubicBezTo>
                      <a:pt x="30" y="30"/>
                      <a:pt x="42" y="33"/>
                      <a:pt x="43" y="28"/>
                    </a:cubicBezTo>
                    <a:cubicBezTo>
                      <a:pt x="44" y="23"/>
                      <a:pt x="36" y="8"/>
                      <a:pt x="31" y="4"/>
                    </a:cubicBezTo>
                    <a:cubicBezTo>
                      <a:pt x="26" y="0"/>
                      <a:pt x="18" y="1"/>
                      <a:pt x="13" y="4"/>
                    </a:cubicBezTo>
                    <a:cubicBezTo>
                      <a:pt x="8" y="7"/>
                      <a:pt x="2" y="16"/>
                      <a:pt x="1" y="22"/>
                    </a:cubicBezTo>
                    <a:cubicBezTo>
                      <a:pt x="0" y="28"/>
                      <a:pt x="9" y="50"/>
                      <a:pt x="13" y="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Freeform 14">
                <a:extLst>
                  <a:ext uri="{FF2B5EF4-FFF2-40B4-BE49-F238E27FC236}">
                    <a16:creationId xmlns:a16="http://schemas.microsoft.com/office/drawing/2014/main" id="{11F07C54-78D1-40DE-4797-52BF9EC5D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5692"/>
                <a:ext cx="196" cy="110"/>
              </a:xfrm>
              <a:custGeom>
                <a:avLst/>
                <a:gdLst>
                  <a:gd name="T0" fmla="*/ 1 w 196"/>
                  <a:gd name="T1" fmla="*/ 51 h 110"/>
                  <a:gd name="T2" fmla="*/ 13 w 196"/>
                  <a:gd name="T3" fmla="*/ 69 h 110"/>
                  <a:gd name="T4" fmla="*/ 49 w 196"/>
                  <a:gd name="T5" fmla="*/ 81 h 110"/>
                  <a:gd name="T6" fmla="*/ 73 w 196"/>
                  <a:gd name="T7" fmla="*/ 81 h 110"/>
                  <a:gd name="T8" fmla="*/ 103 w 196"/>
                  <a:gd name="T9" fmla="*/ 63 h 110"/>
                  <a:gd name="T10" fmla="*/ 127 w 196"/>
                  <a:gd name="T11" fmla="*/ 63 h 110"/>
                  <a:gd name="T12" fmla="*/ 151 w 196"/>
                  <a:gd name="T13" fmla="*/ 63 h 110"/>
                  <a:gd name="T14" fmla="*/ 175 w 196"/>
                  <a:gd name="T15" fmla="*/ 81 h 110"/>
                  <a:gd name="T16" fmla="*/ 193 w 196"/>
                  <a:gd name="T17" fmla="*/ 99 h 110"/>
                  <a:gd name="T18" fmla="*/ 193 w 196"/>
                  <a:gd name="T19" fmla="*/ 15 h 110"/>
                  <a:gd name="T20" fmla="*/ 175 w 196"/>
                  <a:gd name="T21" fmla="*/ 9 h 110"/>
                  <a:gd name="T22" fmla="*/ 163 w 196"/>
                  <a:gd name="T23" fmla="*/ 27 h 110"/>
                  <a:gd name="T24" fmla="*/ 157 w 196"/>
                  <a:gd name="T25" fmla="*/ 45 h 110"/>
                  <a:gd name="T26" fmla="*/ 115 w 196"/>
                  <a:gd name="T27" fmla="*/ 39 h 110"/>
                  <a:gd name="T28" fmla="*/ 85 w 196"/>
                  <a:gd name="T29" fmla="*/ 45 h 110"/>
                  <a:gd name="T30" fmla="*/ 61 w 196"/>
                  <a:gd name="T31" fmla="*/ 27 h 110"/>
                  <a:gd name="T32" fmla="*/ 43 w 196"/>
                  <a:gd name="T33" fmla="*/ 27 h 110"/>
                  <a:gd name="T34" fmla="*/ 25 w 196"/>
                  <a:gd name="T35" fmla="*/ 27 h 110"/>
                  <a:gd name="T36" fmla="*/ 19 w 196"/>
                  <a:gd name="T37" fmla="*/ 45 h 110"/>
                  <a:gd name="T38" fmla="*/ 1 w 196"/>
                  <a:gd name="T39" fmla="*/ 51 h 1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96" h="110">
                    <a:moveTo>
                      <a:pt x="1" y="51"/>
                    </a:moveTo>
                    <a:cubicBezTo>
                      <a:pt x="0" y="55"/>
                      <a:pt x="5" y="64"/>
                      <a:pt x="13" y="69"/>
                    </a:cubicBezTo>
                    <a:cubicBezTo>
                      <a:pt x="21" y="74"/>
                      <a:pt x="39" y="79"/>
                      <a:pt x="49" y="81"/>
                    </a:cubicBezTo>
                    <a:cubicBezTo>
                      <a:pt x="59" y="83"/>
                      <a:pt x="64" y="84"/>
                      <a:pt x="73" y="81"/>
                    </a:cubicBezTo>
                    <a:cubicBezTo>
                      <a:pt x="82" y="78"/>
                      <a:pt x="94" y="66"/>
                      <a:pt x="103" y="63"/>
                    </a:cubicBezTo>
                    <a:cubicBezTo>
                      <a:pt x="112" y="60"/>
                      <a:pt x="119" y="63"/>
                      <a:pt x="127" y="63"/>
                    </a:cubicBezTo>
                    <a:cubicBezTo>
                      <a:pt x="135" y="63"/>
                      <a:pt x="143" y="60"/>
                      <a:pt x="151" y="63"/>
                    </a:cubicBezTo>
                    <a:cubicBezTo>
                      <a:pt x="159" y="66"/>
                      <a:pt x="168" y="75"/>
                      <a:pt x="175" y="81"/>
                    </a:cubicBezTo>
                    <a:cubicBezTo>
                      <a:pt x="182" y="87"/>
                      <a:pt x="190" y="110"/>
                      <a:pt x="193" y="99"/>
                    </a:cubicBezTo>
                    <a:cubicBezTo>
                      <a:pt x="196" y="88"/>
                      <a:pt x="196" y="30"/>
                      <a:pt x="193" y="15"/>
                    </a:cubicBezTo>
                    <a:cubicBezTo>
                      <a:pt x="190" y="0"/>
                      <a:pt x="180" y="7"/>
                      <a:pt x="175" y="9"/>
                    </a:cubicBezTo>
                    <a:cubicBezTo>
                      <a:pt x="170" y="11"/>
                      <a:pt x="166" y="21"/>
                      <a:pt x="163" y="27"/>
                    </a:cubicBezTo>
                    <a:cubicBezTo>
                      <a:pt x="160" y="33"/>
                      <a:pt x="165" y="43"/>
                      <a:pt x="157" y="45"/>
                    </a:cubicBezTo>
                    <a:cubicBezTo>
                      <a:pt x="149" y="47"/>
                      <a:pt x="127" y="39"/>
                      <a:pt x="115" y="39"/>
                    </a:cubicBezTo>
                    <a:cubicBezTo>
                      <a:pt x="103" y="39"/>
                      <a:pt x="94" y="47"/>
                      <a:pt x="85" y="45"/>
                    </a:cubicBezTo>
                    <a:cubicBezTo>
                      <a:pt x="76" y="43"/>
                      <a:pt x="68" y="30"/>
                      <a:pt x="61" y="27"/>
                    </a:cubicBezTo>
                    <a:cubicBezTo>
                      <a:pt x="54" y="24"/>
                      <a:pt x="49" y="27"/>
                      <a:pt x="43" y="27"/>
                    </a:cubicBezTo>
                    <a:cubicBezTo>
                      <a:pt x="37" y="27"/>
                      <a:pt x="29" y="24"/>
                      <a:pt x="25" y="27"/>
                    </a:cubicBezTo>
                    <a:cubicBezTo>
                      <a:pt x="21" y="30"/>
                      <a:pt x="23" y="41"/>
                      <a:pt x="19" y="45"/>
                    </a:cubicBezTo>
                    <a:cubicBezTo>
                      <a:pt x="15" y="49"/>
                      <a:pt x="2" y="47"/>
                      <a:pt x="1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Freeform 15">
                <a:extLst>
                  <a:ext uri="{FF2B5EF4-FFF2-40B4-BE49-F238E27FC236}">
                    <a16:creationId xmlns:a16="http://schemas.microsoft.com/office/drawing/2014/main" id="{DB159002-296B-15E0-1BC0-123235382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3" y="5839"/>
                <a:ext cx="22" cy="21"/>
              </a:xfrm>
              <a:custGeom>
                <a:avLst/>
                <a:gdLst>
                  <a:gd name="T0" fmla="*/ 3 w 22"/>
                  <a:gd name="T1" fmla="*/ 0 h 21"/>
                  <a:gd name="T2" fmla="*/ 3 w 22"/>
                  <a:gd name="T3" fmla="*/ 18 h 21"/>
                  <a:gd name="T4" fmla="*/ 21 w 22"/>
                  <a:gd name="T5" fmla="*/ 18 h 21"/>
                  <a:gd name="T6" fmla="*/ 3 w 22"/>
                  <a:gd name="T7" fmla="*/ 0 h 2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3" y="0"/>
                    </a:moveTo>
                    <a:cubicBezTo>
                      <a:pt x="0" y="0"/>
                      <a:pt x="0" y="15"/>
                      <a:pt x="3" y="18"/>
                    </a:cubicBezTo>
                    <a:cubicBezTo>
                      <a:pt x="6" y="21"/>
                      <a:pt x="20" y="21"/>
                      <a:pt x="21" y="18"/>
                    </a:cubicBezTo>
                    <a:cubicBezTo>
                      <a:pt x="22" y="15"/>
                      <a:pt x="6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Freeform 16">
                <a:extLst>
                  <a:ext uri="{FF2B5EF4-FFF2-40B4-BE49-F238E27FC236}">
                    <a16:creationId xmlns:a16="http://schemas.microsoft.com/office/drawing/2014/main" id="{6F2AD0AC-DA72-DD96-A104-81973D206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2" y="5975"/>
                <a:ext cx="31" cy="34"/>
              </a:xfrm>
              <a:custGeom>
                <a:avLst/>
                <a:gdLst>
                  <a:gd name="T0" fmla="*/ 4 w 31"/>
                  <a:gd name="T1" fmla="*/ 2 h 34"/>
                  <a:gd name="T2" fmla="*/ 4 w 31"/>
                  <a:gd name="T3" fmla="*/ 26 h 34"/>
                  <a:gd name="T4" fmla="*/ 22 w 31"/>
                  <a:gd name="T5" fmla="*/ 32 h 34"/>
                  <a:gd name="T6" fmla="*/ 28 w 31"/>
                  <a:gd name="T7" fmla="*/ 14 h 34"/>
                  <a:gd name="T8" fmla="*/ 4 w 31"/>
                  <a:gd name="T9" fmla="*/ 2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34">
                    <a:moveTo>
                      <a:pt x="4" y="2"/>
                    </a:moveTo>
                    <a:cubicBezTo>
                      <a:pt x="0" y="4"/>
                      <a:pt x="1" y="21"/>
                      <a:pt x="4" y="26"/>
                    </a:cubicBezTo>
                    <a:cubicBezTo>
                      <a:pt x="7" y="31"/>
                      <a:pt x="18" y="34"/>
                      <a:pt x="22" y="32"/>
                    </a:cubicBezTo>
                    <a:cubicBezTo>
                      <a:pt x="26" y="30"/>
                      <a:pt x="31" y="19"/>
                      <a:pt x="28" y="14"/>
                    </a:cubicBezTo>
                    <a:cubicBezTo>
                      <a:pt x="25" y="9"/>
                      <a:pt x="8" y="0"/>
                      <a:pt x="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Freeform 17">
                <a:extLst>
                  <a:ext uri="{FF2B5EF4-FFF2-40B4-BE49-F238E27FC236}">
                    <a16:creationId xmlns:a16="http://schemas.microsoft.com/office/drawing/2014/main" id="{05F757E1-EAE7-87D3-0D4D-E2C85B8BF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8" y="5962"/>
                <a:ext cx="48" cy="39"/>
              </a:xfrm>
              <a:custGeom>
                <a:avLst/>
                <a:gdLst>
                  <a:gd name="T0" fmla="*/ 0 w 42"/>
                  <a:gd name="T1" fmla="*/ 16 h 36"/>
                  <a:gd name="T2" fmla="*/ 27 w 42"/>
                  <a:gd name="T3" fmla="*/ 36 h 36"/>
                  <a:gd name="T4" fmla="*/ 48 w 42"/>
                  <a:gd name="T5" fmla="*/ 36 h 36"/>
                  <a:gd name="T6" fmla="*/ 27 w 42"/>
                  <a:gd name="T7" fmla="*/ 23 h 36"/>
                  <a:gd name="T8" fmla="*/ 27 w 42"/>
                  <a:gd name="T9" fmla="*/ 3 h 36"/>
                  <a:gd name="T10" fmla="*/ 0 w 42"/>
                  <a:gd name="T11" fmla="*/ 16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2" h="36">
                    <a:moveTo>
                      <a:pt x="0" y="15"/>
                    </a:moveTo>
                    <a:cubicBezTo>
                      <a:pt x="0" y="20"/>
                      <a:pt x="17" y="30"/>
                      <a:pt x="24" y="33"/>
                    </a:cubicBezTo>
                    <a:cubicBezTo>
                      <a:pt x="31" y="36"/>
                      <a:pt x="42" y="35"/>
                      <a:pt x="42" y="33"/>
                    </a:cubicBezTo>
                    <a:cubicBezTo>
                      <a:pt x="42" y="31"/>
                      <a:pt x="27" y="26"/>
                      <a:pt x="24" y="21"/>
                    </a:cubicBezTo>
                    <a:cubicBezTo>
                      <a:pt x="21" y="16"/>
                      <a:pt x="28" y="6"/>
                      <a:pt x="24" y="3"/>
                    </a:cubicBezTo>
                    <a:cubicBezTo>
                      <a:pt x="20" y="0"/>
                      <a:pt x="0" y="10"/>
                      <a:pt x="0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Freeform 18">
                <a:extLst>
                  <a:ext uri="{FF2B5EF4-FFF2-40B4-BE49-F238E27FC236}">
                    <a16:creationId xmlns:a16="http://schemas.microsoft.com/office/drawing/2014/main" id="{2BBA7600-A85E-E269-2358-E04804321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2" y="4791"/>
                <a:ext cx="1510" cy="1195"/>
              </a:xfrm>
              <a:custGeom>
                <a:avLst/>
                <a:gdLst>
                  <a:gd name="T0" fmla="*/ 50 w 1510"/>
                  <a:gd name="T1" fmla="*/ 100 h 1195"/>
                  <a:gd name="T2" fmla="*/ 110 w 1510"/>
                  <a:gd name="T3" fmla="*/ 172 h 1195"/>
                  <a:gd name="T4" fmla="*/ 200 w 1510"/>
                  <a:gd name="T5" fmla="*/ 214 h 1195"/>
                  <a:gd name="T6" fmla="*/ 188 w 1510"/>
                  <a:gd name="T7" fmla="*/ 250 h 1195"/>
                  <a:gd name="T8" fmla="*/ 302 w 1510"/>
                  <a:gd name="T9" fmla="*/ 334 h 1195"/>
                  <a:gd name="T10" fmla="*/ 326 w 1510"/>
                  <a:gd name="T11" fmla="*/ 406 h 1195"/>
                  <a:gd name="T12" fmla="*/ 344 w 1510"/>
                  <a:gd name="T13" fmla="*/ 526 h 1195"/>
                  <a:gd name="T14" fmla="*/ 404 w 1510"/>
                  <a:gd name="T15" fmla="*/ 592 h 1195"/>
                  <a:gd name="T16" fmla="*/ 464 w 1510"/>
                  <a:gd name="T17" fmla="*/ 688 h 1195"/>
                  <a:gd name="T18" fmla="*/ 488 w 1510"/>
                  <a:gd name="T19" fmla="*/ 826 h 1195"/>
                  <a:gd name="T20" fmla="*/ 590 w 1510"/>
                  <a:gd name="T21" fmla="*/ 868 h 1195"/>
                  <a:gd name="T22" fmla="*/ 602 w 1510"/>
                  <a:gd name="T23" fmla="*/ 940 h 1195"/>
                  <a:gd name="T24" fmla="*/ 686 w 1510"/>
                  <a:gd name="T25" fmla="*/ 964 h 1195"/>
                  <a:gd name="T26" fmla="*/ 758 w 1510"/>
                  <a:gd name="T27" fmla="*/ 1012 h 1195"/>
                  <a:gd name="T28" fmla="*/ 830 w 1510"/>
                  <a:gd name="T29" fmla="*/ 1084 h 1195"/>
                  <a:gd name="T30" fmla="*/ 824 w 1510"/>
                  <a:gd name="T31" fmla="*/ 1144 h 1195"/>
                  <a:gd name="T32" fmla="*/ 788 w 1510"/>
                  <a:gd name="T33" fmla="*/ 1168 h 1195"/>
                  <a:gd name="T34" fmla="*/ 848 w 1510"/>
                  <a:gd name="T35" fmla="*/ 1192 h 1195"/>
                  <a:gd name="T36" fmla="*/ 914 w 1510"/>
                  <a:gd name="T37" fmla="*/ 1150 h 1195"/>
                  <a:gd name="T38" fmla="*/ 980 w 1510"/>
                  <a:gd name="T39" fmla="*/ 1174 h 1195"/>
                  <a:gd name="T40" fmla="*/ 1082 w 1510"/>
                  <a:gd name="T41" fmla="*/ 1126 h 1195"/>
                  <a:gd name="T42" fmla="*/ 1178 w 1510"/>
                  <a:gd name="T43" fmla="*/ 1030 h 1195"/>
                  <a:gd name="T44" fmla="*/ 1178 w 1510"/>
                  <a:gd name="T45" fmla="*/ 964 h 1195"/>
                  <a:gd name="T46" fmla="*/ 1202 w 1510"/>
                  <a:gd name="T47" fmla="*/ 922 h 1195"/>
                  <a:gd name="T48" fmla="*/ 1268 w 1510"/>
                  <a:gd name="T49" fmla="*/ 886 h 1195"/>
                  <a:gd name="T50" fmla="*/ 1256 w 1510"/>
                  <a:gd name="T51" fmla="*/ 808 h 1195"/>
                  <a:gd name="T52" fmla="*/ 1286 w 1510"/>
                  <a:gd name="T53" fmla="*/ 730 h 1195"/>
                  <a:gd name="T54" fmla="*/ 1388 w 1510"/>
                  <a:gd name="T55" fmla="*/ 688 h 1195"/>
                  <a:gd name="T56" fmla="*/ 1364 w 1510"/>
                  <a:gd name="T57" fmla="*/ 640 h 1195"/>
                  <a:gd name="T58" fmla="*/ 1364 w 1510"/>
                  <a:gd name="T59" fmla="*/ 544 h 1195"/>
                  <a:gd name="T60" fmla="*/ 1388 w 1510"/>
                  <a:gd name="T61" fmla="*/ 466 h 1195"/>
                  <a:gd name="T62" fmla="*/ 1478 w 1510"/>
                  <a:gd name="T63" fmla="*/ 454 h 1195"/>
                  <a:gd name="T64" fmla="*/ 1466 w 1510"/>
                  <a:gd name="T65" fmla="*/ 412 h 1195"/>
                  <a:gd name="T66" fmla="*/ 1424 w 1510"/>
                  <a:gd name="T67" fmla="*/ 388 h 1195"/>
                  <a:gd name="T68" fmla="*/ 1388 w 1510"/>
                  <a:gd name="T69" fmla="*/ 390 h 1195"/>
                  <a:gd name="T70" fmla="*/ 1370 w 1510"/>
                  <a:gd name="T71" fmla="*/ 406 h 1195"/>
                  <a:gd name="T72" fmla="*/ 1316 w 1510"/>
                  <a:gd name="T73" fmla="*/ 412 h 1195"/>
                  <a:gd name="T74" fmla="*/ 1238 w 1510"/>
                  <a:gd name="T75" fmla="*/ 394 h 1195"/>
                  <a:gd name="T76" fmla="*/ 1184 w 1510"/>
                  <a:gd name="T77" fmla="*/ 370 h 1195"/>
                  <a:gd name="T78" fmla="*/ 1130 w 1510"/>
                  <a:gd name="T79" fmla="*/ 316 h 1195"/>
                  <a:gd name="T80" fmla="*/ 1160 w 1510"/>
                  <a:gd name="T81" fmla="*/ 202 h 1195"/>
                  <a:gd name="T82" fmla="*/ 1100 w 1510"/>
                  <a:gd name="T83" fmla="*/ 220 h 1195"/>
                  <a:gd name="T84" fmla="*/ 1016 w 1510"/>
                  <a:gd name="T85" fmla="*/ 184 h 1195"/>
                  <a:gd name="T86" fmla="*/ 944 w 1510"/>
                  <a:gd name="T87" fmla="*/ 160 h 1195"/>
                  <a:gd name="T88" fmla="*/ 884 w 1510"/>
                  <a:gd name="T89" fmla="*/ 184 h 1195"/>
                  <a:gd name="T90" fmla="*/ 806 w 1510"/>
                  <a:gd name="T91" fmla="*/ 214 h 1195"/>
                  <a:gd name="T92" fmla="*/ 704 w 1510"/>
                  <a:gd name="T93" fmla="*/ 244 h 1195"/>
                  <a:gd name="T94" fmla="*/ 632 w 1510"/>
                  <a:gd name="T95" fmla="*/ 214 h 1195"/>
                  <a:gd name="T96" fmla="*/ 536 w 1510"/>
                  <a:gd name="T97" fmla="*/ 184 h 1195"/>
                  <a:gd name="T98" fmla="*/ 482 w 1510"/>
                  <a:gd name="T99" fmla="*/ 190 h 1195"/>
                  <a:gd name="T100" fmla="*/ 422 w 1510"/>
                  <a:gd name="T101" fmla="*/ 154 h 1195"/>
                  <a:gd name="T102" fmla="*/ 320 w 1510"/>
                  <a:gd name="T103" fmla="*/ 112 h 1195"/>
                  <a:gd name="T104" fmla="*/ 236 w 1510"/>
                  <a:gd name="T105" fmla="*/ 88 h 1195"/>
                  <a:gd name="T106" fmla="*/ 170 w 1510"/>
                  <a:gd name="T107" fmla="*/ 40 h 1195"/>
                  <a:gd name="T108" fmla="*/ 164 w 1510"/>
                  <a:gd name="T109" fmla="*/ 22 h 1195"/>
                  <a:gd name="T110" fmla="*/ 86 w 1510"/>
                  <a:gd name="T111" fmla="*/ 4 h 1195"/>
                  <a:gd name="T112" fmla="*/ 38 w 1510"/>
                  <a:gd name="T113" fmla="*/ 52 h 11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510" h="1195">
                    <a:moveTo>
                      <a:pt x="2" y="70"/>
                    </a:moveTo>
                    <a:cubicBezTo>
                      <a:pt x="4" y="78"/>
                      <a:pt x="18" y="95"/>
                      <a:pt x="26" y="100"/>
                    </a:cubicBezTo>
                    <a:cubicBezTo>
                      <a:pt x="34" y="105"/>
                      <a:pt x="42" y="94"/>
                      <a:pt x="50" y="100"/>
                    </a:cubicBezTo>
                    <a:cubicBezTo>
                      <a:pt x="58" y="106"/>
                      <a:pt x="66" y="127"/>
                      <a:pt x="74" y="136"/>
                    </a:cubicBezTo>
                    <a:cubicBezTo>
                      <a:pt x="82" y="145"/>
                      <a:pt x="92" y="148"/>
                      <a:pt x="98" y="154"/>
                    </a:cubicBezTo>
                    <a:cubicBezTo>
                      <a:pt x="104" y="160"/>
                      <a:pt x="106" y="166"/>
                      <a:pt x="110" y="172"/>
                    </a:cubicBezTo>
                    <a:cubicBezTo>
                      <a:pt x="114" y="178"/>
                      <a:pt x="112" y="187"/>
                      <a:pt x="122" y="190"/>
                    </a:cubicBezTo>
                    <a:cubicBezTo>
                      <a:pt x="132" y="193"/>
                      <a:pt x="157" y="186"/>
                      <a:pt x="170" y="190"/>
                    </a:cubicBezTo>
                    <a:cubicBezTo>
                      <a:pt x="183" y="194"/>
                      <a:pt x="193" y="207"/>
                      <a:pt x="200" y="214"/>
                    </a:cubicBezTo>
                    <a:cubicBezTo>
                      <a:pt x="207" y="221"/>
                      <a:pt x="211" y="226"/>
                      <a:pt x="212" y="232"/>
                    </a:cubicBezTo>
                    <a:cubicBezTo>
                      <a:pt x="213" y="238"/>
                      <a:pt x="210" y="247"/>
                      <a:pt x="206" y="250"/>
                    </a:cubicBezTo>
                    <a:cubicBezTo>
                      <a:pt x="202" y="253"/>
                      <a:pt x="188" y="251"/>
                      <a:pt x="188" y="250"/>
                    </a:cubicBezTo>
                    <a:cubicBezTo>
                      <a:pt x="188" y="249"/>
                      <a:pt x="200" y="254"/>
                      <a:pt x="206" y="256"/>
                    </a:cubicBezTo>
                    <a:cubicBezTo>
                      <a:pt x="212" y="258"/>
                      <a:pt x="208" y="249"/>
                      <a:pt x="224" y="262"/>
                    </a:cubicBezTo>
                    <a:cubicBezTo>
                      <a:pt x="240" y="275"/>
                      <a:pt x="287" y="319"/>
                      <a:pt x="302" y="334"/>
                    </a:cubicBezTo>
                    <a:cubicBezTo>
                      <a:pt x="317" y="349"/>
                      <a:pt x="312" y="345"/>
                      <a:pt x="314" y="352"/>
                    </a:cubicBezTo>
                    <a:cubicBezTo>
                      <a:pt x="316" y="359"/>
                      <a:pt x="312" y="367"/>
                      <a:pt x="314" y="376"/>
                    </a:cubicBezTo>
                    <a:cubicBezTo>
                      <a:pt x="316" y="385"/>
                      <a:pt x="322" y="397"/>
                      <a:pt x="326" y="406"/>
                    </a:cubicBezTo>
                    <a:cubicBezTo>
                      <a:pt x="330" y="415"/>
                      <a:pt x="336" y="413"/>
                      <a:pt x="338" y="430"/>
                    </a:cubicBezTo>
                    <a:cubicBezTo>
                      <a:pt x="340" y="447"/>
                      <a:pt x="337" y="492"/>
                      <a:pt x="338" y="508"/>
                    </a:cubicBezTo>
                    <a:cubicBezTo>
                      <a:pt x="339" y="524"/>
                      <a:pt x="343" y="519"/>
                      <a:pt x="344" y="526"/>
                    </a:cubicBezTo>
                    <a:cubicBezTo>
                      <a:pt x="345" y="533"/>
                      <a:pt x="340" y="542"/>
                      <a:pt x="344" y="550"/>
                    </a:cubicBezTo>
                    <a:cubicBezTo>
                      <a:pt x="348" y="558"/>
                      <a:pt x="358" y="567"/>
                      <a:pt x="368" y="574"/>
                    </a:cubicBezTo>
                    <a:cubicBezTo>
                      <a:pt x="378" y="581"/>
                      <a:pt x="395" y="582"/>
                      <a:pt x="404" y="592"/>
                    </a:cubicBezTo>
                    <a:cubicBezTo>
                      <a:pt x="413" y="602"/>
                      <a:pt x="415" y="622"/>
                      <a:pt x="422" y="634"/>
                    </a:cubicBezTo>
                    <a:cubicBezTo>
                      <a:pt x="429" y="646"/>
                      <a:pt x="439" y="655"/>
                      <a:pt x="446" y="664"/>
                    </a:cubicBezTo>
                    <a:cubicBezTo>
                      <a:pt x="453" y="673"/>
                      <a:pt x="459" y="680"/>
                      <a:pt x="464" y="688"/>
                    </a:cubicBezTo>
                    <a:cubicBezTo>
                      <a:pt x="469" y="696"/>
                      <a:pt x="474" y="692"/>
                      <a:pt x="476" y="712"/>
                    </a:cubicBezTo>
                    <a:cubicBezTo>
                      <a:pt x="478" y="732"/>
                      <a:pt x="474" y="789"/>
                      <a:pt x="476" y="808"/>
                    </a:cubicBezTo>
                    <a:cubicBezTo>
                      <a:pt x="478" y="827"/>
                      <a:pt x="484" y="819"/>
                      <a:pt x="488" y="826"/>
                    </a:cubicBezTo>
                    <a:cubicBezTo>
                      <a:pt x="492" y="833"/>
                      <a:pt x="486" y="844"/>
                      <a:pt x="500" y="850"/>
                    </a:cubicBezTo>
                    <a:cubicBezTo>
                      <a:pt x="514" y="856"/>
                      <a:pt x="557" y="859"/>
                      <a:pt x="572" y="862"/>
                    </a:cubicBezTo>
                    <a:cubicBezTo>
                      <a:pt x="587" y="865"/>
                      <a:pt x="583" y="865"/>
                      <a:pt x="590" y="868"/>
                    </a:cubicBezTo>
                    <a:cubicBezTo>
                      <a:pt x="597" y="871"/>
                      <a:pt x="610" y="871"/>
                      <a:pt x="614" y="880"/>
                    </a:cubicBezTo>
                    <a:cubicBezTo>
                      <a:pt x="618" y="889"/>
                      <a:pt x="616" y="912"/>
                      <a:pt x="614" y="922"/>
                    </a:cubicBezTo>
                    <a:cubicBezTo>
                      <a:pt x="612" y="932"/>
                      <a:pt x="600" y="936"/>
                      <a:pt x="602" y="940"/>
                    </a:cubicBezTo>
                    <a:cubicBezTo>
                      <a:pt x="604" y="944"/>
                      <a:pt x="619" y="944"/>
                      <a:pt x="626" y="946"/>
                    </a:cubicBezTo>
                    <a:cubicBezTo>
                      <a:pt x="633" y="948"/>
                      <a:pt x="634" y="949"/>
                      <a:pt x="644" y="952"/>
                    </a:cubicBezTo>
                    <a:cubicBezTo>
                      <a:pt x="654" y="955"/>
                      <a:pt x="676" y="960"/>
                      <a:pt x="686" y="964"/>
                    </a:cubicBezTo>
                    <a:cubicBezTo>
                      <a:pt x="696" y="968"/>
                      <a:pt x="695" y="968"/>
                      <a:pt x="704" y="976"/>
                    </a:cubicBezTo>
                    <a:cubicBezTo>
                      <a:pt x="713" y="984"/>
                      <a:pt x="731" y="1006"/>
                      <a:pt x="740" y="1012"/>
                    </a:cubicBezTo>
                    <a:cubicBezTo>
                      <a:pt x="749" y="1018"/>
                      <a:pt x="749" y="1004"/>
                      <a:pt x="758" y="1012"/>
                    </a:cubicBezTo>
                    <a:cubicBezTo>
                      <a:pt x="767" y="1020"/>
                      <a:pt x="784" y="1052"/>
                      <a:pt x="794" y="1060"/>
                    </a:cubicBezTo>
                    <a:cubicBezTo>
                      <a:pt x="804" y="1068"/>
                      <a:pt x="812" y="1056"/>
                      <a:pt x="818" y="1060"/>
                    </a:cubicBezTo>
                    <a:cubicBezTo>
                      <a:pt x="824" y="1064"/>
                      <a:pt x="827" y="1076"/>
                      <a:pt x="830" y="1084"/>
                    </a:cubicBezTo>
                    <a:cubicBezTo>
                      <a:pt x="833" y="1092"/>
                      <a:pt x="835" y="1101"/>
                      <a:pt x="836" y="1108"/>
                    </a:cubicBezTo>
                    <a:cubicBezTo>
                      <a:pt x="837" y="1115"/>
                      <a:pt x="838" y="1120"/>
                      <a:pt x="836" y="1126"/>
                    </a:cubicBezTo>
                    <a:cubicBezTo>
                      <a:pt x="834" y="1132"/>
                      <a:pt x="830" y="1141"/>
                      <a:pt x="824" y="1144"/>
                    </a:cubicBezTo>
                    <a:cubicBezTo>
                      <a:pt x="818" y="1147"/>
                      <a:pt x="808" y="1143"/>
                      <a:pt x="800" y="1144"/>
                    </a:cubicBezTo>
                    <a:cubicBezTo>
                      <a:pt x="792" y="1145"/>
                      <a:pt x="778" y="1146"/>
                      <a:pt x="776" y="1150"/>
                    </a:cubicBezTo>
                    <a:cubicBezTo>
                      <a:pt x="774" y="1154"/>
                      <a:pt x="782" y="1164"/>
                      <a:pt x="788" y="1168"/>
                    </a:cubicBezTo>
                    <a:cubicBezTo>
                      <a:pt x="794" y="1172"/>
                      <a:pt x="805" y="1171"/>
                      <a:pt x="812" y="1174"/>
                    </a:cubicBezTo>
                    <a:cubicBezTo>
                      <a:pt x="819" y="1177"/>
                      <a:pt x="824" y="1183"/>
                      <a:pt x="830" y="1186"/>
                    </a:cubicBezTo>
                    <a:cubicBezTo>
                      <a:pt x="836" y="1189"/>
                      <a:pt x="845" y="1195"/>
                      <a:pt x="848" y="1192"/>
                    </a:cubicBezTo>
                    <a:cubicBezTo>
                      <a:pt x="851" y="1189"/>
                      <a:pt x="845" y="1175"/>
                      <a:pt x="848" y="1168"/>
                    </a:cubicBezTo>
                    <a:cubicBezTo>
                      <a:pt x="851" y="1161"/>
                      <a:pt x="855" y="1153"/>
                      <a:pt x="866" y="1150"/>
                    </a:cubicBezTo>
                    <a:cubicBezTo>
                      <a:pt x="877" y="1147"/>
                      <a:pt x="904" y="1147"/>
                      <a:pt x="914" y="1150"/>
                    </a:cubicBezTo>
                    <a:cubicBezTo>
                      <a:pt x="924" y="1153"/>
                      <a:pt x="920" y="1166"/>
                      <a:pt x="926" y="1168"/>
                    </a:cubicBezTo>
                    <a:cubicBezTo>
                      <a:pt x="932" y="1170"/>
                      <a:pt x="941" y="1161"/>
                      <a:pt x="950" y="1162"/>
                    </a:cubicBezTo>
                    <a:cubicBezTo>
                      <a:pt x="959" y="1163"/>
                      <a:pt x="973" y="1169"/>
                      <a:pt x="980" y="1174"/>
                    </a:cubicBezTo>
                    <a:cubicBezTo>
                      <a:pt x="987" y="1179"/>
                      <a:pt x="988" y="1194"/>
                      <a:pt x="992" y="1192"/>
                    </a:cubicBezTo>
                    <a:cubicBezTo>
                      <a:pt x="996" y="1190"/>
                      <a:pt x="989" y="1173"/>
                      <a:pt x="1004" y="1162"/>
                    </a:cubicBezTo>
                    <a:cubicBezTo>
                      <a:pt x="1019" y="1151"/>
                      <a:pt x="1064" y="1140"/>
                      <a:pt x="1082" y="1126"/>
                    </a:cubicBezTo>
                    <a:cubicBezTo>
                      <a:pt x="1100" y="1112"/>
                      <a:pt x="1100" y="1092"/>
                      <a:pt x="1112" y="1078"/>
                    </a:cubicBezTo>
                    <a:cubicBezTo>
                      <a:pt x="1124" y="1064"/>
                      <a:pt x="1143" y="1050"/>
                      <a:pt x="1154" y="1042"/>
                    </a:cubicBezTo>
                    <a:cubicBezTo>
                      <a:pt x="1165" y="1034"/>
                      <a:pt x="1174" y="1036"/>
                      <a:pt x="1178" y="1030"/>
                    </a:cubicBezTo>
                    <a:cubicBezTo>
                      <a:pt x="1182" y="1024"/>
                      <a:pt x="1175" y="1014"/>
                      <a:pt x="1178" y="1006"/>
                    </a:cubicBezTo>
                    <a:cubicBezTo>
                      <a:pt x="1181" y="998"/>
                      <a:pt x="1196" y="989"/>
                      <a:pt x="1196" y="982"/>
                    </a:cubicBezTo>
                    <a:cubicBezTo>
                      <a:pt x="1196" y="975"/>
                      <a:pt x="1184" y="972"/>
                      <a:pt x="1178" y="964"/>
                    </a:cubicBezTo>
                    <a:cubicBezTo>
                      <a:pt x="1172" y="956"/>
                      <a:pt x="1160" y="940"/>
                      <a:pt x="1160" y="934"/>
                    </a:cubicBezTo>
                    <a:cubicBezTo>
                      <a:pt x="1160" y="928"/>
                      <a:pt x="1171" y="930"/>
                      <a:pt x="1178" y="928"/>
                    </a:cubicBezTo>
                    <a:cubicBezTo>
                      <a:pt x="1185" y="926"/>
                      <a:pt x="1195" y="923"/>
                      <a:pt x="1202" y="922"/>
                    </a:cubicBezTo>
                    <a:cubicBezTo>
                      <a:pt x="1209" y="921"/>
                      <a:pt x="1210" y="924"/>
                      <a:pt x="1220" y="922"/>
                    </a:cubicBezTo>
                    <a:cubicBezTo>
                      <a:pt x="1230" y="920"/>
                      <a:pt x="1254" y="916"/>
                      <a:pt x="1262" y="910"/>
                    </a:cubicBezTo>
                    <a:cubicBezTo>
                      <a:pt x="1270" y="904"/>
                      <a:pt x="1267" y="895"/>
                      <a:pt x="1268" y="886"/>
                    </a:cubicBezTo>
                    <a:cubicBezTo>
                      <a:pt x="1269" y="877"/>
                      <a:pt x="1267" y="866"/>
                      <a:pt x="1268" y="856"/>
                    </a:cubicBezTo>
                    <a:cubicBezTo>
                      <a:pt x="1269" y="846"/>
                      <a:pt x="1276" y="834"/>
                      <a:pt x="1274" y="826"/>
                    </a:cubicBezTo>
                    <a:cubicBezTo>
                      <a:pt x="1272" y="818"/>
                      <a:pt x="1259" y="816"/>
                      <a:pt x="1256" y="808"/>
                    </a:cubicBezTo>
                    <a:cubicBezTo>
                      <a:pt x="1253" y="800"/>
                      <a:pt x="1257" y="788"/>
                      <a:pt x="1256" y="778"/>
                    </a:cubicBezTo>
                    <a:cubicBezTo>
                      <a:pt x="1255" y="768"/>
                      <a:pt x="1245" y="756"/>
                      <a:pt x="1250" y="748"/>
                    </a:cubicBezTo>
                    <a:cubicBezTo>
                      <a:pt x="1255" y="740"/>
                      <a:pt x="1273" y="736"/>
                      <a:pt x="1286" y="730"/>
                    </a:cubicBezTo>
                    <a:cubicBezTo>
                      <a:pt x="1299" y="724"/>
                      <a:pt x="1316" y="718"/>
                      <a:pt x="1328" y="712"/>
                    </a:cubicBezTo>
                    <a:cubicBezTo>
                      <a:pt x="1340" y="706"/>
                      <a:pt x="1348" y="698"/>
                      <a:pt x="1358" y="694"/>
                    </a:cubicBezTo>
                    <a:cubicBezTo>
                      <a:pt x="1368" y="690"/>
                      <a:pt x="1377" y="692"/>
                      <a:pt x="1388" y="688"/>
                    </a:cubicBezTo>
                    <a:cubicBezTo>
                      <a:pt x="1399" y="684"/>
                      <a:pt x="1423" y="676"/>
                      <a:pt x="1424" y="670"/>
                    </a:cubicBezTo>
                    <a:cubicBezTo>
                      <a:pt x="1425" y="664"/>
                      <a:pt x="1404" y="657"/>
                      <a:pt x="1394" y="652"/>
                    </a:cubicBezTo>
                    <a:cubicBezTo>
                      <a:pt x="1384" y="647"/>
                      <a:pt x="1375" y="647"/>
                      <a:pt x="1364" y="640"/>
                    </a:cubicBezTo>
                    <a:cubicBezTo>
                      <a:pt x="1353" y="633"/>
                      <a:pt x="1337" y="618"/>
                      <a:pt x="1328" y="610"/>
                    </a:cubicBezTo>
                    <a:cubicBezTo>
                      <a:pt x="1319" y="602"/>
                      <a:pt x="1304" y="603"/>
                      <a:pt x="1310" y="592"/>
                    </a:cubicBezTo>
                    <a:cubicBezTo>
                      <a:pt x="1316" y="581"/>
                      <a:pt x="1350" y="558"/>
                      <a:pt x="1364" y="544"/>
                    </a:cubicBezTo>
                    <a:cubicBezTo>
                      <a:pt x="1378" y="530"/>
                      <a:pt x="1386" y="517"/>
                      <a:pt x="1394" y="508"/>
                    </a:cubicBezTo>
                    <a:cubicBezTo>
                      <a:pt x="1402" y="499"/>
                      <a:pt x="1413" y="497"/>
                      <a:pt x="1412" y="490"/>
                    </a:cubicBezTo>
                    <a:cubicBezTo>
                      <a:pt x="1411" y="483"/>
                      <a:pt x="1386" y="472"/>
                      <a:pt x="1388" y="466"/>
                    </a:cubicBezTo>
                    <a:cubicBezTo>
                      <a:pt x="1390" y="460"/>
                      <a:pt x="1412" y="459"/>
                      <a:pt x="1424" y="454"/>
                    </a:cubicBezTo>
                    <a:cubicBezTo>
                      <a:pt x="1436" y="449"/>
                      <a:pt x="1451" y="436"/>
                      <a:pt x="1460" y="436"/>
                    </a:cubicBezTo>
                    <a:cubicBezTo>
                      <a:pt x="1469" y="436"/>
                      <a:pt x="1470" y="454"/>
                      <a:pt x="1478" y="454"/>
                    </a:cubicBezTo>
                    <a:cubicBezTo>
                      <a:pt x="1486" y="454"/>
                      <a:pt x="1506" y="440"/>
                      <a:pt x="1508" y="436"/>
                    </a:cubicBezTo>
                    <a:cubicBezTo>
                      <a:pt x="1510" y="432"/>
                      <a:pt x="1497" y="434"/>
                      <a:pt x="1490" y="430"/>
                    </a:cubicBezTo>
                    <a:cubicBezTo>
                      <a:pt x="1483" y="426"/>
                      <a:pt x="1474" y="416"/>
                      <a:pt x="1466" y="412"/>
                    </a:cubicBezTo>
                    <a:cubicBezTo>
                      <a:pt x="1458" y="408"/>
                      <a:pt x="1449" y="407"/>
                      <a:pt x="1442" y="406"/>
                    </a:cubicBezTo>
                    <a:cubicBezTo>
                      <a:pt x="1435" y="405"/>
                      <a:pt x="1427" y="409"/>
                      <a:pt x="1424" y="406"/>
                    </a:cubicBezTo>
                    <a:cubicBezTo>
                      <a:pt x="1421" y="403"/>
                      <a:pt x="1427" y="394"/>
                      <a:pt x="1424" y="388"/>
                    </a:cubicBezTo>
                    <a:cubicBezTo>
                      <a:pt x="1421" y="382"/>
                      <a:pt x="1412" y="373"/>
                      <a:pt x="1406" y="370"/>
                    </a:cubicBezTo>
                    <a:cubicBezTo>
                      <a:pt x="1400" y="367"/>
                      <a:pt x="1391" y="367"/>
                      <a:pt x="1388" y="370"/>
                    </a:cubicBezTo>
                    <a:cubicBezTo>
                      <a:pt x="1385" y="373"/>
                      <a:pt x="1386" y="385"/>
                      <a:pt x="1388" y="390"/>
                    </a:cubicBezTo>
                    <a:cubicBezTo>
                      <a:pt x="1390" y="395"/>
                      <a:pt x="1399" y="396"/>
                      <a:pt x="1400" y="402"/>
                    </a:cubicBezTo>
                    <a:cubicBezTo>
                      <a:pt x="1401" y="408"/>
                      <a:pt x="1399" y="423"/>
                      <a:pt x="1394" y="424"/>
                    </a:cubicBezTo>
                    <a:cubicBezTo>
                      <a:pt x="1389" y="425"/>
                      <a:pt x="1377" y="410"/>
                      <a:pt x="1370" y="406"/>
                    </a:cubicBezTo>
                    <a:cubicBezTo>
                      <a:pt x="1363" y="402"/>
                      <a:pt x="1355" y="398"/>
                      <a:pt x="1352" y="400"/>
                    </a:cubicBezTo>
                    <a:cubicBezTo>
                      <a:pt x="1349" y="402"/>
                      <a:pt x="1358" y="416"/>
                      <a:pt x="1352" y="418"/>
                    </a:cubicBezTo>
                    <a:cubicBezTo>
                      <a:pt x="1346" y="420"/>
                      <a:pt x="1325" y="414"/>
                      <a:pt x="1316" y="412"/>
                    </a:cubicBezTo>
                    <a:cubicBezTo>
                      <a:pt x="1307" y="410"/>
                      <a:pt x="1305" y="408"/>
                      <a:pt x="1298" y="406"/>
                    </a:cubicBezTo>
                    <a:cubicBezTo>
                      <a:pt x="1291" y="404"/>
                      <a:pt x="1284" y="402"/>
                      <a:pt x="1274" y="400"/>
                    </a:cubicBezTo>
                    <a:cubicBezTo>
                      <a:pt x="1264" y="398"/>
                      <a:pt x="1247" y="397"/>
                      <a:pt x="1238" y="394"/>
                    </a:cubicBezTo>
                    <a:cubicBezTo>
                      <a:pt x="1229" y="391"/>
                      <a:pt x="1226" y="385"/>
                      <a:pt x="1220" y="382"/>
                    </a:cubicBezTo>
                    <a:cubicBezTo>
                      <a:pt x="1214" y="379"/>
                      <a:pt x="1208" y="378"/>
                      <a:pt x="1202" y="376"/>
                    </a:cubicBezTo>
                    <a:cubicBezTo>
                      <a:pt x="1196" y="374"/>
                      <a:pt x="1191" y="373"/>
                      <a:pt x="1184" y="370"/>
                    </a:cubicBezTo>
                    <a:cubicBezTo>
                      <a:pt x="1177" y="367"/>
                      <a:pt x="1169" y="364"/>
                      <a:pt x="1160" y="358"/>
                    </a:cubicBezTo>
                    <a:cubicBezTo>
                      <a:pt x="1151" y="352"/>
                      <a:pt x="1135" y="341"/>
                      <a:pt x="1130" y="334"/>
                    </a:cubicBezTo>
                    <a:cubicBezTo>
                      <a:pt x="1125" y="327"/>
                      <a:pt x="1130" y="330"/>
                      <a:pt x="1130" y="316"/>
                    </a:cubicBezTo>
                    <a:cubicBezTo>
                      <a:pt x="1130" y="302"/>
                      <a:pt x="1127" y="267"/>
                      <a:pt x="1130" y="252"/>
                    </a:cubicBezTo>
                    <a:cubicBezTo>
                      <a:pt x="1133" y="237"/>
                      <a:pt x="1143" y="234"/>
                      <a:pt x="1148" y="226"/>
                    </a:cubicBezTo>
                    <a:cubicBezTo>
                      <a:pt x="1153" y="218"/>
                      <a:pt x="1161" y="206"/>
                      <a:pt x="1160" y="202"/>
                    </a:cubicBezTo>
                    <a:cubicBezTo>
                      <a:pt x="1159" y="198"/>
                      <a:pt x="1151" y="202"/>
                      <a:pt x="1142" y="202"/>
                    </a:cubicBezTo>
                    <a:cubicBezTo>
                      <a:pt x="1133" y="202"/>
                      <a:pt x="1113" y="199"/>
                      <a:pt x="1106" y="202"/>
                    </a:cubicBezTo>
                    <a:cubicBezTo>
                      <a:pt x="1099" y="205"/>
                      <a:pt x="1106" y="220"/>
                      <a:pt x="1100" y="220"/>
                    </a:cubicBezTo>
                    <a:cubicBezTo>
                      <a:pt x="1094" y="220"/>
                      <a:pt x="1079" y="205"/>
                      <a:pt x="1070" y="202"/>
                    </a:cubicBezTo>
                    <a:cubicBezTo>
                      <a:pt x="1061" y="199"/>
                      <a:pt x="1055" y="205"/>
                      <a:pt x="1046" y="202"/>
                    </a:cubicBezTo>
                    <a:cubicBezTo>
                      <a:pt x="1037" y="199"/>
                      <a:pt x="1024" y="188"/>
                      <a:pt x="1016" y="184"/>
                    </a:cubicBezTo>
                    <a:cubicBezTo>
                      <a:pt x="1008" y="180"/>
                      <a:pt x="1001" y="183"/>
                      <a:pt x="998" y="178"/>
                    </a:cubicBezTo>
                    <a:cubicBezTo>
                      <a:pt x="995" y="173"/>
                      <a:pt x="1007" y="157"/>
                      <a:pt x="998" y="154"/>
                    </a:cubicBezTo>
                    <a:cubicBezTo>
                      <a:pt x="989" y="151"/>
                      <a:pt x="956" y="159"/>
                      <a:pt x="944" y="160"/>
                    </a:cubicBezTo>
                    <a:cubicBezTo>
                      <a:pt x="932" y="161"/>
                      <a:pt x="933" y="158"/>
                      <a:pt x="926" y="160"/>
                    </a:cubicBezTo>
                    <a:cubicBezTo>
                      <a:pt x="919" y="162"/>
                      <a:pt x="909" y="168"/>
                      <a:pt x="902" y="172"/>
                    </a:cubicBezTo>
                    <a:cubicBezTo>
                      <a:pt x="895" y="176"/>
                      <a:pt x="889" y="179"/>
                      <a:pt x="884" y="184"/>
                    </a:cubicBezTo>
                    <a:cubicBezTo>
                      <a:pt x="879" y="189"/>
                      <a:pt x="877" y="197"/>
                      <a:pt x="872" y="202"/>
                    </a:cubicBezTo>
                    <a:cubicBezTo>
                      <a:pt x="867" y="207"/>
                      <a:pt x="865" y="212"/>
                      <a:pt x="854" y="214"/>
                    </a:cubicBezTo>
                    <a:cubicBezTo>
                      <a:pt x="843" y="216"/>
                      <a:pt x="826" y="212"/>
                      <a:pt x="806" y="214"/>
                    </a:cubicBezTo>
                    <a:cubicBezTo>
                      <a:pt x="786" y="216"/>
                      <a:pt x="747" y="221"/>
                      <a:pt x="734" y="226"/>
                    </a:cubicBezTo>
                    <a:cubicBezTo>
                      <a:pt x="721" y="231"/>
                      <a:pt x="733" y="241"/>
                      <a:pt x="728" y="244"/>
                    </a:cubicBezTo>
                    <a:cubicBezTo>
                      <a:pt x="723" y="247"/>
                      <a:pt x="712" y="246"/>
                      <a:pt x="704" y="244"/>
                    </a:cubicBezTo>
                    <a:cubicBezTo>
                      <a:pt x="696" y="242"/>
                      <a:pt x="688" y="235"/>
                      <a:pt x="680" y="232"/>
                    </a:cubicBezTo>
                    <a:cubicBezTo>
                      <a:pt x="672" y="229"/>
                      <a:pt x="664" y="229"/>
                      <a:pt x="656" y="226"/>
                    </a:cubicBezTo>
                    <a:cubicBezTo>
                      <a:pt x="648" y="223"/>
                      <a:pt x="639" y="218"/>
                      <a:pt x="632" y="214"/>
                    </a:cubicBezTo>
                    <a:cubicBezTo>
                      <a:pt x="625" y="210"/>
                      <a:pt x="620" y="206"/>
                      <a:pt x="614" y="202"/>
                    </a:cubicBezTo>
                    <a:cubicBezTo>
                      <a:pt x="608" y="198"/>
                      <a:pt x="609" y="193"/>
                      <a:pt x="596" y="190"/>
                    </a:cubicBezTo>
                    <a:cubicBezTo>
                      <a:pt x="583" y="187"/>
                      <a:pt x="549" y="184"/>
                      <a:pt x="536" y="184"/>
                    </a:cubicBezTo>
                    <a:cubicBezTo>
                      <a:pt x="523" y="184"/>
                      <a:pt x="523" y="185"/>
                      <a:pt x="518" y="190"/>
                    </a:cubicBezTo>
                    <a:cubicBezTo>
                      <a:pt x="513" y="195"/>
                      <a:pt x="512" y="214"/>
                      <a:pt x="506" y="214"/>
                    </a:cubicBezTo>
                    <a:cubicBezTo>
                      <a:pt x="500" y="214"/>
                      <a:pt x="489" y="195"/>
                      <a:pt x="482" y="190"/>
                    </a:cubicBezTo>
                    <a:cubicBezTo>
                      <a:pt x="475" y="185"/>
                      <a:pt x="470" y="188"/>
                      <a:pt x="464" y="184"/>
                    </a:cubicBezTo>
                    <a:cubicBezTo>
                      <a:pt x="458" y="180"/>
                      <a:pt x="453" y="171"/>
                      <a:pt x="446" y="166"/>
                    </a:cubicBezTo>
                    <a:cubicBezTo>
                      <a:pt x="439" y="161"/>
                      <a:pt x="429" y="158"/>
                      <a:pt x="422" y="154"/>
                    </a:cubicBezTo>
                    <a:cubicBezTo>
                      <a:pt x="415" y="150"/>
                      <a:pt x="410" y="147"/>
                      <a:pt x="404" y="142"/>
                    </a:cubicBezTo>
                    <a:cubicBezTo>
                      <a:pt x="398" y="137"/>
                      <a:pt x="400" y="129"/>
                      <a:pt x="386" y="124"/>
                    </a:cubicBezTo>
                    <a:cubicBezTo>
                      <a:pt x="372" y="119"/>
                      <a:pt x="336" y="113"/>
                      <a:pt x="320" y="112"/>
                    </a:cubicBezTo>
                    <a:cubicBezTo>
                      <a:pt x="304" y="111"/>
                      <a:pt x="298" y="120"/>
                      <a:pt x="290" y="118"/>
                    </a:cubicBezTo>
                    <a:cubicBezTo>
                      <a:pt x="282" y="116"/>
                      <a:pt x="281" y="105"/>
                      <a:pt x="272" y="100"/>
                    </a:cubicBezTo>
                    <a:cubicBezTo>
                      <a:pt x="263" y="95"/>
                      <a:pt x="246" y="93"/>
                      <a:pt x="236" y="88"/>
                    </a:cubicBezTo>
                    <a:cubicBezTo>
                      <a:pt x="226" y="83"/>
                      <a:pt x="220" y="74"/>
                      <a:pt x="212" y="70"/>
                    </a:cubicBezTo>
                    <a:cubicBezTo>
                      <a:pt x="204" y="66"/>
                      <a:pt x="195" y="69"/>
                      <a:pt x="188" y="64"/>
                    </a:cubicBezTo>
                    <a:cubicBezTo>
                      <a:pt x="181" y="59"/>
                      <a:pt x="170" y="45"/>
                      <a:pt x="170" y="40"/>
                    </a:cubicBezTo>
                    <a:cubicBezTo>
                      <a:pt x="170" y="35"/>
                      <a:pt x="186" y="38"/>
                      <a:pt x="188" y="34"/>
                    </a:cubicBezTo>
                    <a:cubicBezTo>
                      <a:pt x="190" y="30"/>
                      <a:pt x="186" y="18"/>
                      <a:pt x="182" y="16"/>
                    </a:cubicBezTo>
                    <a:cubicBezTo>
                      <a:pt x="178" y="14"/>
                      <a:pt x="171" y="23"/>
                      <a:pt x="164" y="22"/>
                    </a:cubicBezTo>
                    <a:cubicBezTo>
                      <a:pt x="157" y="21"/>
                      <a:pt x="150" y="13"/>
                      <a:pt x="140" y="10"/>
                    </a:cubicBezTo>
                    <a:cubicBezTo>
                      <a:pt x="130" y="7"/>
                      <a:pt x="113" y="5"/>
                      <a:pt x="104" y="4"/>
                    </a:cubicBezTo>
                    <a:cubicBezTo>
                      <a:pt x="95" y="3"/>
                      <a:pt x="90" y="0"/>
                      <a:pt x="86" y="4"/>
                    </a:cubicBezTo>
                    <a:cubicBezTo>
                      <a:pt x="82" y="8"/>
                      <a:pt x="85" y="24"/>
                      <a:pt x="80" y="28"/>
                    </a:cubicBezTo>
                    <a:cubicBezTo>
                      <a:pt x="75" y="32"/>
                      <a:pt x="63" y="24"/>
                      <a:pt x="56" y="28"/>
                    </a:cubicBezTo>
                    <a:cubicBezTo>
                      <a:pt x="49" y="32"/>
                      <a:pt x="45" y="48"/>
                      <a:pt x="38" y="52"/>
                    </a:cubicBezTo>
                    <a:cubicBezTo>
                      <a:pt x="31" y="56"/>
                      <a:pt x="20" y="49"/>
                      <a:pt x="14" y="52"/>
                    </a:cubicBezTo>
                    <a:cubicBezTo>
                      <a:pt x="8" y="55"/>
                      <a:pt x="0" y="62"/>
                      <a:pt x="2" y="70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E9B82D7-D395-4405-42E5-579A38817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8" y="3761"/>
              <a:ext cx="757" cy="704"/>
            </a:xfrm>
            <a:custGeom>
              <a:avLst/>
              <a:gdLst>
                <a:gd name="T0" fmla="*/ 157 w 757"/>
                <a:gd name="T1" fmla="*/ 19 h 704"/>
                <a:gd name="T2" fmla="*/ 97 w 757"/>
                <a:gd name="T3" fmla="*/ 91 h 704"/>
                <a:gd name="T4" fmla="*/ 103 w 757"/>
                <a:gd name="T5" fmla="*/ 133 h 704"/>
                <a:gd name="T6" fmla="*/ 145 w 757"/>
                <a:gd name="T7" fmla="*/ 151 h 704"/>
                <a:gd name="T8" fmla="*/ 175 w 757"/>
                <a:gd name="T9" fmla="*/ 187 h 704"/>
                <a:gd name="T10" fmla="*/ 133 w 757"/>
                <a:gd name="T11" fmla="*/ 199 h 704"/>
                <a:gd name="T12" fmla="*/ 91 w 757"/>
                <a:gd name="T13" fmla="*/ 211 h 704"/>
                <a:gd name="T14" fmla="*/ 55 w 757"/>
                <a:gd name="T15" fmla="*/ 235 h 704"/>
                <a:gd name="T16" fmla="*/ 13 w 757"/>
                <a:gd name="T17" fmla="*/ 259 h 704"/>
                <a:gd name="T18" fmla="*/ 19 w 757"/>
                <a:gd name="T19" fmla="*/ 301 h 704"/>
                <a:gd name="T20" fmla="*/ 37 w 757"/>
                <a:gd name="T21" fmla="*/ 349 h 704"/>
                <a:gd name="T22" fmla="*/ 31 w 757"/>
                <a:gd name="T23" fmla="*/ 385 h 704"/>
                <a:gd name="T24" fmla="*/ 19 w 757"/>
                <a:gd name="T25" fmla="*/ 421 h 704"/>
                <a:gd name="T26" fmla="*/ 13 w 757"/>
                <a:gd name="T27" fmla="*/ 445 h 704"/>
                <a:gd name="T28" fmla="*/ 19 w 757"/>
                <a:gd name="T29" fmla="*/ 487 h 704"/>
                <a:gd name="T30" fmla="*/ 37 w 757"/>
                <a:gd name="T31" fmla="*/ 523 h 704"/>
                <a:gd name="T32" fmla="*/ 79 w 757"/>
                <a:gd name="T33" fmla="*/ 541 h 704"/>
                <a:gd name="T34" fmla="*/ 121 w 757"/>
                <a:gd name="T35" fmla="*/ 535 h 704"/>
                <a:gd name="T36" fmla="*/ 157 w 757"/>
                <a:gd name="T37" fmla="*/ 529 h 704"/>
                <a:gd name="T38" fmla="*/ 193 w 757"/>
                <a:gd name="T39" fmla="*/ 553 h 704"/>
                <a:gd name="T40" fmla="*/ 223 w 757"/>
                <a:gd name="T41" fmla="*/ 601 h 704"/>
                <a:gd name="T42" fmla="*/ 277 w 757"/>
                <a:gd name="T43" fmla="*/ 649 h 704"/>
                <a:gd name="T44" fmla="*/ 319 w 757"/>
                <a:gd name="T45" fmla="*/ 673 h 704"/>
                <a:gd name="T46" fmla="*/ 355 w 757"/>
                <a:gd name="T47" fmla="*/ 703 h 704"/>
                <a:gd name="T48" fmla="*/ 397 w 757"/>
                <a:gd name="T49" fmla="*/ 673 h 704"/>
                <a:gd name="T50" fmla="*/ 445 w 757"/>
                <a:gd name="T51" fmla="*/ 661 h 704"/>
                <a:gd name="T52" fmla="*/ 499 w 757"/>
                <a:gd name="T53" fmla="*/ 625 h 704"/>
                <a:gd name="T54" fmla="*/ 547 w 757"/>
                <a:gd name="T55" fmla="*/ 595 h 704"/>
                <a:gd name="T56" fmla="*/ 637 w 757"/>
                <a:gd name="T57" fmla="*/ 559 h 704"/>
                <a:gd name="T58" fmla="*/ 691 w 757"/>
                <a:gd name="T59" fmla="*/ 541 h 704"/>
                <a:gd name="T60" fmla="*/ 715 w 757"/>
                <a:gd name="T61" fmla="*/ 523 h 704"/>
                <a:gd name="T62" fmla="*/ 751 w 757"/>
                <a:gd name="T63" fmla="*/ 481 h 704"/>
                <a:gd name="T64" fmla="*/ 751 w 757"/>
                <a:gd name="T65" fmla="*/ 427 h 704"/>
                <a:gd name="T66" fmla="*/ 715 w 757"/>
                <a:gd name="T67" fmla="*/ 427 h 704"/>
                <a:gd name="T68" fmla="*/ 643 w 757"/>
                <a:gd name="T69" fmla="*/ 415 h 704"/>
                <a:gd name="T70" fmla="*/ 589 w 757"/>
                <a:gd name="T71" fmla="*/ 385 h 704"/>
                <a:gd name="T72" fmla="*/ 559 w 757"/>
                <a:gd name="T73" fmla="*/ 355 h 704"/>
                <a:gd name="T74" fmla="*/ 547 w 757"/>
                <a:gd name="T75" fmla="*/ 265 h 704"/>
                <a:gd name="T76" fmla="*/ 529 w 757"/>
                <a:gd name="T77" fmla="*/ 217 h 704"/>
                <a:gd name="T78" fmla="*/ 499 w 757"/>
                <a:gd name="T79" fmla="*/ 169 h 704"/>
                <a:gd name="T80" fmla="*/ 475 w 757"/>
                <a:gd name="T81" fmla="*/ 127 h 704"/>
                <a:gd name="T82" fmla="*/ 481 w 757"/>
                <a:gd name="T83" fmla="*/ 85 h 704"/>
                <a:gd name="T84" fmla="*/ 433 w 757"/>
                <a:gd name="T85" fmla="*/ 91 h 704"/>
                <a:gd name="T86" fmla="*/ 367 w 757"/>
                <a:gd name="T87" fmla="*/ 85 h 704"/>
                <a:gd name="T88" fmla="*/ 331 w 757"/>
                <a:gd name="T89" fmla="*/ 73 h 704"/>
                <a:gd name="T90" fmla="*/ 289 w 757"/>
                <a:gd name="T91" fmla="*/ 55 h 704"/>
                <a:gd name="T92" fmla="*/ 235 w 757"/>
                <a:gd name="T93" fmla="*/ 37 h 704"/>
                <a:gd name="T94" fmla="*/ 193 w 757"/>
                <a:gd name="T95" fmla="*/ 13 h 7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57" h="704">
                  <a:moveTo>
                    <a:pt x="175" y="1"/>
                  </a:moveTo>
                  <a:cubicBezTo>
                    <a:pt x="169" y="2"/>
                    <a:pt x="164" y="11"/>
                    <a:pt x="157" y="19"/>
                  </a:cubicBezTo>
                  <a:cubicBezTo>
                    <a:pt x="150" y="27"/>
                    <a:pt x="143" y="37"/>
                    <a:pt x="133" y="49"/>
                  </a:cubicBezTo>
                  <a:cubicBezTo>
                    <a:pt x="123" y="61"/>
                    <a:pt x="107" y="81"/>
                    <a:pt x="97" y="91"/>
                  </a:cubicBezTo>
                  <a:cubicBezTo>
                    <a:pt x="87" y="101"/>
                    <a:pt x="72" y="102"/>
                    <a:pt x="73" y="109"/>
                  </a:cubicBezTo>
                  <a:cubicBezTo>
                    <a:pt x="74" y="116"/>
                    <a:pt x="95" y="127"/>
                    <a:pt x="103" y="133"/>
                  </a:cubicBezTo>
                  <a:cubicBezTo>
                    <a:pt x="111" y="139"/>
                    <a:pt x="114" y="142"/>
                    <a:pt x="121" y="145"/>
                  </a:cubicBezTo>
                  <a:cubicBezTo>
                    <a:pt x="128" y="148"/>
                    <a:pt x="136" y="147"/>
                    <a:pt x="145" y="151"/>
                  </a:cubicBezTo>
                  <a:cubicBezTo>
                    <a:pt x="154" y="155"/>
                    <a:pt x="170" y="163"/>
                    <a:pt x="175" y="169"/>
                  </a:cubicBezTo>
                  <a:cubicBezTo>
                    <a:pt x="180" y="175"/>
                    <a:pt x="178" y="183"/>
                    <a:pt x="175" y="187"/>
                  </a:cubicBezTo>
                  <a:cubicBezTo>
                    <a:pt x="172" y="191"/>
                    <a:pt x="164" y="191"/>
                    <a:pt x="157" y="193"/>
                  </a:cubicBezTo>
                  <a:cubicBezTo>
                    <a:pt x="150" y="195"/>
                    <a:pt x="141" y="196"/>
                    <a:pt x="133" y="199"/>
                  </a:cubicBezTo>
                  <a:cubicBezTo>
                    <a:pt x="125" y="202"/>
                    <a:pt x="116" y="209"/>
                    <a:pt x="109" y="211"/>
                  </a:cubicBezTo>
                  <a:cubicBezTo>
                    <a:pt x="102" y="213"/>
                    <a:pt x="96" y="208"/>
                    <a:pt x="91" y="211"/>
                  </a:cubicBezTo>
                  <a:cubicBezTo>
                    <a:pt x="86" y="214"/>
                    <a:pt x="85" y="225"/>
                    <a:pt x="79" y="229"/>
                  </a:cubicBezTo>
                  <a:cubicBezTo>
                    <a:pt x="73" y="233"/>
                    <a:pt x="63" y="232"/>
                    <a:pt x="55" y="235"/>
                  </a:cubicBezTo>
                  <a:cubicBezTo>
                    <a:pt x="47" y="238"/>
                    <a:pt x="38" y="243"/>
                    <a:pt x="31" y="247"/>
                  </a:cubicBezTo>
                  <a:cubicBezTo>
                    <a:pt x="24" y="251"/>
                    <a:pt x="16" y="254"/>
                    <a:pt x="13" y="259"/>
                  </a:cubicBezTo>
                  <a:cubicBezTo>
                    <a:pt x="10" y="264"/>
                    <a:pt x="12" y="270"/>
                    <a:pt x="13" y="277"/>
                  </a:cubicBezTo>
                  <a:cubicBezTo>
                    <a:pt x="14" y="284"/>
                    <a:pt x="15" y="293"/>
                    <a:pt x="19" y="301"/>
                  </a:cubicBezTo>
                  <a:cubicBezTo>
                    <a:pt x="23" y="309"/>
                    <a:pt x="34" y="317"/>
                    <a:pt x="37" y="325"/>
                  </a:cubicBezTo>
                  <a:cubicBezTo>
                    <a:pt x="40" y="333"/>
                    <a:pt x="37" y="342"/>
                    <a:pt x="37" y="349"/>
                  </a:cubicBezTo>
                  <a:cubicBezTo>
                    <a:pt x="37" y="356"/>
                    <a:pt x="38" y="361"/>
                    <a:pt x="37" y="367"/>
                  </a:cubicBezTo>
                  <a:cubicBezTo>
                    <a:pt x="36" y="373"/>
                    <a:pt x="32" y="379"/>
                    <a:pt x="31" y="385"/>
                  </a:cubicBezTo>
                  <a:cubicBezTo>
                    <a:pt x="30" y="391"/>
                    <a:pt x="33" y="397"/>
                    <a:pt x="31" y="403"/>
                  </a:cubicBezTo>
                  <a:cubicBezTo>
                    <a:pt x="29" y="409"/>
                    <a:pt x="24" y="417"/>
                    <a:pt x="19" y="421"/>
                  </a:cubicBezTo>
                  <a:cubicBezTo>
                    <a:pt x="14" y="425"/>
                    <a:pt x="2" y="423"/>
                    <a:pt x="1" y="427"/>
                  </a:cubicBezTo>
                  <a:cubicBezTo>
                    <a:pt x="0" y="431"/>
                    <a:pt x="11" y="438"/>
                    <a:pt x="13" y="445"/>
                  </a:cubicBezTo>
                  <a:cubicBezTo>
                    <a:pt x="15" y="452"/>
                    <a:pt x="12" y="462"/>
                    <a:pt x="13" y="469"/>
                  </a:cubicBezTo>
                  <a:cubicBezTo>
                    <a:pt x="14" y="476"/>
                    <a:pt x="17" y="481"/>
                    <a:pt x="19" y="487"/>
                  </a:cubicBezTo>
                  <a:cubicBezTo>
                    <a:pt x="21" y="493"/>
                    <a:pt x="22" y="499"/>
                    <a:pt x="25" y="505"/>
                  </a:cubicBezTo>
                  <a:cubicBezTo>
                    <a:pt x="28" y="511"/>
                    <a:pt x="32" y="519"/>
                    <a:pt x="37" y="523"/>
                  </a:cubicBezTo>
                  <a:cubicBezTo>
                    <a:pt x="42" y="527"/>
                    <a:pt x="48" y="526"/>
                    <a:pt x="55" y="529"/>
                  </a:cubicBezTo>
                  <a:cubicBezTo>
                    <a:pt x="62" y="532"/>
                    <a:pt x="71" y="541"/>
                    <a:pt x="79" y="541"/>
                  </a:cubicBezTo>
                  <a:cubicBezTo>
                    <a:pt x="87" y="541"/>
                    <a:pt x="96" y="530"/>
                    <a:pt x="103" y="529"/>
                  </a:cubicBezTo>
                  <a:cubicBezTo>
                    <a:pt x="110" y="528"/>
                    <a:pt x="115" y="536"/>
                    <a:pt x="121" y="535"/>
                  </a:cubicBezTo>
                  <a:cubicBezTo>
                    <a:pt x="127" y="534"/>
                    <a:pt x="133" y="524"/>
                    <a:pt x="139" y="523"/>
                  </a:cubicBezTo>
                  <a:cubicBezTo>
                    <a:pt x="145" y="522"/>
                    <a:pt x="149" y="527"/>
                    <a:pt x="157" y="529"/>
                  </a:cubicBezTo>
                  <a:cubicBezTo>
                    <a:pt x="165" y="531"/>
                    <a:pt x="181" y="531"/>
                    <a:pt x="187" y="535"/>
                  </a:cubicBezTo>
                  <a:cubicBezTo>
                    <a:pt x="193" y="539"/>
                    <a:pt x="191" y="547"/>
                    <a:pt x="193" y="553"/>
                  </a:cubicBezTo>
                  <a:cubicBezTo>
                    <a:pt x="195" y="559"/>
                    <a:pt x="194" y="563"/>
                    <a:pt x="199" y="571"/>
                  </a:cubicBezTo>
                  <a:cubicBezTo>
                    <a:pt x="204" y="579"/>
                    <a:pt x="214" y="591"/>
                    <a:pt x="223" y="601"/>
                  </a:cubicBezTo>
                  <a:cubicBezTo>
                    <a:pt x="232" y="611"/>
                    <a:pt x="244" y="623"/>
                    <a:pt x="253" y="631"/>
                  </a:cubicBezTo>
                  <a:cubicBezTo>
                    <a:pt x="262" y="639"/>
                    <a:pt x="269" y="643"/>
                    <a:pt x="277" y="649"/>
                  </a:cubicBezTo>
                  <a:cubicBezTo>
                    <a:pt x="285" y="655"/>
                    <a:pt x="294" y="663"/>
                    <a:pt x="301" y="667"/>
                  </a:cubicBezTo>
                  <a:cubicBezTo>
                    <a:pt x="308" y="671"/>
                    <a:pt x="313" y="670"/>
                    <a:pt x="319" y="673"/>
                  </a:cubicBezTo>
                  <a:cubicBezTo>
                    <a:pt x="325" y="676"/>
                    <a:pt x="331" y="680"/>
                    <a:pt x="337" y="685"/>
                  </a:cubicBezTo>
                  <a:cubicBezTo>
                    <a:pt x="343" y="690"/>
                    <a:pt x="348" y="702"/>
                    <a:pt x="355" y="703"/>
                  </a:cubicBezTo>
                  <a:cubicBezTo>
                    <a:pt x="362" y="704"/>
                    <a:pt x="372" y="696"/>
                    <a:pt x="379" y="691"/>
                  </a:cubicBezTo>
                  <a:cubicBezTo>
                    <a:pt x="386" y="686"/>
                    <a:pt x="391" y="676"/>
                    <a:pt x="397" y="673"/>
                  </a:cubicBezTo>
                  <a:cubicBezTo>
                    <a:pt x="403" y="670"/>
                    <a:pt x="407" y="675"/>
                    <a:pt x="415" y="673"/>
                  </a:cubicBezTo>
                  <a:cubicBezTo>
                    <a:pt x="423" y="671"/>
                    <a:pt x="435" y="666"/>
                    <a:pt x="445" y="661"/>
                  </a:cubicBezTo>
                  <a:cubicBezTo>
                    <a:pt x="455" y="656"/>
                    <a:pt x="466" y="649"/>
                    <a:pt x="475" y="643"/>
                  </a:cubicBezTo>
                  <a:cubicBezTo>
                    <a:pt x="484" y="637"/>
                    <a:pt x="491" y="631"/>
                    <a:pt x="499" y="625"/>
                  </a:cubicBezTo>
                  <a:cubicBezTo>
                    <a:pt x="507" y="619"/>
                    <a:pt x="515" y="612"/>
                    <a:pt x="523" y="607"/>
                  </a:cubicBezTo>
                  <a:cubicBezTo>
                    <a:pt x="531" y="602"/>
                    <a:pt x="543" y="602"/>
                    <a:pt x="547" y="595"/>
                  </a:cubicBezTo>
                  <a:cubicBezTo>
                    <a:pt x="551" y="588"/>
                    <a:pt x="532" y="571"/>
                    <a:pt x="547" y="565"/>
                  </a:cubicBezTo>
                  <a:cubicBezTo>
                    <a:pt x="562" y="559"/>
                    <a:pt x="617" y="561"/>
                    <a:pt x="637" y="559"/>
                  </a:cubicBezTo>
                  <a:cubicBezTo>
                    <a:pt x="657" y="557"/>
                    <a:pt x="658" y="556"/>
                    <a:pt x="667" y="553"/>
                  </a:cubicBezTo>
                  <a:cubicBezTo>
                    <a:pt x="676" y="550"/>
                    <a:pt x="684" y="543"/>
                    <a:pt x="691" y="541"/>
                  </a:cubicBezTo>
                  <a:cubicBezTo>
                    <a:pt x="698" y="539"/>
                    <a:pt x="705" y="544"/>
                    <a:pt x="709" y="541"/>
                  </a:cubicBezTo>
                  <a:cubicBezTo>
                    <a:pt x="713" y="538"/>
                    <a:pt x="713" y="532"/>
                    <a:pt x="715" y="523"/>
                  </a:cubicBezTo>
                  <a:cubicBezTo>
                    <a:pt x="717" y="514"/>
                    <a:pt x="715" y="494"/>
                    <a:pt x="721" y="487"/>
                  </a:cubicBezTo>
                  <a:cubicBezTo>
                    <a:pt x="727" y="480"/>
                    <a:pt x="745" y="488"/>
                    <a:pt x="751" y="481"/>
                  </a:cubicBezTo>
                  <a:cubicBezTo>
                    <a:pt x="757" y="474"/>
                    <a:pt x="757" y="454"/>
                    <a:pt x="757" y="445"/>
                  </a:cubicBezTo>
                  <a:cubicBezTo>
                    <a:pt x="757" y="436"/>
                    <a:pt x="755" y="431"/>
                    <a:pt x="751" y="427"/>
                  </a:cubicBezTo>
                  <a:cubicBezTo>
                    <a:pt x="747" y="423"/>
                    <a:pt x="739" y="421"/>
                    <a:pt x="733" y="421"/>
                  </a:cubicBezTo>
                  <a:cubicBezTo>
                    <a:pt x="727" y="421"/>
                    <a:pt x="721" y="428"/>
                    <a:pt x="715" y="427"/>
                  </a:cubicBezTo>
                  <a:cubicBezTo>
                    <a:pt x="709" y="426"/>
                    <a:pt x="709" y="417"/>
                    <a:pt x="697" y="415"/>
                  </a:cubicBezTo>
                  <a:cubicBezTo>
                    <a:pt x="685" y="413"/>
                    <a:pt x="657" y="416"/>
                    <a:pt x="643" y="415"/>
                  </a:cubicBezTo>
                  <a:cubicBezTo>
                    <a:pt x="629" y="414"/>
                    <a:pt x="622" y="414"/>
                    <a:pt x="613" y="409"/>
                  </a:cubicBezTo>
                  <a:cubicBezTo>
                    <a:pt x="604" y="404"/>
                    <a:pt x="595" y="392"/>
                    <a:pt x="589" y="385"/>
                  </a:cubicBezTo>
                  <a:cubicBezTo>
                    <a:pt x="583" y="378"/>
                    <a:pt x="582" y="372"/>
                    <a:pt x="577" y="367"/>
                  </a:cubicBezTo>
                  <a:cubicBezTo>
                    <a:pt x="572" y="362"/>
                    <a:pt x="562" y="369"/>
                    <a:pt x="559" y="355"/>
                  </a:cubicBezTo>
                  <a:cubicBezTo>
                    <a:pt x="556" y="341"/>
                    <a:pt x="561" y="298"/>
                    <a:pt x="559" y="283"/>
                  </a:cubicBezTo>
                  <a:cubicBezTo>
                    <a:pt x="557" y="268"/>
                    <a:pt x="550" y="272"/>
                    <a:pt x="547" y="265"/>
                  </a:cubicBezTo>
                  <a:cubicBezTo>
                    <a:pt x="544" y="258"/>
                    <a:pt x="544" y="249"/>
                    <a:pt x="541" y="241"/>
                  </a:cubicBezTo>
                  <a:cubicBezTo>
                    <a:pt x="538" y="233"/>
                    <a:pt x="534" y="224"/>
                    <a:pt x="529" y="217"/>
                  </a:cubicBezTo>
                  <a:cubicBezTo>
                    <a:pt x="524" y="210"/>
                    <a:pt x="516" y="207"/>
                    <a:pt x="511" y="199"/>
                  </a:cubicBezTo>
                  <a:cubicBezTo>
                    <a:pt x="506" y="191"/>
                    <a:pt x="503" y="177"/>
                    <a:pt x="499" y="169"/>
                  </a:cubicBezTo>
                  <a:cubicBezTo>
                    <a:pt x="495" y="161"/>
                    <a:pt x="491" y="158"/>
                    <a:pt x="487" y="151"/>
                  </a:cubicBezTo>
                  <a:cubicBezTo>
                    <a:pt x="483" y="144"/>
                    <a:pt x="476" y="134"/>
                    <a:pt x="475" y="127"/>
                  </a:cubicBezTo>
                  <a:cubicBezTo>
                    <a:pt x="474" y="120"/>
                    <a:pt x="480" y="116"/>
                    <a:pt x="481" y="109"/>
                  </a:cubicBezTo>
                  <a:cubicBezTo>
                    <a:pt x="482" y="102"/>
                    <a:pt x="484" y="90"/>
                    <a:pt x="481" y="85"/>
                  </a:cubicBezTo>
                  <a:cubicBezTo>
                    <a:pt x="478" y="80"/>
                    <a:pt x="471" y="78"/>
                    <a:pt x="463" y="79"/>
                  </a:cubicBezTo>
                  <a:cubicBezTo>
                    <a:pt x="455" y="80"/>
                    <a:pt x="444" y="88"/>
                    <a:pt x="433" y="91"/>
                  </a:cubicBezTo>
                  <a:cubicBezTo>
                    <a:pt x="422" y="94"/>
                    <a:pt x="408" y="98"/>
                    <a:pt x="397" y="97"/>
                  </a:cubicBezTo>
                  <a:cubicBezTo>
                    <a:pt x="386" y="96"/>
                    <a:pt x="375" y="89"/>
                    <a:pt x="367" y="85"/>
                  </a:cubicBezTo>
                  <a:cubicBezTo>
                    <a:pt x="359" y="81"/>
                    <a:pt x="355" y="75"/>
                    <a:pt x="349" y="73"/>
                  </a:cubicBezTo>
                  <a:cubicBezTo>
                    <a:pt x="343" y="71"/>
                    <a:pt x="337" y="74"/>
                    <a:pt x="331" y="73"/>
                  </a:cubicBezTo>
                  <a:cubicBezTo>
                    <a:pt x="325" y="72"/>
                    <a:pt x="320" y="70"/>
                    <a:pt x="313" y="67"/>
                  </a:cubicBezTo>
                  <a:cubicBezTo>
                    <a:pt x="306" y="64"/>
                    <a:pt x="299" y="58"/>
                    <a:pt x="289" y="55"/>
                  </a:cubicBezTo>
                  <a:cubicBezTo>
                    <a:pt x="279" y="52"/>
                    <a:pt x="262" y="52"/>
                    <a:pt x="253" y="49"/>
                  </a:cubicBezTo>
                  <a:cubicBezTo>
                    <a:pt x="244" y="46"/>
                    <a:pt x="241" y="40"/>
                    <a:pt x="235" y="37"/>
                  </a:cubicBezTo>
                  <a:cubicBezTo>
                    <a:pt x="229" y="34"/>
                    <a:pt x="224" y="35"/>
                    <a:pt x="217" y="31"/>
                  </a:cubicBezTo>
                  <a:cubicBezTo>
                    <a:pt x="210" y="27"/>
                    <a:pt x="200" y="18"/>
                    <a:pt x="193" y="13"/>
                  </a:cubicBezTo>
                  <a:cubicBezTo>
                    <a:pt x="186" y="8"/>
                    <a:pt x="181" y="0"/>
                    <a:pt x="175" y="1"/>
                  </a:cubicBezTo>
                  <a:close/>
                </a:path>
              </a:pathLst>
            </a:custGeom>
            <a:solidFill>
              <a:srgbClr val="007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A5B229C-2DB3-438D-12F9-92FFE6B27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" y="3559"/>
              <a:ext cx="1014" cy="732"/>
            </a:xfrm>
            <a:custGeom>
              <a:avLst/>
              <a:gdLst>
                <a:gd name="T0" fmla="*/ 51 w 1014"/>
                <a:gd name="T1" fmla="*/ 148 h 732"/>
                <a:gd name="T2" fmla="*/ 39 w 1014"/>
                <a:gd name="T3" fmla="*/ 88 h 732"/>
                <a:gd name="T4" fmla="*/ 78 w 1014"/>
                <a:gd name="T5" fmla="*/ 120 h 732"/>
                <a:gd name="T6" fmla="*/ 129 w 1014"/>
                <a:gd name="T7" fmla="*/ 136 h 732"/>
                <a:gd name="T8" fmla="*/ 117 w 1014"/>
                <a:gd name="T9" fmla="*/ 154 h 732"/>
                <a:gd name="T10" fmla="*/ 63 w 1014"/>
                <a:gd name="T11" fmla="*/ 184 h 732"/>
                <a:gd name="T12" fmla="*/ 87 w 1014"/>
                <a:gd name="T13" fmla="*/ 226 h 732"/>
                <a:gd name="T14" fmla="*/ 159 w 1014"/>
                <a:gd name="T15" fmla="*/ 256 h 732"/>
                <a:gd name="T16" fmla="*/ 225 w 1014"/>
                <a:gd name="T17" fmla="*/ 286 h 732"/>
                <a:gd name="T18" fmla="*/ 279 w 1014"/>
                <a:gd name="T19" fmla="*/ 298 h 732"/>
                <a:gd name="T20" fmla="*/ 351 w 1014"/>
                <a:gd name="T21" fmla="*/ 292 h 732"/>
                <a:gd name="T22" fmla="*/ 363 w 1014"/>
                <a:gd name="T23" fmla="*/ 334 h 732"/>
                <a:gd name="T24" fmla="*/ 411 w 1014"/>
                <a:gd name="T25" fmla="*/ 412 h 732"/>
                <a:gd name="T26" fmla="*/ 441 w 1014"/>
                <a:gd name="T27" fmla="*/ 472 h 732"/>
                <a:gd name="T28" fmla="*/ 447 w 1014"/>
                <a:gd name="T29" fmla="*/ 544 h 732"/>
                <a:gd name="T30" fmla="*/ 471 w 1014"/>
                <a:gd name="T31" fmla="*/ 592 h 732"/>
                <a:gd name="T32" fmla="*/ 537 w 1014"/>
                <a:gd name="T33" fmla="*/ 622 h 732"/>
                <a:gd name="T34" fmla="*/ 609 w 1014"/>
                <a:gd name="T35" fmla="*/ 634 h 732"/>
                <a:gd name="T36" fmla="*/ 645 w 1014"/>
                <a:gd name="T37" fmla="*/ 670 h 732"/>
                <a:gd name="T38" fmla="*/ 633 w 1014"/>
                <a:gd name="T39" fmla="*/ 700 h 732"/>
                <a:gd name="T40" fmla="*/ 699 w 1014"/>
                <a:gd name="T41" fmla="*/ 730 h 732"/>
                <a:gd name="T42" fmla="*/ 765 w 1014"/>
                <a:gd name="T43" fmla="*/ 706 h 732"/>
                <a:gd name="T44" fmla="*/ 825 w 1014"/>
                <a:gd name="T45" fmla="*/ 664 h 732"/>
                <a:gd name="T46" fmla="*/ 897 w 1014"/>
                <a:gd name="T47" fmla="*/ 628 h 732"/>
                <a:gd name="T48" fmla="*/ 963 w 1014"/>
                <a:gd name="T49" fmla="*/ 610 h 732"/>
                <a:gd name="T50" fmla="*/ 1011 w 1014"/>
                <a:gd name="T51" fmla="*/ 586 h 732"/>
                <a:gd name="T52" fmla="*/ 975 w 1014"/>
                <a:gd name="T53" fmla="*/ 520 h 732"/>
                <a:gd name="T54" fmla="*/ 939 w 1014"/>
                <a:gd name="T55" fmla="*/ 430 h 732"/>
                <a:gd name="T56" fmla="*/ 867 w 1014"/>
                <a:gd name="T57" fmla="*/ 298 h 732"/>
                <a:gd name="T58" fmla="*/ 843 w 1014"/>
                <a:gd name="T59" fmla="*/ 232 h 732"/>
                <a:gd name="T60" fmla="*/ 792 w 1014"/>
                <a:gd name="T61" fmla="*/ 210 h 732"/>
                <a:gd name="T62" fmla="*/ 711 w 1014"/>
                <a:gd name="T63" fmla="*/ 190 h 732"/>
                <a:gd name="T64" fmla="*/ 663 w 1014"/>
                <a:gd name="T65" fmla="*/ 160 h 732"/>
                <a:gd name="T66" fmla="*/ 585 w 1014"/>
                <a:gd name="T67" fmla="*/ 118 h 732"/>
                <a:gd name="T68" fmla="*/ 513 w 1014"/>
                <a:gd name="T69" fmla="*/ 70 h 732"/>
                <a:gd name="T70" fmla="*/ 441 w 1014"/>
                <a:gd name="T71" fmla="*/ 34 h 732"/>
                <a:gd name="T72" fmla="*/ 375 w 1014"/>
                <a:gd name="T73" fmla="*/ 4 h 732"/>
                <a:gd name="T74" fmla="*/ 357 w 1014"/>
                <a:gd name="T75" fmla="*/ 58 h 732"/>
                <a:gd name="T76" fmla="*/ 291 w 1014"/>
                <a:gd name="T77" fmla="*/ 88 h 732"/>
                <a:gd name="T78" fmla="*/ 255 w 1014"/>
                <a:gd name="T79" fmla="*/ 46 h 732"/>
                <a:gd name="T80" fmla="*/ 201 w 1014"/>
                <a:gd name="T81" fmla="*/ 58 h 732"/>
                <a:gd name="T82" fmla="*/ 171 w 1014"/>
                <a:gd name="T83" fmla="*/ 4 h 732"/>
                <a:gd name="T84" fmla="*/ 117 w 1014"/>
                <a:gd name="T85" fmla="*/ 22 h 732"/>
                <a:gd name="T86" fmla="*/ 57 w 1014"/>
                <a:gd name="T87" fmla="*/ 40 h 732"/>
                <a:gd name="T88" fmla="*/ 21 w 1014"/>
                <a:gd name="T89" fmla="*/ 82 h 7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014" h="732">
                  <a:moveTo>
                    <a:pt x="3" y="130"/>
                  </a:moveTo>
                  <a:cubicBezTo>
                    <a:pt x="6" y="134"/>
                    <a:pt x="19" y="121"/>
                    <a:pt x="27" y="124"/>
                  </a:cubicBezTo>
                  <a:cubicBezTo>
                    <a:pt x="35" y="127"/>
                    <a:pt x="46" y="147"/>
                    <a:pt x="51" y="148"/>
                  </a:cubicBezTo>
                  <a:cubicBezTo>
                    <a:pt x="56" y="149"/>
                    <a:pt x="58" y="136"/>
                    <a:pt x="57" y="130"/>
                  </a:cubicBezTo>
                  <a:cubicBezTo>
                    <a:pt x="56" y="124"/>
                    <a:pt x="48" y="119"/>
                    <a:pt x="45" y="112"/>
                  </a:cubicBezTo>
                  <a:cubicBezTo>
                    <a:pt x="42" y="105"/>
                    <a:pt x="37" y="91"/>
                    <a:pt x="39" y="88"/>
                  </a:cubicBezTo>
                  <a:cubicBezTo>
                    <a:pt x="41" y="85"/>
                    <a:pt x="51" y="91"/>
                    <a:pt x="57" y="94"/>
                  </a:cubicBezTo>
                  <a:cubicBezTo>
                    <a:pt x="63" y="97"/>
                    <a:pt x="71" y="102"/>
                    <a:pt x="75" y="106"/>
                  </a:cubicBezTo>
                  <a:cubicBezTo>
                    <a:pt x="79" y="110"/>
                    <a:pt x="76" y="117"/>
                    <a:pt x="78" y="120"/>
                  </a:cubicBezTo>
                  <a:cubicBezTo>
                    <a:pt x="80" y="123"/>
                    <a:pt x="82" y="123"/>
                    <a:pt x="87" y="124"/>
                  </a:cubicBezTo>
                  <a:cubicBezTo>
                    <a:pt x="92" y="125"/>
                    <a:pt x="104" y="122"/>
                    <a:pt x="111" y="124"/>
                  </a:cubicBezTo>
                  <a:cubicBezTo>
                    <a:pt x="118" y="126"/>
                    <a:pt x="123" y="131"/>
                    <a:pt x="129" y="136"/>
                  </a:cubicBezTo>
                  <a:cubicBezTo>
                    <a:pt x="135" y="141"/>
                    <a:pt x="147" y="148"/>
                    <a:pt x="147" y="154"/>
                  </a:cubicBezTo>
                  <a:cubicBezTo>
                    <a:pt x="147" y="160"/>
                    <a:pt x="134" y="172"/>
                    <a:pt x="129" y="172"/>
                  </a:cubicBezTo>
                  <a:cubicBezTo>
                    <a:pt x="124" y="172"/>
                    <a:pt x="122" y="156"/>
                    <a:pt x="117" y="154"/>
                  </a:cubicBezTo>
                  <a:cubicBezTo>
                    <a:pt x="112" y="152"/>
                    <a:pt x="105" y="157"/>
                    <a:pt x="99" y="160"/>
                  </a:cubicBezTo>
                  <a:cubicBezTo>
                    <a:pt x="93" y="163"/>
                    <a:pt x="87" y="168"/>
                    <a:pt x="81" y="172"/>
                  </a:cubicBezTo>
                  <a:cubicBezTo>
                    <a:pt x="75" y="176"/>
                    <a:pt x="69" y="180"/>
                    <a:pt x="63" y="184"/>
                  </a:cubicBezTo>
                  <a:cubicBezTo>
                    <a:pt x="57" y="188"/>
                    <a:pt x="45" y="192"/>
                    <a:pt x="45" y="196"/>
                  </a:cubicBezTo>
                  <a:cubicBezTo>
                    <a:pt x="45" y="200"/>
                    <a:pt x="56" y="203"/>
                    <a:pt x="63" y="208"/>
                  </a:cubicBezTo>
                  <a:cubicBezTo>
                    <a:pt x="70" y="213"/>
                    <a:pt x="78" y="220"/>
                    <a:pt x="87" y="226"/>
                  </a:cubicBezTo>
                  <a:cubicBezTo>
                    <a:pt x="96" y="232"/>
                    <a:pt x="109" y="239"/>
                    <a:pt x="117" y="244"/>
                  </a:cubicBezTo>
                  <a:cubicBezTo>
                    <a:pt x="125" y="249"/>
                    <a:pt x="128" y="254"/>
                    <a:pt x="135" y="256"/>
                  </a:cubicBezTo>
                  <a:cubicBezTo>
                    <a:pt x="142" y="258"/>
                    <a:pt x="152" y="255"/>
                    <a:pt x="159" y="256"/>
                  </a:cubicBezTo>
                  <a:cubicBezTo>
                    <a:pt x="166" y="257"/>
                    <a:pt x="169" y="260"/>
                    <a:pt x="177" y="262"/>
                  </a:cubicBezTo>
                  <a:cubicBezTo>
                    <a:pt x="185" y="264"/>
                    <a:pt x="199" y="264"/>
                    <a:pt x="207" y="268"/>
                  </a:cubicBezTo>
                  <a:cubicBezTo>
                    <a:pt x="215" y="272"/>
                    <a:pt x="219" y="283"/>
                    <a:pt x="225" y="286"/>
                  </a:cubicBezTo>
                  <a:cubicBezTo>
                    <a:pt x="231" y="289"/>
                    <a:pt x="237" y="285"/>
                    <a:pt x="243" y="286"/>
                  </a:cubicBezTo>
                  <a:cubicBezTo>
                    <a:pt x="249" y="287"/>
                    <a:pt x="255" y="290"/>
                    <a:pt x="261" y="292"/>
                  </a:cubicBezTo>
                  <a:cubicBezTo>
                    <a:pt x="267" y="294"/>
                    <a:pt x="272" y="296"/>
                    <a:pt x="279" y="298"/>
                  </a:cubicBezTo>
                  <a:cubicBezTo>
                    <a:pt x="286" y="300"/>
                    <a:pt x="295" y="303"/>
                    <a:pt x="303" y="304"/>
                  </a:cubicBezTo>
                  <a:cubicBezTo>
                    <a:pt x="311" y="305"/>
                    <a:pt x="319" y="306"/>
                    <a:pt x="327" y="304"/>
                  </a:cubicBezTo>
                  <a:cubicBezTo>
                    <a:pt x="335" y="302"/>
                    <a:pt x="343" y="293"/>
                    <a:pt x="351" y="292"/>
                  </a:cubicBezTo>
                  <a:cubicBezTo>
                    <a:pt x="359" y="291"/>
                    <a:pt x="371" y="294"/>
                    <a:pt x="375" y="298"/>
                  </a:cubicBezTo>
                  <a:cubicBezTo>
                    <a:pt x="379" y="302"/>
                    <a:pt x="377" y="310"/>
                    <a:pt x="375" y="316"/>
                  </a:cubicBezTo>
                  <a:cubicBezTo>
                    <a:pt x="373" y="322"/>
                    <a:pt x="363" y="327"/>
                    <a:pt x="363" y="334"/>
                  </a:cubicBezTo>
                  <a:cubicBezTo>
                    <a:pt x="363" y="341"/>
                    <a:pt x="370" y="348"/>
                    <a:pt x="375" y="358"/>
                  </a:cubicBezTo>
                  <a:cubicBezTo>
                    <a:pt x="380" y="368"/>
                    <a:pt x="387" y="385"/>
                    <a:pt x="393" y="394"/>
                  </a:cubicBezTo>
                  <a:cubicBezTo>
                    <a:pt x="399" y="403"/>
                    <a:pt x="408" y="406"/>
                    <a:pt x="411" y="412"/>
                  </a:cubicBezTo>
                  <a:cubicBezTo>
                    <a:pt x="414" y="418"/>
                    <a:pt x="407" y="423"/>
                    <a:pt x="411" y="430"/>
                  </a:cubicBezTo>
                  <a:cubicBezTo>
                    <a:pt x="415" y="437"/>
                    <a:pt x="430" y="447"/>
                    <a:pt x="435" y="454"/>
                  </a:cubicBezTo>
                  <a:cubicBezTo>
                    <a:pt x="440" y="461"/>
                    <a:pt x="439" y="465"/>
                    <a:pt x="441" y="472"/>
                  </a:cubicBezTo>
                  <a:cubicBezTo>
                    <a:pt x="443" y="479"/>
                    <a:pt x="446" y="489"/>
                    <a:pt x="447" y="496"/>
                  </a:cubicBezTo>
                  <a:cubicBezTo>
                    <a:pt x="448" y="503"/>
                    <a:pt x="447" y="506"/>
                    <a:pt x="447" y="514"/>
                  </a:cubicBezTo>
                  <a:cubicBezTo>
                    <a:pt x="447" y="522"/>
                    <a:pt x="447" y="535"/>
                    <a:pt x="447" y="544"/>
                  </a:cubicBezTo>
                  <a:cubicBezTo>
                    <a:pt x="447" y="553"/>
                    <a:pt x="444" y="564"/>
                    <a:pt x="447" y="568"/>
                  </a:cubicBezTo>
                  <a:cubicBezTo>
                    <a:pt x="450" y="572"/>
                    <a:pt x="461" y="564"/>
                    <a:pt x="465" y="568"/>
                  </a:cubicBezTo>
                  <a:cubicBezTo>
                    <a:pt x="469" y="572"/>
                    <a:pt x="467" y="585"/>
                    <a:pt x="471" y="592"/>
                  </a:cubicBezTo>
                  <a:cubicBezTo>
                    <a:pt x="475" y="599"/>
                    <a:pt x="481" y="605"/>
                    <a:pt x="489" y="610"/>
                  </a:cubicBezTo>
                  <a:cubicBezTo>
                    <a:pt x="497" y="615"/>
                    <a:pt x="511" y="620"/>
                    <a:pt x="519" y="622"/>
                  </a:cubicBezTo>
                  <a:cubicBezTo>
                    <a:pt x="527" y="624"/>
                    <a:pt x="530" y="621"/>
                    <a:pt x="537" y="622"/>
                  </a:cubicBezTo>
                  <a:cubicBezTo>
                    <a:pt x="544" y="623"/>
                    <a:pt x="552" y="627"/>
                    <a:pt x="561" y="628"/>
                  </a:cubicBezTo>
                  <a:cubicBezTo>
                    <a:pt x="570" y="629"/>
                    <a:pt x="583" y="627"/>
                    <a:pt x="591" y="628"/>
                  </a:cubicBezTo>
                  <a:cubicBezTo>
                    <a:pt x="599" y="629"/>
                    <a:pt x="603" y="633"/>
                    <a:pt x="609" y="634"/>
                  </a:cubicBezTo>
                  <a:cubicBezTo>
                    <a:pt x="615" y="635"/>
                    <a:pt x="620" y="631"/>
                    <a:pt x="627" y="634"/>
                  </a:cubicBezTo>
                  <a:cubicBezTo>
                    <a:pt x="634" y="637"/>
                    <a:pt x="648" y="646"/>
                    <a:pt x="651" y="652"/>
                  </a:cubicBezTo>
                  <a:cubicBezTo>
                    <a:pt x="654" y="658"/>
                    <a:pt x="648" y="664"/>
                    <a:pt x="645" y="670"/>
                  </a:cubicBezTo>
                  <a:cubicBezTo>
                    <a:pt x="642" y="676"/>
                    <a:pt x="639" y="683"/>
                    <a:pt x="633" y="688"/>
                  </a:cubicBezTo>
                  <a:cubicBezTo>
                    <a:pt x="627" y="693"/>
                    <a:pt x="609" y="698"/>
                    <a:pt x="609" y="700"/>
                  </a:cubicBezTo>
                  <a:cubicBezTo>
                    <a:pt x="609" y="702"/>
                    <a:pt x="624" y="702"/>
                    <a:pt x="633" y="700"/>
                  </a:cubicBezTo>
                  <a:cubicBezTo>
                    <a:pt x="642" y="698"/>
                    <a:pt x="656" y="687"/>
                    <a:pt x="663" y="688"/>
                  </a:cubicBezTo>
                  <a:cubicBezTo>
                    <a:pt x="670" y="689"/>
                    <a:pt x="669" y="699"/>
                    <a:pt x="675" y="706"/>
                  </a:cubicBezTo>
                  <a:cubicBezTo>
                    <a:pt x="681" y="713"/>
                    <a:pt x="691" y="728"/>
                    <a:pt x="699" y="730"/>
                  </a:cubicBezTo>
                  <a:cubicBezTo>
                    <a:pt x="707" y="732"/>
                    <a:pt x="715" y="720"/>
                    <a:pt x="723" y="718"/>
                  </a:cubicBezTo>
                  <a:cubicBezTo>
                    <a:pt x="731" y="716"/>
                    <a:pt x="740" y="720"/>
                    <a:pt x="747" y="718"/>
                  </a:cubicBezTo>
                  <a:cubicBezTo>
                    <a:pt x="754" y="716"/>
                    <a:pt x="758" y="709"/>
                    <a:pt x="765" y="706"/>
                  </a:cubicBezTo>
                  <a:cubicBezTo>
                    <a:pt x="772" y="703"/>
                    <a:pt x="783" y="705"/>
                    <a:pt x="789" y="700"/>
                  </a:cubicBezTo>
                  <a:cubicBezTo>
                    <a:pt x="795" y="695"/>
                    <a:pt x="795" y="682"/>
                    <a:pt x="801" y="676"/>
                  </a:cubicBezTo>
                  <a:cubicBezTo>
                    <a:pt x="807" y="670"/>
                    <a:pt x="818" y="668"/>
                    <a:pt x="825" y="664"/>
                  </a:cubicBezTo>
                  <a:cubicBezTo>
                    <a:pt x="832" y="660"/>
                    <a:pt x="835" y="656"/>
                    <a:pt x="843" y="652"/>
                  </a:cubicBezTo>
                  <a:cubicBezTo>
                    <a:pt x="851" y="648"/>
                    <a:pt x="864" y="644"/>
                    <a:pt x="873" y="640"/>
                  </a:cubicBezTo>
                  <a:cubicBezTo>
                    <a:pt x="882" y="636"/>
                    <a:pt x="888" y="630"/>
                    <a:pt x="897" y="628"/>
                  </a:cubicBezTo>
                  <a:cubicBezTo>
                    <a:pt x="906" y="626"/>
                    <a:pt x="919" y="631"/>
                    <a:pt x="927" y="628"/>
                  </a:cubicBezTo>
                  <a:cubicBezTo>
                    <a:pt x="935" y="625"/>
                    <a:pt x="939" y="613"/>
                    <a:pt x="945" y="610"/>
                  </a:cubicBezTo>
                  <a:cubicBezTo>
                    <a:pt x="951" y="607"/>
                    <a:pt x="956" y="611"/>
                    <a:pt x="963" y="610"/>
                  </a:cubicBezTo>
                  <a:cubicBezTo>
                    <a:pt x="970" y="609"/>
                    <a:pt x="980" y="605"/>
                    <a:pt x="987" y="604"/>
                  </a:cubicBezTo>
                  <a:cubicBezTo>
                    <a:pt x="994" y="603"/>
                    <a:pt x="1001" y="607"/>
                    <a:pt x="1005" y="604"/>
                  </a:cubicBezTo>
                  <a:cubicBezTo>
                    <a:pt x="1009" y="601"/>
                    <a:pt x="1014" y="592"/>
                    <a:pt x="1011" y="586"/>
                  </a:cubicBezTo>
                  <a:cubicBezTo>
                    <a:pt x="1008" y="580"/>
                    <a:pt x="991" y="576"/>
                    <a:pt x="987" y="568"/>
                  </a:cubicBezTo>
                  <a:cubicBezTo>
                    <a:pt x="983" y="560"/>
                    <a:pt x="989" y="546"/>
                    <a:pt x="987" y="538"/>
                  </a:cubicBezTo>
                  <a:cubicBezTo>
                    <a:pt x="985" y="530"/>
                    <a:pt x="978" y="528"/>
                    <a:pt x="975" y="520"/>
                  </a:cubicBezTo>
                  <a:cubicBezTo>
                    <a:pt x="972" y="512"/>
                    <a:pt x="972" y="499"/>
                    <a:pt x="969" y="490"/>
                  </a:cubicBezTo>
                  <a:cubicBezTo>
                    <a:pt x="966" y="481"/>
                    <a:pt x="962" y="476"/>
                    <a:pt x="957" y="466"/>
                  </a:cubicBezTo>
                  <a:cubicBezTo>
                    <a:pt x="952" y="456"/>
                    <a:pt x="945" y="444"/>
                    <a:pt x="939" y="430"/>
                  </a:cubicBezTo>
                  <a:cubicBezTo>
                    <a:pt x="933" y="416"/>
                    <a:pt x="928" y="397"/>
                    <a:pt x="921" y="382"/>
                  </a:cubicBezTo>
                  <a:cubicBezTo>
                    <a:pt x="914" y="367"/>
                    <a:pt x="906" y="354"/>
                    <a:pt x="897" y="340"/>
                  </a:cubicBezTo>
                  <a:cubicBezTo>
                    <a:pt x="888" y="326"/>
                    <a:pt x="874" y="309"/>
                    <a:pt x="867" y="298"/>
                  </a:cubicBezTo>
                  <a:cubicBezTo>
                    <a:pt x="860" y="287"/>
                    <a:pt x="856" y="282"/>
                    <a:pt x="855" y="274"/>
                  </a:cubicBezTo>
                  <a:cubicBezTo>
                    <a:pt x="854" y="266"/>
                    <a:pt x="860" y="259"/>
                    <a:pt x="858" y="252"/>
                  </a:cubicBezTo>
                  <a:cubicBezTo>
                    <a:pt x="856" y="245"/>
                    <a:pt x="848" y="235"/>
                    <a:pt x="843" y="232"/>
                  </a:cubicBezTo>
                  <a:cubicBezTo>
                    <a:pt x="838" y="229"/>
                    <a:pt x="830" y="235"/>
                    <a:pt x="825" y="232"/>
                  </a:cubicBezTo>
                  <a:cubicBezTo>
                    <a:pt x="820" y="229"/>
                    <a:pt x="818" y="218"/>
                    <a:pt x="813" y="214"/>
                  </a:cubicBezTo>
                  <a:cubicBezTo>
                    <a:pt x="808" y="210"/>
                    <a:pt x="799" y="212"/>
                    <a:pt x="792" y="210"/>
                  </a:cubicBezTo>
                  <a:cubicBezTo>
                    <a:pt x="785" y="208"/>
                    <a:pt x="779" y="202"/>
                    <a:pt x="771" y="202"/>
                  </a:cubicBezTo>
                  <a:cubicBezTo>
                    <a:pt x="763" y="202"/>
                    <a:pt x="751" y="210"/>
                    <a:pt x="741" y="208"/>
                  </a:cubicBezTo>
                  <a:cubicBezTo>
                    <a:pt x="731" y="206"/>
                    <a:pt x="719" y="194"/>
                    <a:pt x="711" y="190"/>
                  </a:cubicBezTo>
                  <a:cubicBezTo>
                    <a:pt x="703" y="186"/>
                    <a:pt x="699" y="186"/>
                    <a:pt x="693" y="184"/>
                  </a:cubicBezTo>
                  <a:cubicBezTo>
                    <a:pt x="687" y="182"/>
                    <a:pt x="680" y="182"/>
                    <a:pt x="675" y="178"/>
                  </a:cubicBezTo>
                  <a:cubicBezTo>
                    <a:pt x="670" y="174"/>
                    <a:pt x="671" y="164"/>
                    <a:pt x="663" y="160"/>
                  </a:cubicBezTo>
                  <a:cubicBezTo>
                    <a:pt x="655" y="156"/>
                    <a:pt x="636" y="157"/>
                    <a:pt x="627" y="154"/>
                  </a:cubicBezTo>
                  <a:cubicBezTo>
                    <a:pt x="618" y="151"/>
                    <a:pt x="616" y="148"/>
                    <a:pt x="609" y="142"/>
                  </a:cubicBezTo>
                  <a:cubicBezTo>
                    <a:pt x="602" y="136"/>
                    <a:pt x="594" y="126"/>
                    <a:pt x="585" y="118"/>
                  </a:cubicBezTo>
                  <a:cubicBezTo>
                    <a:pt x="576" y="110"/>
                    <a:pt x="563" y="100"/>
                    <a:pt x="555" y="94"/>
                  </a:cubicBezTo>
                  <a:cubicBezTo>
                    <a:pt x="547" y="88"/>
                    <a:pt x="544" y="86"/>
                    <a:pt x="537" y="82"/>
                  </a:cubicBezTo>
                  <a:cubicBezTo>
                    <a:pt x="530" y="78"/>
                    <a:pt x="521" y="73"/>
                    <a:pt x="513" y="70"/>
                  </a:cubicBezTo>
                  <a:cubicBezTo>
                    <a:pt x="505" y="67"/>
                    <a:pt x="497" y="68"/>
                    <a:pt x="489" y="64"/>
                  </a:cubicBezTo>
                  <a:cubicBezTo>
                    <a:pt x="481" y="60"/>
                    <a:pt x="473" y="51"/>
                    <a:pt x="465" y="46"/>
                  </a:cubicBezTo>
                  <a:cubicBezTo>
                    <a:pt x="457" y="41"/>
                    <a:pt x="448" y="39"/>
                    <a:pt x="441" y="34"/>
                  </a:cubicBezTo>
                  <a:cubicBezTo>
                    <a:pt x="434" y="29"/>
                    <a:pt x="430" y="19"/>
                    <a:pt x="423" y="16"/>
                  </a:cubicBezTo>
                  <a:cubicBezTo>
                    <a:pt x="416" y="13"/>
                    <a:pt x="407" y="18"/>
                    <a:pt x="399" y="16"/>
                  </a:cubicBezTo>
                  <a:cubicBezTo>
                    <a:pt x="391" y="14"/>
                    <a:pt x="382" y="6"/>
                    <a:pt x="375" y="4"/>
                  </a:cubicBezTo>
                  <a:cubicBezTo>
                    <a:pt x="368" y="2"/>
                    <a:pt x="359" y="0"/>
                    <a:pt x="357" y="4"/>
                  </a:cubicBezTo>
                  <a:cubicBezTo>
                    <a:pt x="355" y="8"/>
                    <a:pt x="363" y="19"/>
                    <a:pt x="363" y="28"/>
                  </a:cubicBezTo>
                  <a:cubicBezTo>
                    <a:pt x="363" y="37"/>
                    <a:pt x="360" y="50"/>
                    <a:pt x="357" y="58"/>
                  </a:cubicBezTo>
                  <a:cubicBezTo>
                    <a:pt x="354" y="66"/>
                    <a:pt x="351" y="71"/>
                    <a:pt x="345" y="76"/>
                  </a:cubicBezTo>
                  <a:cubicBezTo>
                    <a:pt x="339" y="81"/>
                    <a:pt x="330" y="86"/>
                    <a:pt x="321" y="88"/>
                  </a:cubicBezTo>
                  <a:cubicBezTo>
                    <a:pt x="312" y="90"/>
                    <a:pt x="297" y="92"/>
                    <a:pt x="291" y="88"/>
                  </a:cubicBezTo>
                  <a:cubicBezTo>
                    <a:pt x="285" y="84"/>
                    <a:pt x="288" y="71"/>
                    <a:pt x="285" y="64"/>
                  </a:cubicBezTo>
                  <a:cubicBezTo>
                    <a:pt x="282" y="57"/>
                    <a:pt x="278" y="49"/>
                    <a:pt x="273" y="46"/>
                  </a:cubicBezTo>
                  <a:cubicBezTo>
                    <a:pt x="268" y="43"/>
                    <a:pt x="261" y="48"/>
                    <a:pt x="255" y="46"/>
                  </a:cubicBezTo>
                  <a:cubicBezTo>
                    <a:pt x="249" y="44"/>
                    <a:pt x="243" y="35"/>
                    <a:pt x="237" y="34"/>
                  </a:cubicBezTo>
                  <a:cubicBezTo>
                    <a:pt x="231" y="33"/>
                    <a:pt x="225" y="36"/>
                    <a:pt x="219" y="40"/>
                  </a:cubicBezTo>
                  <a:cubicBezTo>
                    <a:pt x="213" y="44"/>
                    <a:pt x="207" y="57"/>
                    <a:pt x="201" y="58"/>
                  </a:cubicBezTo>
                  <a:cubicBezTo>
                    <a:pt x="195" y="59"/>
                    <a:pt x="184" y="52"/>
                    <a:pt x="183" y="46"/>
                  </a:cubicBezTo>
                  <a:cubicBezTo>
                    <a:pt x="182" y="40"/>
                    <a:pt x="194" y="31"/>
                    <a:pt x="192" y="24"/>
                  </a:cubicBezTo>
                  <a:cubicBezTo>
                    <a:pt x="190" y="17"/>
                    <a:pt x="177" y="7"/>
                    <a:pt x="171" y="4"/>
                  </a:cubicBezTo>
                  <a:cubicBezTo>
                    <a:pt x="165" y="1"/>
                    <a:pt x="159" y="2"/>
                    <a:pt x="153" y="4"/>
                  </a:cubicBezTo>
                  <a:cubicBezTo>
                    <a:pt x="147" y="6"/>
                    <a:pt x="141" y="13"/>
                    <a:pt x="135" y="16"/>
                  </a:cubicBezTo>
                  <a:cubicBezTo>
                    <a:pt x="129" y="19"/>
                    <a:pt x="124" y="19"/>
                    <a:pt x="117" y="22"/>
                  </a:cubicBezTo>
                  <a:cubicBezTo>
                    <a:pt x="110" y="25"/>
                    <a:pt x="100" y="32"/>
                    <a:pt x="93" y="34"/>
                  </a:cubicBezTo>
                  <a:cubicBezTo>
                    <a:pt x="86" y="36"/>
                    <a:pt x="81" y="33"/>
                    <a:pt x="75" y="34"/>
                  </a:cubicBezTo>
                  <a:cubicBezTo>
                    <a:pt x="69" y="35"/>
                    <a:pt x="63" y="39"/>
                    <a:pt x="57" y="40"/>
                  </a:cubicBezTo>
                  <a:cubicBezTo>
                    <a:pt x="51" y="41"/>
                    <a:pt x="42" y="37"/>
                    <a:pt x="39" y="40"/>
                  </a:cubicBezTo>
                  <a:cubicBezTo>
                    <a:pt x="36" y="43"/>
                    <a:pt x="42" y="51"/>
                    <a:pt x="39" y="58"/>
                  </a:cubicBezTo>
                  <a:cubicBezTo>
                    <a:pt x="36" y="65"/>
                    <a:pt x="26" y="75"/>
                    <a:pt x="21" y="82"/>
                  </a:cubicBezTo>
                  <a:cubicBezTo>
                    <a:pt x="16" y="89"/>
                    <a:pt x="12" y="94"/>
                    <a:pt x="9" y="100"/>
                  </a:cubicBezTo>
                  <a:cubicBezTo>
                    <a:pt x="6" y="106"/>
                    <a:pt x="0" y="126"/>
                    <a:pt x="3" y="130"/>
                  </a:cubicBezTo>
                  <a:close/>
                </a:path>
              </a:pathLst>
            </a:custGeom>
            <a:solidFill>
              <a:srgbClr val="B4C7E7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7" name="Group 21">
              <a:extLst>
                <a:ext uri="{FF2B5EF4-FFF2-40B4-BE49-F238E27FC236}">
                  <a16:creationId xmlns:a16="http://schemas.microsoft.com/office/drawing/2014/main" id="{3534BEE5-7F92-C8C8-464A-B29404047C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5" y="4183"/>
              <a:ext cx="1431" cy="1115"/>
              <a:chOff x="5326" y="3773"/>
              <a:chExt cx="1431" cy="1115"/>
            </a:xfrm>
          </p:grpSpPr>
          <p:sp>
            <p:nvSpPr>
              <p:cNvPr id="50" name="Freeform 22">
                <a:extLst>
                  <a:ext uri="{FF2B5EF4-FFF2-40B4-BE49-F238E27FC236}">
                    <a16:creationId xmlns:a16="http://schemas.microsoft.com/office/drawing/2014/main" id="{66DAD413-8090-D223-25FE-BFDEF33E1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773"/>
                <a:ext cx="1431" cy="908"/>
              </a:xfrm>
              <a:custGeom>
                <a:avLst/>
                <a:gdLst>
                  <a:gd name="T0" fmla="*/ 44 w 1431"/>
                  <a:gd name="T1" fmla="*/ 278 h 908"/>
                  <a:gd name="T2" fmla="*/ 116 w 1431"/>
                  <a:gd name="T3" fmla="*/ 326 h 908"/>
                  <a:gd name="T4" fmla="*/ 152 w 1431"/>
                  <a:gd name="T5" fmla="*/ 380 h 908"/>
                  <a:gd name="T6" fmla="*/ 200 w 1431"/>
                  <a:gd name="T7" fmla="*/ 452 h 908"/>
                  <a:gd name="T8" fmla="*/ 290 w 1431"/>
                  <a:gd name="T9" fmla="*/ 476 h 908"/>
                  <a:gd name="T10" fmla="*/ 368 w 1431"/>
                  <a:gd name="T11" fmla="*/ 506 h 908"/>
                  <a:gd name="T12" fmla="*/ 422 w 1431"/>
                  <a:gd name="T13" fmla="*/ 584 h 908"/>
                  <a:gd name="T14" fmla="*/ 476 w 1431"/>
                  <a:gd name="T15" fmla="*/ 632 h 908"/>
                  <a:gd name="T16" fmla="*/ 536 w 1431"/>
                  <a:gd name="T17" fmla="*/ 668 h 908"/>
                  <a:gd name="T18" fmla="*/ 602 w 1431"/>
                  <a:gd name="T19" fmla="*/ 716 h 908"/>
                  <a:gd name="T20" fmla="*/ 659 w 1431"/>
                  <a:gd name="T21" fmla="*/ 778 h 908"/>
                  <a:gd name="T22" fmla="*/ 752 w 1431"/>
                  <a:gd name="T23" fmla="*/ 800 h 908"/>
                  <a:gd name="T24" fmla="*/ 806 w 1431"/>
                  <a:gd name="T25" fmla="*/ 818 h 908"/>
                  <a:gd name="T26" fmla="*/ 854 w 1431"/>
                  <a:gd name="T27" fmla="*/ 860 h 908"/>
                  <a:gd name="T28" fmla="*/ 920 w 1431"/>
                  <a:gd name="T29" fmla="*/ 902 h 908"/>
                  <a:gd name="T30" fmla="*/ 980 w 1431"/>
                  <a:gd name="T31" fmla="*/ 872 h 908"/>
                  <a:gd name="T32" fmla="*/ 1046 w 1431"/>
                  <a:gd name="T33" fmla="*/ 872 h 908"/>
                  <a:gd name="T34" fmla="*/ 1112 w 1431"/>
                  <a:gd name="T35" fmla="*/ 884 h 908"/>
                  <a:gd name="T36" fmla="*/ 1178 w 1431"/>
                  <a:gd name="T37" fmla="*/ 908 h 908"/>
                  <a:gd name="T38" fmla="*/ 1268 w 1431"/>
                  <a:gd name="T39" fmla="*/ 902 h 908"/>
                  <a:gd name="T40" fmla="*/ 1340 w 1431"/>
                  <a:gd name="T41" fmla="*/ 884 h 908"/>
                  <a:gd name="T42" fmla="*/ 1358 w 1431"/>
                  <a:gd name="T43" fmla="*/ 824 h 908"/>
                  <a:gd name="T44" fmla="*/ 1388 w 1431"/>
                  <a:gd name="T45" fmla="*/ 770 h 908"/>
                  <a:gd name="T46" fmla="*/ 1424 w 1431"/>
                  <a:gd name="T47" fmla="*/ 722 h 908"/>
                  <a:gd name="T48" fmla="*/ 1400 w 1431"/>
                  <a:gd name="T49" fmla="*/ 656 h 908"/>
                  <a:gd name="T50" fmla="*/ 1340 w 1431"/>
                  <a:gd name="T51" fmla="*/ 626 h 908"/>
                  <a:gd name="T52" fmla="*/ 1274 w 1431"/>
                  <a:gd name="T53" fmla="*/ 596 h 908"/>
                  <a:gd name="T54" fmla="*/ 1208 w 1431"/>
                  <a:gd name="T55" fmla="*/ 578 h 908"/>
                  <a:gd name="T56" fmla="*/ 1166 w 1431"/>
                  <a:gd name="T57" fmla="*/ 614 h 908"/>
                  <a:gd name="T58" fmla="*/ 1100 w 1431"/>
                  <a:gd name="T59" fmla="*/ 572 h 908"/>
                  <a:gd name="T60" fmla="*/ 1052 w 1431"/>
                  <a:gd name="T61" fmla="*/ 512 h 908"/>
                  <a:gd name="T62" fmla="*/ 968 w 1431"/>
                  <a:gd name="T63" fmla="*/ 488 h 908"/>
                  <a:gd name="T64" fmla="*/ 872 w 1431"/>
                  <a:gd name="T65" fmla="*/ 458 h 908"/>
                  <a:gd name="T66" fmla="*/ 890 w 1431"/>
                  <a:gd name="T67" fmla="*/ 404 h 908"/>
                  <a:gd name="T68" fmla="*/ 962 w 1431"/>
                  <a:gd name="T69" fmla="*/ 392 h 908"/>
                  <a:gd name="T70" fmla="*/ 1016 w 1431"/>
                  <a:gd name="T71" fmla="*/ 398 h 908"/>
                  <a:gd name="T72" fmla="*/ 1028 w 1431"/>
                  <a:gd name="T73" fmla="*/ 362 h 908"/>
                  <a:gd name="T74" fmla="*/ 980 w 1431"/>
                  <a:gd name="T75" fmla="*/ 320 h 908"/>
                  <a:gd name="T76" fmla="*/ 932 w 1431"/>
                  <a:gd name="T77" fmla="*/ 242 h 908"/>
                  <a:gd name="T78" fmla="*/ 953 w 1431"/>
                  <a:gd name="T79" fmla="*/ 184 h 908"/>
                  <a:gd name="T80" fmla="*/ 1070 w 1431"/>
                  <a:gd name="T81" fmla="*/ 158 h 908"/>
                  <a:gd name="T82" fmla="*/ 1064 w 1431"/>
                  <a:gd name="T83" fmla="*/ 104 h 908"/>
                  <a:gd name="T84" fmla="*/ 1016 w 1431"/>
                  <a:gd name="T85" fmla="*/ 56 h 908"/>
                  <a:gd name="T86" fmla="*/ 962 w 1431"/>
                  <a:gd name="T87" fmla="*/ 98 h 908"/>
                  <a:gd name="T88" fmla="*/ 908 w 1431"/>
                  <a:gd name="T89" fmla="*/ 128 h 908"/>
                  <a:gd name="T90" fmla="*/ 818 w 1431"/>
                  <a:gd name="T91" fmla="*/ 140 h 908"/>
                  <a:gd name="T92" fmla="*/ 788 w 1431"/>
                  <a:gd name="T93" fmla="*/ 176 h 908"/>
                  <a:gd name="T94" fmla="*/ 734 w 1431"/>
                  <a:gd name="T95" fmla="*/ 212 h 908"/>
                  <a:gd name="T96" fmla="*/ 662 w 1431"/>
                  <a:gd name="T97" fmla="*/ 254 h 908"/>
                  <a:gd name="T98" fmla="*/ 608 w 1431"/>
                  <a:gd name="T99" fmla="*/ 272 h 908"/>
                  <a:gd name="T100" fmla="*/ 530 w 1431"/>
                  <a:gd name="T101" fmla="*/ 230 h 908"/>
                  <a:gd name="T102" fmla="*/ 440 w 1431"/>
                  <a:gd name="T103" fmla="*/ 152 h 908"/>
                  <a:gd name="T104" fmla="*/ 398 w 1431"/>
                  <a:gd name="T105" fmla="*/ 98 h 908"/>
                  <a:gd name="T106" fmla="*/ 332 w 1431"/>
                  <a:gd name="T107" fmla="*/ 116 h 908"/>
                  <a:gd name="T108" fmla="*/ 266 w 1431"/>
                  <a:gd name="T109" fmla="*/ 92 h 908"/>
                  <a:gd name="T110" fmla="*/ 242 w 1431"/>
                  <a:gd name="T111" fmla="*/ 2 h 908"/>
                  <a:gd name="T112" fmla="*/ 170 w 1431"/>
                  <a:gd name="T113" fmla="*/ 26 h 908"/>
                  <a:gd name="T114" fmla="*/ 194 w 1431"/>
                  <a:gd name="T115" fmla="*/ 92 h 908"/>
                  <a:gd name="T116" fmla="*/ 158 w 1431"/>
                  <a:gd name="T117" fmla="*/ 134 h 908"/>
                  <a:gd name="T118" fmla="*/ 92 w 1431"/>
                  <a:gd name="T119" fmla="*/ 212 h 908"/>
                  <a:gd name="T120" fmla="*/ 2 w 1431"/>
                  <a:gd name="T121" fmla="*/ 266 h 90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31" h="908">
                    <a:moveTo>
                      <a:pt x="2" y="266"/>
                    </a:moveTo>
                    <a:cubicBezTo>
                      <a:pt x="4" y="273"/>
                      <a:pt x="19" y="282"/>
                      <a:pt x="26" y="284"/>
                    </a:cubicBezTo>
                    <a:cubicBezTo>
                      <a:pt x="33" y="286"/>
                      <a:pt x="36" y="275"/>
                      <a:pt x="44" y="278"/>
                    </a:cubicBezTo>
                    <a:cubicBezTo>
                      <a:pt x="52" y="281"/>
                      <a:pt x="65" y="297"/>
                      <a:pt x="74" y="302"/>
                    </a:cubicBezTo>
                    <a:cubicBezTo>
                      <a:pt x="83" y="307"/>
                      <a:pt x="91" y="304"/>
                      <a:pt x="98" y="308"/>
                    </a:cubicBezTo>
                    <a:cubicBezTo>
                      <a:pt x="105" y="312"/>
                      <a:pt x="110" y="320"/>
                      <a:pt x="116" y="326"/>
                    </a:cubicBezTo>
                    <a:cubicBezTo>
                      <a:pt x="122" y="332"/>
                      <a:pt x="129" y="338"/>
                      <a:pt x="134" y="344"/>
                    </a:cubicBezTo>
                    <a:cubicBezTo>
                      <a:pt x="139" y="350"/>
                      <a:pt x="143" y="356"/>
                      <a:pt x="146" y="362"/>
                    </a:cubicBezTo>
                    <a:cubicBezTo>
                      <a:pt x="149" y="368"/>
                      <a:pt x="148" y="374"/>
                      <a:pt x="152" y="380"/>
                    </a:cubicBezTo>
                    <a:cubicBezTo>
                      <a:pt x="156" y="386"/>
                      <a:pt x="165" y="390"/>
                      <a:pt x="170" y="398"/>
                    </a:cubicBezTo>
                    <a:cubicBezTo>
                      <a:pt x="175" y="406"/>
                      <a:pt x="177" y="419"/>
                      <a:pt x="182" y="428"/>
                    </a:cubicBezTo>
                    <a:cubicBezTo>
                      <a:pt x="187" y="437"/>
                      <a:pt x="191" y="446"/>
                      <a:pt x="200" y="452"/>
                    </a:cubicBezTo>
                    <a:cubicBezTo>
                      <a:pt x="209" y="458"/>
                      <a:pt x="225" y="463"/>
                      <a:pt x="236" y="464"/>
                    </a:cubicBezTo>
                    <a:cubicBezTo>
                      <a:pt x="247" y="465"/>
                      <a:pt x="257" y="456"/>
                      <a:pt x="266" y="458"/>
                    </a:cubicBezTo>
                    <a:cubicBezTo>
                      <a:pt x="275" y="460"/>
                      <a:pt x="281" y="471"/>
                      <a:pt x="290" y="476"/>
                    </a:cubicBezTo>
                    <a:cubicBezTo>
                      <a:pt x="299" y="481"/>
                      <a:pt x="311" y="484"/>
                      <a:pt x="320" y="488"/>
                    </a:cubicBezTo>
                    <a:cubicBezTo>
                      <a:pt x="329" y="492"/>
                      <a:pt x="336" y="497"/>
                      <a:pt x="344" y="500"/>
                    </a:cubicBezTo>
                    <a:cubicBezTo>
                      <a:pt x="352" y="503"/>
                      <a:pt x="362" y="502"/>
                      <a:pt x="368" y="506"/>
                    </a:cubicBezTo>
                    <a:cubicBezTo>
                      <a:pt x="374" y="510"/>
                      <a:pt x="374" y="517"/>
                      <a:pt x="380" y="524"/>
                    </a:cubicBezTo>
                    <a:cubicBezTo>
                      <a:pt x="386" y="531"/>
                      <a:pt x="397" y="538"/>
                      <a:pt x="404" y="548"/>
                    </a:cubicBezTo>
                    <a:cubicBezTo>
                      <a:pt x="411" y="558"/>
                      <a:pt x="418" y="575"/>
                      <a:pt x="422" y="584"/>
                    </a:cubicBezTo>
                    <a:cubicBezTo>
                      <a:pt x="426" y="593"/>
                      <a:pt x="422" y="597"/>
                      <a:pt x="428" y="602"/>
                    </a:cubicBezTo>
                    <a:cubicBezTo>
                      <a:pt x="434" y="607"/>
                      <a:pt x="450" y="609"/>
                      <a:pt x="458" y="614"/>
                    </a:cubicBezTo>
                    <a:cubicBezTo>
                      <a:pt x="466" y="619"/>
                      <a:pt x="470" y="628"/>
                      <a:pt x="476" y="632"/>
                    </a:cubicBezTo>
                    <a:cubicBezTo>
                      <a:pt x="482" y="636"/>
                      <a:pt x="487" y="633"/>
                      <a:pt x="494" y="638"/>
                    </a:cubicBezTo>
                    <a:cubicBezTo>
                      <a:pt x="501" y="643"/>
                      <a:pt x="511" y="657"/>
                      <a:pt x="518" y="662"/>
                    </a:cubicBezTo>
                    <a:cubicBezTo>
                      <a:pt x="525" y="667"/>
                      <a:pt x="530" y="664"/>
                      <a:pt x="536" y="668"/>
                    </a:cubicBezTo>
                    <a:cubicBezTo>
                      <a:pt x="542" y="672"/>
                      <a:pt x="547" y="680"/>
                      <a:pt x="554" y="686"/>
                    </a:cubicBezTo>
                    <a:cubicBezTo>
                      <a:pt x="561" y="692"/>
                      <a:pt x="570" y="699"/>
                      <a:pt x="578" y="704"/>
                    </a:cubicBezTo>
                    <a:cubicBezTo>
                      <a:pt x="586" y="709"/>
                      <a:pt x="597" y="710"/>
                      <a:pt x="602" y="716"/>
                    </a:cubicBezTo>
                    <a:cubicBezTo>
                      <a:pt x="607" y="722"/>
                      <a:pt x="602" y="732"/>
                      <a:pt x="608" y="740"/>
                    </a:cubicBezTo>
                    <a:cubicBezTo>
                      <a:pt x="614" y="748"/>
                      <a:pt x="630" y="758"/>
                      <a:pt x="638" y="764"/>
                    </a:cubicBezTo>
                    <a:cubicBezTo>
                      <a:pt x="646" y="770"/>
                      <a:pt x="650" y="775"/>
                      <a:pt x="659" y="778"/>
                    </a:cubicBezTo>
                    <a:cubicBezTo>
                      <a:pt x="668" y="781"/>
                      <a:pt x="684" y="781"/>
                      <a:pt x="695" y="784"/>
                    </a:cubicBezTo>
                    <a:cubicBezTo>
                      <a:pt x="706" y="787"/>
                      <a:pt x="719" y="791"/>
                      <a:pt x="728" y="794"/>
                    </a:cubicBezTo>
                    <a:cubicBezTo>
                      <a:pt x="737" y="797"/>
                      <a:pt x="745" y="798"/>
                      <a:pt x="752" y="800"/>
                    </a:cubicBezTo>
                    <a:cubicBezTo>
                      <a:pt x="759" y="802"/>
                      <a:pt x="764" y="804"/>
                      <a:pt x="770" y="806"/>
                    </a:cubicBezTo>
                    <a:cubicBezTo>
                      <a:pt x="776" y="808"/>
                      <a:pt x="782" y="810"/>
                      <a:pt x="788" y="812"/>
                    </a:cubicBezTo>
                    <a:cubicBezTo>
                      <a:pt x="794" y="814"/>
                      <a:pt x="799" y="814"/>
                      <a:pt x="806" y="818"/>
                    </a:cubicBezTo>
                    <a:cubicBezTo>
                      <a:pt x="813" y="822"/>
                      <a:pt x="822" y="832"/>
                      <a:pt x="830" y="836"/>
                    </a:cubicBezTo>
                    <a:cubicBezTo>
                      <a:pt x="838" y="840"/>
                      <a:pt x="850" y="838"/>
                      <a:pt x="854" y="842"/>
                    </a:cubicBezTo>
                    <a:cubicBezTo>
                      <a:pt x="858" y="846"/>
                      <a:pt x="850" y="854"/>
                      <a:pt x="854" y="860"/>
                    </a:cubicBezTo>
                    <a:cubicBezTo>
                      <a:pt x="858" y="866"/>
                      <a:pt x="872" y="872"/>
                      <a:pt x="878" y="878"/>
                    </a:cubicBezTo>
                    <a:cubicBezTo>
                      <a:pt x="884" y="884"/>
                      <a:pt x="883" y="892"/>
                      <a:pt x="890" y="896"/>
                    </a:cubicBezTo>
                    <a:cubicBezTo>
                      <a:pt x="897" y="900"/>
                      <a:pt x="912" y="903"/>
                      <a:pt x="920" y="902"/>
                    </a:cubicBezTo>
                    <a:cubicBezTo>
                      <a:pt x="928" y="901"/>
                      <a:pt x="931" y="892"/>
                      <a:pt x="938" y="890"/>
                    </a:cubicBezTo>
                    <a:cubicBezTo>
                      <a:pt x="945" y="888"/>
                      <a:pt x="955" y="893"/>
                      <a:pt x="962" y="890"/>
                    </a:cubicBezTo>
                    <a:cubicBezTo>
                      <a:pt x="969" y="887"/>
                      <a:pt x="973" y="874"/>
                      <a:pt x="980" y="872"/>
                    </a:cubicBezTo>
                    <a:cubicBezTo>
                      <a:pt x="987" y="870"/>
                      <a:pt x="996" y="880"/>
                      <a:pt x="1004" y="878"/>
                    </a:cubicBezTo>
                    <a:cubicBezTo>
                      <a:pt x="1012" y="876"/>
                      <a:pt x="1021" y="861"/>
                      <a:pt x="1028" y="860"/>
                    </a:cubicBezTo>
                    <a:cubicBezTo>
                      <a:pt x="1035" y="859"/>
                      <a:pt x="1040" y="868"/>
                      <a:pt x="1046" y="872"/>
                    </a:cubicBezTo>
                    <a:cubicBezTo>
                      <a:pt x="1052" y="876"/>
                      <a:pt x="1056" y="883"/>
                      <a:pt x="1064" y="884"/>
                    </a:cubicBezTo>
                    <a:cubicBezTo>
                      <a:pt x="1072" y="885"/>
                      <a:pt x="1086" y="878"/>
                      <a:pt x="1094" y="878"/>
                    </a:cubicBezTo>
                    <a:cubicBezTo>
                      <a:pt x="1102" y="878"/>
                      <a:pt x="1106" y="882"/>
                      <a:pt x="1112" y="884"/>
                    </a:cubicBezTo>
                    <a:cubicBezTo>
                      <a:pt x="1118" y="886"/>
                      <a:pt x="1122" y="888"/>
                      <a:pt x="1130" y="890"/>
                    </a:cubicBezTo>
                    <a:cubicBezTo>
                      <a:pt x="1138" y="892"/>
                      <a:pt x="1152" y="893"/>
                      <a:pt x="1160" y="896"/>
                    </a:cubicBezTo>
                    <a:cubicBezTo>
                      <a:pt x="1168" y="899"/>
                      <a:pt x="1172" y="908"/>
                      <a:pt x="1178" y="908"/>
                    </a:cubicBezTo>
                    <a:cubicBezTo>
                      <a:pt x="1184" y="908"/>
                      <a:pt x="1189" y="898"/>
                      <a:pt x="1196" y="896"/>
                    </a:cubicBezTo>
                    <a:cubicBezTo>
                      <a:pt x="1203" y="894"/>
                      <a:pt x="1208" y="895"/>
                      <a:pt x="1220" y="896"/>
                    </a:cubicBezTo>
                    <a:cubicBezTo>
                      <a:pt x="1232" y="897"/>
                      <a:pt x="1256" y="901"/>
                      <a:pt x="1268" y="902"/>
                    </a:cubicBezTo>
                    <a:cubicBezTo>
                      <a:pt x="1280" y="903"/>
                      <a:pt x="1284" y="904"/>
                      <a:pt x="1292" y="902"/>
                    </a:cubicBezTo>
                    <a:cubicBezTo>
                      <a:pt x="1300" y="900"/>
                      <a:pt x="1308" y="893"/>
                      <a:pt x="1316" y="890"/>
                    </a:cubicBezTo>
                    <a:cubicBezTo>
                      <a:pt x="1324" y="887"/>
                      <a:pt x="1335" y="889"/>
                      <a:pt x="1340" y="884"/>
                    </a:cubicBezTo>
                    <a:cubicBezTo>
                      <a:pt x="1345" y="879"/>
                      <a:pt x="1345" y="867"/>
                      <a:pt x="1346" y="860"/>
                    </a:cubicBezTo>
                    <a:cubicBezTo>
                      <a:pt x="1347" y="853"/>
                      <a:pt x="1344" y="848"/>
                      <a:pt x="1346" y="842"/>
                    </a:cubicBezTo>
                    <a:cubicBezTo>
                      <a:pt x="1348" y="836"/>
                      <a:pt x="1359" y="831"/>
                      <a:pt x="1358" y="824"/>
                    </a:cubicBezTo>
                    <a:cubicBezTo>
                      <a:pt x="1357" y="817"/>
                      <a:pt x="1340" y="805"/>
                      <a:pt x="1340" y="800"/>
                    </a:cubicBezTo>
                    <a:cubicBezTo>
                      <a:pt x="1340" y="795"/>
                      <a:pt x="1350" y="799"/>
                      <a:pt x="1358" y="794"/>
                    </a:cubicBezTo>
                    <a:cubicBezTo>
                      <a:pt x="1366" y="789"/>
                      <a:pt x="1377" y="775"/>
                      <a:pt x="1388" y="770"/>
                    </a:cubicBezTo>
                    <a:cubicBezTo>
                      <a:pt x="1399" y="765"/>
                      <a:pt x="1417" y="768"/>
                      <a:pt x="1424" y="764"/>
                    </a:cubicBezTo>
                    <a:cubicBezTo>
                      <a:pt x="1431" y="760"/>
                      <a:pt x="1430" y="753"/>
                      <a:pt x="1430" y="746"/>
                    </a:cubicBezTo>
                    <a:cubicBezTo>
                      <a:pt x="1430" y="739"/>
                      <a:pt x="1426" y="729"/>
                      <a:pt x="1424" y="722"/>
                    </a:cubicBezTo>
                    <a:cubicBezTo>
                      <a:pt x="1422" y="715"/>
                      <a:pt x="1421" y="712"/>
                      <a:pt x="1418" y="704"/>
                    </a:cubicBezTo>
                    <a:cubicBezTo>
                      <a:pt x="1415" y="696"/>
                      <a:pt x="1409" y="682"/>
                      <a:pt x="1406" y="674"/>
                    </a:cubicBezTo>
                    <a:cubicBezTo>
                      <a:pt x="1403" y="666"/>
                      <a:pt x="1405" y="662"/>
                      <a:pt x="1400" y="656"/>
                    </a:cubicBezTo>
                    <a:cubicBezTo>
                      <a:pt x="1395" y="650"/>
                      <a:pt x="1383" y="642"/>
                      <a:pt x="1376" y="638"/>
                    </a:cubicBezTo>
                    <a:cubicBezTo>
                      <a:pt x="1369" y="634"/>
                      <a:pt x="1364" y="634"/>
                      <a:pt x="1358" y="632"/>
                    </a:cubicBezTo>
                    <a:cubicBezTo>
                      <a:pt x="1352" y="630"/>
                      <a:pt x="1348" y="628"/>
                      <a:pt x="1340" y="626"/>
                    </a:cubicBezTo>
                    <a:cubicBezTo>
                      <a:pt x="1332" y="624"/>
                      <a:pt x="1318" y="623"/>
                      <a:pt x="1310" y="620"/>
                    </a:cubicBezTo>
                    <a:cubicBezTo>
                      <a:pt x="1302" y="617"/>
                      <a:pt x="1298" y="612"/>
                      <a:pt x="1292" y="608"/>
                    </a:cubicBezTo>
                    <a:cubicBezTo>
                      <a:pt x="1286" y="604"/>
                      <a:pt x="1280" y="599"/>
                      <a:pt x="1274" y="596"/>
                    </a:cubicBezTo>
                    <a:cubicBezTo>
                      <a:pt x="1268" y="593"/>
                      <a:pt x="1262" y="593"/>
                      <a:pt x="1256" y="590"/>
                    </a:cubicBezTo>
                    <a:cubicBezTo>
                      <a:pt x="1250" y="587"/>
                      <a:pt x="1246" y="580"/>
                      <a:pt x="1238" y="578"/>
                    </a:cubicBezTo>
                    <a:cubicBezTo>
                      <a:pt x="1230" y="576"/>
                      <a:pt x="1214" y="574"/>
                      <a:pt x="1208" y="578"/>
                    </a:cubicBezTo>
                    <a:cubicBezTo>
                      <a:pt x="1202" y="582"/>
                      <a:pt x="1206" y="598"/>
                      <a:pt x="1202" y="602"/>
                    </a:cubicBezTo>
                    <a:cubicBezTo>
                      <a:pt x="1198" y="606"/>
                      <a:pt x="1190" y="600"/>
                      <a:pt x="1184" y="602"/>
                    </a:cubicBezTo>
                    <a:cubicBezTo>
                      <a:pt x="1178" y="604"/>
                      <a:pt x="1172" y="615"/>
                      <a:pt x="1166" y="614"/>
                    </a:cubicBezTo>
                    <a:cubicBezTo>
                      <a:pt x="1160" y="613"/>
                      <a:pt x="1154" y="600"/>
                      <a:pt x="1148" y="596"/>
                    </a:cubicBezTo>
                    <a:cubicBezTo>
                      <a:pt x="1142" y="592"/>
                      <a:pt x="1138" y="594"/>
                      <a:pt x="1130" y="590"/>
                    </a:cubicBezTo>
                    <a:cubicBezTo>
                      <a:pt x="1122" y="586"/>
                      <a:pt x="1108" y="576"/>
                      <a:pt x="1100" y="572"/>
                    </a:cubicBezTo>
                    <a:cubicBezTo>
                      <a:pt x="1092" y="568"/>
                      <a:pt x="1087" y="573"/>
                      <a:pt x="1082" y="566"/>
                    </a:cubicBezTo>
                    <a:cubicBezTo>
                      <a:pt x="1077" y="559"/>
                      <a:pt x="1075" y="539"/>
                      <a:pt x="1070" y="530"/>
                    </a:cubicBezTo>
                    <a:cubicBezTo>
                      <a:pt x="1065" y="521"/>
                      <a:pt x="1058" y="517"/>
                      <a:pt x="1052" y="512"/>
                    </a:cubicBezTo>
                    <a:cubicBezTo>
                      <a:pt x="1046" y="507"/>
                      <a:pt x="1042" y="502"/>
                      <a:pt x="1034" y="500"/>
                    </a:cubicBezTo>
                    <a:cubicBezTo>
                      <a:pt x="1026" y="498"/>
                      <a:pt x="1015" y="502"/>
                      <a:pt x="1004" y="500"/>
                    </a:cubicBezTo>
                    <a:cubicBezTo>
                      <a:pt x="993" y="498"/>
                      <a:pt x="980" y="494"/>
                      <a:pt x="968" y="488"/>
                    </a:cubicBezTo>
                    <a:cubicBezTo>
                      <a:pt x="956" y="482"/>
                      <a:pt x="944" y="467"/>
                      <a:pt x="932" y="464"/>
                    </a:cubicBezTo>
                    <a:cubicBezTo>
                      <a:pt x="920" y="461"/>
                      <a:pt x="906" y="471"/>
                      <a:pt x="896" y="470"/>
                    </a:cubicBezTo>
                    <a:cubicBezTo>
                      <a:pt x="886" y="469"/>
                      <a:pt x="876" y="463"/>
                      <a:pt x="872" y="458"/>
                    </a:cubicBezTo>
                    <a:cubicBezTo>
                      <a:pt x="868" y="453"/>
                      <a:pt x="872" y="446"/>
                      <a:pt x="872" y="440"/>
                    </a:cubicBezTo>
                    <a:cubicBezTo>
                      <a:pt x="872" y="434"/>
                      <a:pt x="869" y="428"/>
                      <a:pt x="872" y="422"/>
                    </a:cubicBezTo>
                    <a:cubicBezTo>
                      <a:pt x="875" y="416"/>
                      <a:pt x="884" y="409"/>
                      <a:pt x="890" y="404"/>
                    </a:cubicBezTo>
                    <a:cubicBezTo>
                      <a:pt x="896" y="399"/>
                      <a:pt x="900" y="395"/>
                      <a:pt x="908" y="392"/>
                    </a:cubicBezTo>
                    <a:cubicBezTo>
                      <a:pt x="916" y="389"/>
                      <a:pt x="929" y="386"/>
                      <a:pt x="938" y="386"/>
                    </a:cubicBezTo>
                    <a:cubicBezTo>
                      <a:pt x="947" y="386"/>
                      <a:pt x="954" y="389"/>
                      <a:pt x="962" y="392"/>
                    </a:cubicBezTo>
                    <a:cubicBezTo>
                      <a:pt x="970" y="395"/>
                      <a:pt x="977" y="399"/>
                      <a:pt x="986" y="404"/>
                    </a:cubicBezTo>
                    <a:cubicBezTo>
                      <a:pt x="995" y="409"/>
                      <a:pt x="1011" y="423"/>
                      <a:pt x="1016" y="422"/>
                    </a:cubicBezTo>
                    <a:cubicBezTo>
                      <a:pt x="1021" y="421"/>
                      <a:pt x="1013" y="402"/>
                      <a:pt x="1016" y="398"/>
                    </a:cubicBezTo>
                    <a:cubicBezTo>
                      <a:pt x="1019" y="394"/>
                      <a:pt x="1029" y="402"/>
                      <a:pt x="1034" y="398"/>
                    </a:cubicBezTo>
                    <a:cubicBezTo>
                      <a:pt x="1039" y="394"/>
                      <a:pt x="1047" y="380"/>
                      <a:pt x="1046" y="374"/>
                    </a:cubicBezTo>
                    <a:cubicBezTo>
                      <a:pt x="1045" y="368"/>
                      <a:pt x="1034" y="366"/>
                      <a:pt x="1028" y="362"/>
                    </a:cubicBezTo>
                    <a:cubicBezTo>
                      <a:pt x="1022" y="358"/>
                      <a:pt x="1014" y="355"/>
                      <a:pt x="1010" y="350"/>
                    </a:cubicBezTo>
                    <a:cubicBezTo>
                      <a:pt x="1006" y="345"/>
                      <a:pt x="1009" y="337"/>
                      <a:pt x="1004" y="332"/>
                    </a:cubicBezTo>
                    <a:cubicBezTo>
                      <a:pt x="999" y="327"/>
                      <a:pt x="987" y="327"/>
                      <a:pt x="980" y="320"/>
                    </a:cubicBezTo>
                    <a:cubicBezTo>
                      <a:pt x="973" y="313"/>
                      <a:pt x="969" y="300"/>
                      <a:pt x="962" y="290"/>
                    </a:cubicBezTo>
                    <a:cubicBezTo>
                      <a:pt x="955" y="280"/>
                      <a:pt x="943" y="268"/>
                      <a:pt x="938" y="260"/>
                    </a:cubicBezTo>
                    <a:cubicBezTo>
                      <a:pt x="933" y="252"/>
                      <a:pt x="933" y="248"/>
                      <a:pt x="932" y="242"/>
                    </a:cubicBezTo>
                    <a:cubicBezTo>
                      <a:pt x="931" y="236"/>
                      <a:pt x="933" y="230"/>
                      <a:pt x="932" y="224"/>
                    </a:cubicBezTo>
                    <a:cubicBezTo>
                      <a:pt x="931" y="218"/>
                      <a:pt x="922" y="213"/>
                      <a:pt x="926" y="206"/>
                    </a:cubicBezTo>
                    <a:cubicBezTo>
                      <a:pt x="930" y="199"/>
                      <a:pt x="949" y="193"/>
                      <a:pt x="953" y="184"/>
                    </a:cubicBezTo>
                    <a:cubicBezTo>
                      <a:pt x="957" y="175"/>
                      <a:pt x="944" y="158"/>
                      <a:pt x="953" y="154"/>
                    </a:cubicBezTo>
                    <a:cubicBezTo>
                      <a:pt x="962" y="150"/>
                      <a:pt x="988" y="159"/>
                      <a:pt x="1007" y="160"/>
                    </a:cubicBezTo>
                    <a:cubicBezTo>
                      <a:pt x="1026" y="161"/>
                      <a:pt x="1060" y="161"/>
                      <a:pt x="1070" y="158"/>
                    </a:cubicBezTo>
                    <a:cubicBezTo>
                      <a:pt x="1080" y="155"/>
                      <a:pt x="1068" y="147"/>
                      <a:pt x="1070" y="140"/>
                    </a:cubicBezTo>
                    <a:cubicBezTo>
                      <a:pt x="1072" y="133"/>
                      <a:pt x="1083" y="122"/>
                      <a:pt x="1082" y="116"/>
                    </a:cubicBezTo>
                    <a:cubicBezTo>
                      <a:pt x="1081" y="110"/>
                      <a:pt x="1071" y="109"/>
                      <a:pt x="1064" y="104"/>
                    </a:cubicBezTo>
                    <a:cubicBezTo>
                      <a:pt x="1057" y="99"/>
                      <a:pt x="1044" y="92"/>
                      <a:pt x="1040" y="86"/>
                    </a:cubicBezTo>
                    <a:cubicBezTo>
                      <a:pt x="1036" y="80"/>
                      <a:pt x="1044" y="73"/>
                      <a:pt x="1040" y="68"/>
                    </a:cubicBezTo>
                    <a:cubicBezTo>
                      <a:pt x="1036" y="63"/>
                      <a:pt x="1024" y="57"/>
                      <a:pt x="1016" y="56"/>
                    </a:cubicBezTo>
                    <a:cubicBezTo>
                      <a:pt x="1008" y="55"/>
                      <a:pt x="999" y="60"/>
                      <a:pt x="992" y="62"/>
                    </a:cubicBezTo>
                    <a:cubicBezTo>
                      <a:pt x="985" y="64"/>
                      <a:pt x="979" y="62"/>
                      <a:pt x="974" y="68"/>
                    </a:cubicBezTo>
                    <a:cubicBezTo>
                      <a:pt x="969" y="74"/>
                      <a:pt x="966" y="89"/>
                      <a:pt x="962" y="98"/>
                    </a:cubicBezTo>
                    <a:cubicBezTo>
                      <a:pt x="958" y="107"/>
                      <a:pt x="955" y="119"/>
                      <a:pt x="950" y="122"/>
                    </a:cubicBezTo>
                    <a:cubicBezTo>
                      <a:pt x="945" y="125"/>
                      <a:pt x="939" y="115"/>
                      <a:pt x="932" y="116"/>
                    </a:cubicBezTo>
                    <a:cubicBezTo>
                      <a:pt x="925" y="117"/>
                      <a:pt x="915" y="126"/>
                      <a:pt x="908" y="128"/>
                    </a:cubicBezTo>
                    <a:cubicBezTo>
                      <a:pt x="901" y="130"/>
                      <a:pt x="900" y="126"/>
                      <a:pt x="890" y="128"/>
                    </a:cubicBezTo>
                    <a:cubicBezTo>
                      <a:pt x="880" y="130"/>
                      <a:pt x="860" y="138"/>
                      <a:pt x="848" y="140"/>
                    </a:cubicBezTo>
                    <a:cubicBezTo>
                      <a:pt x="836" y="142"/>
                      <a:pt x="827" y="141"/>
                      <a:pt x="818" y="140"/>
                    </a:cubicBezTo>
                    <a:cubicBezTo>
                      <a:pt x="809" y="139"/>
                      <a:pt x="797" y="131"/>
                      <a:pt x="794" y="134"/>
                    </a:cubicBezTo>
                    <a:cubicBezTo>
                      <a:pt x="791" y="137"/>
                      <a:pt x="801" y="151"/>
                      <a:pt x="800" y="158"/>
                    </a:cubicBezTo>
                    <a:cubicBezTo>
                      <a:pt x="799" y="165"/>
                      <a:pt x="794" y="172"/>
                      <a:pt x="788" y="176"/>
                    </a:cubicBezTo>
                    <a:cubicBezTo>
                      <a:pt x="782" y="180"/>
                      <a:pt x="771" y="179"/>
                      <a:pt x="764" y="182"/>
                    </a:cubicBezTo>
                    <a:cubicBezTo>
                      <a:pt x="757" y="185"/>
                      <a:pt x="751" y="189"/>
                      <a:pt x="746" y="194"/>
                    </a:cubicBezTo>
                    <a:cubicBezTo>
                      <a:pt x="741" y="199"/>
                      <a:pt x="739" y="207"/>
                      <a:pt x="734" y="212"/>
                    </a:cubicBezTo>
                    <a:cubicBezTo>
                      <a:pt x="729" y="217"/>
                      <a:pt x="723" y="220"/>
                      <a:pt x="716" y="224"/>
                    </a:cubicBezTo>
                    <a:cubicBezTo>
                      <a:pt x="709" y="228"/>
                      <a:pt x="701" y="231"/>
                      <a:pt x="692" y="236"/>
                    </a:cubicBezTo>
                    <a:cubicBezTo>
                      <a:pt x="683" y="241"/>
                      <a:pt x="670" y="252"/>
                      <a:pt x="662" y="254"/>
                    </a:cubicBezTo>
                    <a:cubicBezTo>
                      <a:pt x="654" y="256"/>
                      <a:pt x="649" y="246"/>
                      <a:pt x="644" y="248"/>
                    </a:cubicBezTo>
                    <a:cubicBezTo>
                      <a:pt x="639" y="250"/>
                      <a:pt x="638" y="262"/>
                      <a:pt x="632" y="266"/>
                    </a:cubicBezTo>
                    <a:cubicBezTo>
                      <a:pt x="626" y="270"/>
                      <a:pt x="617" y="272"/>
                      <a:pt x="608" y="272"/>
                    </a:cubicBezTo>
                    <a:cubicBezTo>
                      <a:pt x="599" y="272"/>
                      <a:pt x="586" y="269"/>
                      <a:pt x="578" y="266"/>
                    </a:cubicBezTo>
                    <a:cubicBezTo>
                      <a:pt x="570" y="263"/>
                      <a:pt x="568" y="260"/>
                      <a:pt x="560" y="254"/>
                    </a:cubicBezTo>
                    <a:cubicBezTo>
                      <a:pt x="552" y="248"/>
                      <a:pt x="541" y="239"/>
                      <a:pt x="530" y="230"/>
                    </a:cubicBezTo>
                    <a:cubicBezTo>
                      <a:pt x="519" y="221"/>
                      <a:pt x="503" y="214"/>
                      <a:pt x="491" y="202"/>
                    </a:cubicBezTo>
                    <a:cubicBezTo>
                      <a:pt x="479" y="190"/>
                      <a:pt x="466" y="166"/>
                      <a:pt x="458" y="158"/>
                    </a:cubicBezTo>
                    <a:cubicBezTo>
                      <a:pt x="450" y="150"/>
                      <a:pt x="443" y="156"/>
                      <a:pt x="440" y="152"/>
                    </a:cubicBezTo>
                    <a:cubicBezTo>
                      <a:pt x="437" y="148"/>
                      <a:pt x="444" y="141"/>
                      <a:pt x="440" y="134"/>
                    </a:cubicBezTo>
                    <a:cubicBezTo>
                      <a:pt x="436" y="127"/>
                      <a:pt x="423" y="116"/>
                      <a:pt x="416" y="110"/>
                    </a:cubicBezTo>
                    <a:cubicBezTo>
                      <a:pt x="409" y="104"/>
                      <a:pt x="404" y="99"/>
                      <a:pt x="398" y="98"/>
                    </a:cubicBezTo>
                    <a:cubicBezTo>
                      <a:pt x="392" y="97"/>
                      <a:pt x="387" y="102"/>
                      <a:pt x="380" y="104"/>
                    </a:cubicBezTo>
                    <a:cubicBezTo>
                      <a:pt x="373" y="106"/>
                      <a:pt x="364" y="108"/>
                      <a:pt x="356" y="110"/>
                    </a:cubicBezTo>
                    <a:cubicBezTo>
                      <a:pt x="348" y="112"/>
                      <a:pt x="340" y="116"/>
                      <a:pt x="332" y="116"/>
                    </a:cubicBezTo>
                    <a:cubicBezTo>
                      <a:pt x="324" y="116"/>
                      <a:pt x="315" y="112"/>
                      <a:pt x="308" y="110"/>
                    </a:cubicBezTo>
                    <a:cubicBezTo>
                      <a:pt x="301" y="108"/>
                      <a:pt x="297" y="107"/>
                      <a:pt x="290" y="104"/>
                    </a:cubicBezTo>
                    <a:cubicBezTo>
                      <a:pt x="283" y="101"/>
                      <a:pt x="270" y="102"/>
                      <a:pt x="266" y="92"/>
                    </a:cubicBezTo>
                    <a:cubicBezTo>
                      <a:pt x="262" y="82"/>
                      <a:pt x="267" y="55"/>
                      <a:pt x="266" y="44"/>
                    </a:cubicBezTo>
                    <a:cubicBezTo>
                      <a:pt x="265" y="33"/>
                      <a:pt x="264" y="33"/>
                      <a:pt x="260" y="26"/>
                    </a:cubicBezTo>
                    <a:cubicBezTo>
                      <a:pt x="256" y="19"/>
                      <a:pt x="248" y="4"/>
                      <a:pt x="242" y="2"/>
                    </a:cubicBezTo>
                    <a:cubicBezTo>
                      <a:pt x="236" y="0"/>
                      <a:pt x="231" y="12"/>
                      <a:pt x="224" y="14"/>
                    </a:cubicBezTo>
                    <a:cubicBezTo>
                      <a:pt x="217" y="16"/>
                      <a:pt x="209" y="12"/>
                      <a:pt x="200" y="14"/>
                    </a:cubicBezTo>
                    <a:cubicBezTo>
                      <a:pt x="191" y="16"/>
                      <a:pt x="171" y="20"/>
                      <a:pt x="170" y="26"/>
                    </a:cubicBezTo>
                    <a:cubicBezTo>
                      <a:pt x="169" y="32"/>
                      <a:pt x="188" y="43"/>
                      <a:pt x="194" y="50"/>
                    </a:cubicBezTo>
                    <a:cubicBezTo>
                      <a:pt x="200" y="57"/>
                      <a:pt x="206" y="61"/>
                      <a:pt x="206" y="68"/>
                    </a:cubicBezTo>
                    <a:cubicBezTo>
                      <a:pt x="206" y="75"/>
                      <a:pt x="196" y="84"/>
                      <a:pt x="194" y="92"/>
                    </a:cubicBezTo>
                    <a:cubicBezTo>
                      <a:pt x="192" y="100"/>
                      <a:pt x="197" y="111"/>
                      <a:pt x="194" y="116"/>
                    </a:cubicBezTo>
                    <a:cubicBezTo>
                      <a:pt x="191" y="121"/>
                      <a:pt x="182" y="119"/>
                      <a:pt x="176" y="122"/>
                    </a:cubicBezTo>
                    <a:cubicBezTo>
                      <a:pt x="170" y="125"/>
                      <a:pt x="164" y="130"/>
                      <a:pt x="158" y="134"/>
                    </a:cubicBezTo>
                    <a:cubicBezTo>
                      <a:pt x="152" y="138"/>
                      <a:pt x="148" y="138"/>
                      <a:pt x="140" y="146"/>
                    </a:cubicBezTo>
                    <a:cubicBezTo>
                      <a:pt x="132" y="154"/>
                      <a:pt x="118" y="171"/>
                      <a:pt x="110" y="182"/>
                    </a:cubicBezTo>
                    <a:cubicBezTo>
                      <a:pt x="102" y="193"/>
                      <a:pt x="104" y="203"/>
                      <a:pt x="92" y="212"/>
                    </a:cubicBezTo>
                    <a:cubicBezTo>
                      <a:pt x="80" y="221"/>
                      <a:pt x="51" y="231"/>
                      <a:pt x="38" y="236"/>
                    </a:cubicBezTo>
                    <a:cubicBezTo>
                      <a:pt x="25" y="241"/>
                      <a:pt x="20" y="237"/>
                      <a:pt x="14" y="242"/>
                    </a:cubicBezTo>
                    <a:cubicBezTo>
                      <a:pt x="8" y="247"/>
                      <a:pt x="0" y="259"/>
                      <a:pt x="2" y="266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 23">
                <a:extLst>
                  <a:ext uri="{FF2B5EF4-FFF2-40B4-BE49-F238E27FC236}">
                    <a16:creationId xmlns:a16="http://schemas.microsoft.com/office/drawing/2014/main" id="{A4BFDFB9-D8FE-43A8-F84D-74920142D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3" y="4840"/>
                <a:ext cx="31" cy="48"/>
              </a:xfrm>
              <a:custGeom>
                <a:avLst/>
                <a:gdLst>
                  <a:gd name="T0" fmla="*/ 27 w 31"/>
                  <a:gd name="T1" fmla="*/ 3 h 48"/>
                  <a:gd name="T2" fmla="*/ 3 w 31"/>
                  <a:gd name="T3" fmla="*/ 15 h 48"/>
                  <a:gd name="T4" fmla="*/ 9 w 31"/>
                  <a:gd name="T5" fmla="*/ 45 h 48"/>
                  <a:gd name="T6" fmla="*/ 27 w 31"/>
                  <a:gd name="T7" fmla="*/ 33 h 48"/>
                  <a:gd name="T8" fmla="*/ 27 w 31"/>
                  <a:gd name="T9" fmla="*/ 3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1" h="48">
                    <a:moveTo>
                      <a:pt x="27" y="3"/>
                    </a:moveTo>
                    <a:cubicBezTo>
                      <a:pt x="23" y="0"/>
                      <a:pt x="6" y="8"/>
                      <a:pt x="3" y="15"/>
                    </a:cubicBezTo>
                    <a:cubicBezTo>
                      <a:pt x="0" y="22"/>
                      <a:pt x="5" y="42"/>
                      <a:pt x="9" y="45"/>
                    </a:cubicBezTo>
                    <a:cubicBezTo>
                      <a:pt x="13" y="48"/>
                      <a:pt x="24" y="39"/>
                      <a:pt x="27" y="33"/>
                    </a:cubicBezTo>
                    <a:cubicBezTo>
                      <a:pt x="30" y="27"/>
                      <a:pt x="31" y="6"/>
                      <a:pt x="27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1A28CE85-05BF-5C3E-5D8B-305F434F0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" y="4153"/>
              <a:ext cx="977" cy="686"/>
            </a:xfrm>
            <a:custGeom>
              <a:avLst/>
              <a:gdLst>
                <a:gd name="T0" fmla="*/ 20 w 977"/>
                <a:gd name="T1" fmla="*/ 434 h 686"/>
                <a:gd name="T2" fmla="*/ 2 w 977"/>
                <a:gd name="T3" fmla="*/ 482 h 686"/>
                <a:gd name="T4" fmla="*/ 56 w 977"/>
                <a:gd name="T5" fmla="*/ 500 h 686"/>
                <a:gd name="T6" fmla="*/ 98 w 977"/>
                <a:gd name="T7" fmla="*/ 512 h 686"/>
                <a:gd name="T8" fmla="*/ 146 w 977"/>
                <a:gd name="T9" fmla="*/ 530 h 686"/>
                <a:gd name="T10" fmla="*/ 194 w 977"/>
                <a:gd name="T11" fmla="*/ 554 h 686"/>
                <a:gd name="T12" fmla="*/ 242 w 977"/>
                <a:gd name="T13" fmla="*/ 614 h 686"/>
                <a:gd name="T14" fmla="*/ 302 w 977"/>
                <a:gd name="T15" fmla="*/ 638 h 686"/>
                <a:gd name="T16" fmla="*/ 338 w 977"/>
                <a:gd name="T17" fmla="*/ 632 h 686"/>
                <a:gd name="T18" fmla="*/ 374 w 977"/>
                <a:gd name="T19" fmla="*/ 608 h 686"/>
                <a:gd name="T20" fmla="*/ 410 w 977"/>
                <a:gd name="T21" fmla="*/ 632 h 686"/>
                <a:gd name="T22" fmla="*/ 458 w 977"/>
                <a:gd name="T23" fmla="*/ 656 h 686"/>
                <a:gd name="T24" fmla="*/ 512 w 977"/>
                <a:gd name="T25" fmla="*/ 674 h 686"/>
                <a:gd name="T26" fmla="*/ 578 w 977"/>
                <a:gd name="T27" fmla="*/ 674 h 686"/>
                <a:gd name="T28" fmla="*/ 620 w 977"/>
                <a:gd name="T29" fmla="*/ 650 h 686"/>
                <a:gd name="T30" fmla="*/ 632 w 977"/>
                <a:gd name="T31" fmla="*/ 590 h 686"/>
                <a:gd name="T32" fmla="*/ 680 w 977"/>
                <a:gd name="T33" fmla="*/ 572 h 686"/>
                <a:gd name="T34" fmla="*/ 734 w 977"/>
                <a:gd name="T35" fmla="*/ 566 h 686"/>
                <a:gd name="T36" fmla="*/ 782 w 977"/>
                <a:gd name="T37" fmla="*/ 584 h 686"/>
                <a:gd name="T38" fmla="*/ 806 w 977"/>
                <a:gd name="T39" fmla="*/ 632 h 686"/>
                <a:gd name="T40" fmla="*/ 842 w 977"/>
                <a:gd name="T41" fmla="*/ 614 h 686"/>
                <a:gd name="T42" fmla="*/ 890 w 977"/>
                <a:gd name="T43" fmla="*/ 584 h 686"/>
                <a:gd name="T44" fmla="*/ 968 w 977"/>
                <a:gd name="T45" fmla="*/ 506 h 686"/>
                <a:gd name="T46" fmla="*/ 968 w 977"/>
                <a:gd name="T47" fmla="*/ 458 h 686"/>
                <a:gd name="T48" fmla="*/ 950 w 977"/>
                <a:gd name="T49" fmla="*/ 416 h 686"/>
                <a:gd name="T50" fmla="*/ 890 w 977"/>
                <a:gd name="T51" fmla="*/ 392 h 686"/>
                <a:gd name="T52" fmla="*/ 848 w 977"/>
                <a:gd name="T53" fmla="*/ 374 h 686"/>
                <a:gd name="T54" fmla="*/ 794 w 977"/>
                <a:gd name="T55" fmla="*/ 338 h 686"/>
                <a:gd name="T56" fmla="*/ 758 w 977"/>
                <a:gd name="T57" fmla="*/ 314 h 686"/>
                <a:gd name="T58" fmla="*/ 716 w 977"/>
                <a:gd name="T59" fmla="*/ 284 h 686"/>
                <a:gd name="T60" fmla="*/ 656 w 977"/>
                <a:gd name="T61" fmla="*/ 236 h 686"/>
                <a:gd name="T62" fmla="*/ 608 w 977"/>
                <a:gd name="T63" fmla="*/ 188 h 686"/>
                <a:gd name="T64" fmla="*/ 554 w 977"/>
                <a:gd name="T65" fmla="*/ 134 h 686"/>
                <a:gd name="T66" fmla="*/ 524 w 977"/>
                <a:gd name="T67" fmla="*/ 74 h 686"/>
                <a:gd name="T68" fmla="*/ 506 w 977"/>
                <a:gd name="T69" fmla="*/ 26 h 686"/>
                <a:gd name="T70" fmla="*/ 470 w 977"/>
                <a:gd name="T71" fmla="*/ 2 h 686"/>
                <a:gd name="T72" fmla="*/ 422 w 977"/>
                <a:gd name="T73" fmla="*/ 26 h 686"/>
                <a:gd name="T74" fmla="*/ 386 w 977"/>
                <a:gd name="T75" fmla="*/ 26 h 686"/>
                <a:gd name="T76" fmla="*/ 326 w 977"/>
                <a:gd name="T77" fmla="*/ 56 h 686"/>
                <a:gd name="T78" fmla="*/ 284 w 977"/>
                <a:gd name="T79" fmla="*/ 92 h 686"/>
                <a:gd name="T80" fmla="*/ 248 w 977"/>
                <a:gd name="T81" fmla="*/ 110 h 686"/>
                <a:gd name="T82" fmla="*/ 212 w 977"/>
                <a:gd name="T83" fmla="*/ 122 h 686"/>
                <a:gd name="T84" fmla="*/ 194 w 977"/>
                <a:gd name="T85" fmla="*/ 140 h 686"/>
                <a:gd name="T86" fmla="*/ 206 w 977"/>
                <a:gd name="T87" fmla="*/ 164 h 686"/>
                <a:gd name="T88" fmla="*/ 170 w 977"/>
                <a:gd name="T89" fmla="*/ 188 h 686"/>
                <a:gd name="T90" fmla="*/ 110 w 977"/>
                <a:gd name="T91" fmla="*/ 188 h 686"/>
                <a:gd name="T92" fmla="*/ 62 w 977"/>
                <a:gd name="T93" fmla="*/ 206 h 686"/>
                <a:gd name="T94" fmla="*/ 62 w 977"/>
                <a:gd name="T95" fmla="*/ 260 h 686"/>
                <a:gd name="T96" fmla="*/ 80 w 977"/>
                <a:gd name="T97" fmla="*/ 308 h 686"/>
                <a:gd name="T98" fmla="*/ 104 w 977"/>
                <a:gd name="T99" fmla="*/ 344 h 686"/>
                <a:gd name="T100" fmla="*/ 146 w 977"/>
                <a:gd name="T101" fmla="*/ 380 h 686"/>
                <a:gd name="T102" fmla="*/ 176 w 977"/>
                <a:gd name="T103" fmla="*/ 416 h 686"/>
                <a:gd name="T104" fmla="*/ 122 w 977"/>
                <a:gd name="T105" fmla="*/ 434 h 686"/>
                <a:gd name="T106" fmla="*/ 68 w 977"/>
                <a:gd name="T107" fmla="*/ 416 h 68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77" h="686">
                  <a:moveTo>
                    <a:pt x="38" y="416"/>
                  </a:moveTo>
                  <a:cubicBezTo>
                    <a:pt x="30" y="419"/>
                    <a:pt x="25" y="428"/>
                    <a:pt x="20" y="434"/>
                  </a:cubicBezTo>
                  <a:cubicBezTo>
                    <a:pt x="15" y="440"/>
                    <a:pt x="11" y="444"/>
                    <a:pt x="8" y="452"/>
                  </a:cubicBezTo>
                  <a:cubicBezTo>
                    <a:pt x="5" y="460"/>
                    <a:pt x="0" y="474"/>
                    <a:pt x="2" y="482"/>
                  </a:cubicBezTo>
                  <a:cubicBezTo>
                    <a:pt x="4" y="490"/>
                    <a:pt x="11" y="497"/>
                    <a:pt x="20" y="500"/>
                  </a:cubicBezTo>
                  <a:cubicBezTo>
                    <a:pt x="29" y="503"/>
                    <a:pt x="46" y="500"/>
                    <a:pt x="56" y="500"/>
                  </a:cubicBezTo>
                  <a:cubicBezTo>
                    <a:pt x="66" y="500"/>
                    <a:pt x="73" y="498"/>
                    <a:pt x="80" y="500"/>
                  </a:cubicBezTo>
                  <a:cubicBezTo>
                    <a:pt x="87" y="502"/>
                    <a:pt x="91" y="509"/>
                    <a:pt x="98" y="512"/>
                  </a:cubicBezTo>
                  <a:cubicBezTo>
                    <a:pt x="105" y="515"/>
                    <a:pt x="114" y="515"/>
                    <a:pt x="122" y="518"/>
                  </a:cubicBezTo>
                  <a:cubicBezTo>
                    <a:pt x="130" y="521"/>
                    <a:pt x="139" y="528"/>
                    <a:pt x="146" y="530"/>
                  </a:cubicBezTo>
                  <a:cubicBezTo>
                    <a:pt x="153" y="532"/>
                    <a:pt x="156" y="526"/>
                    <a:pt x="164" y="530"/>
                  </a:cubicBezTo>
                  <a:cubicBezTo>
                    <a:pt x="172" y="534"/>
                    <a:pt x="186" y="544"/>
                    <a:pt x="194" y="554"/>
                  </a:cubicBezTo>
                  <a:cubicBezTo>
                    <a:pt x="202" y="564"/>
                    <a:pt x="204" y="580"/>
                    <a:pt x="212" y="590"/>
                  </a:cubicBezTo>
                  <a:cubicBezTo>
                    <a:pt x="220" y="600"/>
                    <a:pt x="233" y="608"/>
                    <a:pt x="242" y="614"/>
                  </a:cubicBezTo>
                  <a:cubicBezTo>
                    <a:pt x="251" y="620"/>
                    <a:pt x="256" y="622"/>
                    <a:pt x="266" y="626"/>
                  </a:cubicBezTo>
                  <a:cubicBezTo>
                    <a:pt x="276" y="630"/>
                    <a:pt x="293" y="636"/>
                    <a:pt x="302" y="638"/>
                  </a:cubicBezTo>
                  <a:cubicBezTo>
                    <a:pt x="311" y="640"/>
                    <a:pt x="314" y="639"/>
                    <a:pt x="320" y="638"/>
                  </a:cubicBezTo>
                  <a:cubicBezTo>
                    <a:pt x="326" y="637"/>
                    <a:pt x="333" y="636"/>
                    <a:pt x="338" y="632"/>
                  </a:cubicBezTo>
                  <a:cubicBezTo>
                    <a:pt x="343" y="628"/>
                    <a:pt x="344" y="618"/>
                    <a:pt x="350" y="614"/>
                  </a:cubicBezTo>
                  <a:cubicBezTo>
                    <a:pt x="356" y="610"/>
                    <a:pt x="367" y="607"/>
                    <a:pt x="374" y="608"/>
                  </a:cubicBezTo>
                  <a:cubicBezTo>
                    <a:pt x="381" y="609"/>
                    <a:pt x="386" y="616"/>
                    <a:pt x="392" y="620"/>
                  </a:cubicBezTo>
                  <a:cubicBezTo>
                    <a:pt x="398" y="624"/>
                    <a:pt x="404" y="628"/>
                    <a:pt x="410" y="632"/>
                  </a:cubicBezTo>
                  <a:cubicBezTo>
                    <a:pt x="416" y="636"/>
                    <a:pt x="420" y="640"/>
                    <a:pt x="428" y="644"/>
                  </a:cubicBezTo>
                  <a:cubicBezTo>
                    <a:pt x="436" y="648"/>
                    <a:pt x="447" y="653"/>
                    <a:pt x="458" y="656"/>
                  </a:cubicBezTo>
                  <a:cubicBezTo>
                    <a:pt x="469" y="659"/>
                    <a:pt x="485" y="659"/>
                    <a:pt x="494" y="662"/>
                  </a:cubicBezTo>
                  <a:cubicBezTo>
                    <a:pt x="503" y="665"/>
                    <a:pt x="503" y="670"/>
                    <a:pt x="512" y="674"/>
                  </a:cubicBezTo>
                  <a:cubicBezTo>
                    <a:pt x="521" y="678"/>
                    <a:pt x="537" y="686"/>
                    <a:pt x="548" y="686"/>
                  </a:cubicBezTo>
                  <a:cubicBezTo>
                    <a:pt x="559" y="686"/>
                    <a:pt x="569" y="679"/>
                    <a:pt x="578" y="674"/>
                  </a:cubicBezTo>
                  <a:cubicBezTo>
                    <a:pt x="587" y="669"/>
                    <a:pt x="595" y="660"/>
                    <a:pt x="602" y="656"/>
                  </a:cubicBezTo>
                  <a:cubicBezTo>
                    <a:pt x="609" y="652"/>
                    <a:pt x="615" y="657"/>
                    <a:pt x="620" y="650"/>
                  </a:cubicBezTo>
                  <a:cubicBezTo>
                    <a:pt x="625" y="643"/>
                    <a:pt x="630" y="624"/>
                    <a:pt x="632" y="614"/>
                  </a:cubicBezTo>
                  <a:cubicBezTo>
                    <a:pt x="634" y="604"/>
                    <a:pt x="628" y="595"/>
                    <a:pt x="632" y="590"/>
                  </a:cubicBezTo>
                  <a:cubicBezTo>
                    <a:pt x="636" y="585"/>
                    <a:pt x="648" y="587"/>
                    <a:pt x="656" y="584"/>
                  </a:cubicBezTo>
                  <a:cubicBezTo>
                    <a:pt x="664" y="581"/>
                    <a:pt x="673" y="576"/>
                    <a:pt x="680" y="572"/>
                  </a:cubicBezTo>
                  <a:cubicBezTo>
                    <a:pt x="687" y="568"/>
                    <a:pt x="689" y="561"/>
                    <a:pt x="698" y="560"/>
                  </a:cubicBezTo>
                  <a:cubicBezTo>
                    <a:pt x="707" y="559"/>
                    <a:pt x="723" y="564"/>
                    <a:pt x="734" y="566"/>
                  </a:cubicBezTo>
                  <a:cubicBezTo>
                    <a:pt x="745" y="568"/>
                    <a:pt x="756" y="569"/>
                    <a:pt x="764" y="572"/>
                  </a:cubicBezTo>
                  <a:cubicBezTo>
                    <a:pt x="772" y="575"/>
                    <a:pt x="777" y="579"/>
                    <a:pt x="782" y="584"/>
                  </a:cubicBezTo>
                  <a:cubicBezTo>
                    <a:pt x="787" y="589"/>
                    <a:pt x="790" y="594"/>
                    <a:pt x="794" y="602"/>
                  </a:cubicBezTo>
                  <a:cubicBezTo>
                    <a:pt x="798" y="610"/>
                    <a:pt x="801" y="628"/>
                    <a:pt x="806" y="632"/>
                  </a:cubicBezTo>
                  <a:cubicBezTo>
                    <a:pt x="811" y="636"/>
                    <a:pt x="818" y="629"/>
                    <a:pt x="824" y="626"/>
                  </a:cubicBezTo>
                  <a:cubicBezTo>
                    <a:pt x="830" y="623"/>
                    <a:pt x="834" y="620"/>
                    <a:pt x="842" y="614"/>
                  </a:cubicBezTo>
                  <a:cubicBezTo>
                    <a:pt x="850" y="608"/>
                    <a:pt x="864" y="595"/>
                    <a:pt x="872" y="590"/>
                  </a:cubicBezTo>
                  <a:cubicBezTo>
                    <a:pt x="880" y="585"/>
                    <a:pt x="882" y="590"/>
                    <a:pt x="890" y="584"/>
                  </a:cubicBezTo>
                  <a:cubicBezTo>
                    <a:pt x="898" y="578"/>
                    <a:pt x="907" y="567"/>
                    <a:pt x="920" y="554"/>
                  </a:cubicBezTo>
                  <a:cubicBezTo>
                    <a:pt x="933" y="541"/>
                    <a:pt x="959" y="518"/>
                    <a:pt x="968" y="506"/>
                  </a:cubicBezTo>
                  <a:cubicBezTo>
                    <a:pt x="977" y="494"/>
                    <a:pt x="974" y="490"/>
                    <a:pt x="974" y="482"/>
                  </a:cubicBezTo>
                  <a:cubicBezTo>
                    <a:pt x="974" y="474"/>
                    <a:pt x="972" y="464"/>
                    <a:pt x="968" y="458"/>
                  </a:cubicBezTo>
                  <a:cubicBezTo>
                    <a:pt x="964" y="452"/>
                    <a:pt x="953" y="453"/>
                    <a:pt x="950" y="446"/>
                  </a:cubicBezTo>
                  <a:cubicBezTo>
                    <a:pt x="947" y="439"/>
                    <a:pt x="954" y="423"/>
                    <a:pt x="950" y="416"/>
                  </a:cubicBezTo>
                  <a:cubicBezTo>
                    <a:pt x="946" y="409"/>
                    <a:pt x="936" y="408"/>
                    <a:pt x="926" y="404"/>
                  </a:cubicBezTo>
                  <a:cubicBezTo>
                    <a:pt x="916" y="400"/>
                    <a:pt x="900" y="396"/>
                    <a:pt x="890" y="392"/>
                  </a:cubicBezTo>
                  <a:cubicBezTo>
                    <a:pt x="880" y="388"/>
                    <a:pt x="873" y="383"/>
                    <a:pt x="866" y="380"/>
                  </a:cubicBezTo>
                  <a:cubicBezTo>
                    <a:pt x="859" y="377"/>
                    <a:pt x="856" y="379"/>
                    <a:pt x="848" y="374"/>
                  </a:cubicBezTo>
                  <a:cubicBezTo>
                    <a:pt x="840" y="369"/>
                    <a:pt x="827" y="356"/>
                    <a:pt x="818" y="350"/>
                  </a:cubicBezTo>
                  <a:cubicBezTo>
                    <a:pt x="809" y="344"/>
                    <a:pt x="801" y="342"/>
                    <a:pt x="794" y="338"/>
                  </a:cubicBezTo>
                  <a:cubicBezTo>
                    <a:pt x="787" y="334"/>
                    <a:pt x="782" y="330"/>
                    <a:pt x="776" y="326"/>
                  </a:cubicBezTo>
                  <a:cubicBezTo>
                    <a:pt x="770" y="322"/>
                    <a:pt x="765" y="320"/>
                    <a:pt x="758" y="314"/>
                  </a:cubicBezTo>
                  <a:cubicBezTo>
                    <a:pt x="751" y="308"/>
                    <a:pt x="741" y="295"/>
                    <a:pt x="734" y="290"/>
                  </a:cubicBezTo>
                  <a:cubicBezTo>
                    <a:pt x="727" y="285"/>
                    <a:pt x="723" y="289"/>
                    <a:pt x="716" y="284"/>
                  </a:cubicBezTo>
                  <a:cubicBezTo>
                    <a:pt x="709" y="279"/>
                    <a:pt x="702" y="268"/>
                    <a:pt x="692" y="260"/>
                  </a:cubicBezTo>
                  <a:cubicBezTo>
                    <a:pt x="682" y="252"/>
                    <a:pt x="665" y="242"/>
                    <a:pt x="656" y="236"/>
                  </a:cubicBezTo>
                  <a:cubicBezTo>
                    <a:pt x="647" y="230"/>
                    <a:pt x="646" y="232"/>
                    <a:pt x="638" y="224"/>
                  </a:cubicBezTo>
                  <a:cubicBezTo>
                    <a:pt x="630" y="216"/>
                    <a:pt x="618" y="200"/>
                    <a:pt x="608" y="188"/>
                  </a:cubicBezTo>
                  <a:cubicBezTo>
                    <a:pt x="598" y="176"/>
                    <a:pt x="587" y="161"/>
                    <a:pt x="578" y="152"/>
                  </a:cubicBezTo>
                  <a:cubicBezTo>
                    <a:pt x="569" y="143"/>
                    <a:pt x="560" y="142"/>
                    <a:pt x="554" y="134"/>
                  </a:cubicBezTo>
                  <a:cubicBezTo>
                    <a:pt x="548" y="126"/>
                    <a:pt x="547" y="114"/>
                    <a:pt x="542" y="104"/>
                  </a:cubicBezTo>
                  <a:cubicBezTo>
                    <a:pt x="537" y="94"/>
                    <a:pt x="529" y="83"/>
                    <a:pt x="524" y="74"/>
                  </a:cubicBezTo>
                  <a:cubicBezTo>
                    <a:pt x="519" y="65"/>
                    <a:pt x="515" y="58"/>
                    <a:pt x="512" y="50"/>
                  </a:cubicBezTo>
                  <a:cubicBezTo>
                    <a:pt x="509" y="42"/>
                    <a:pt x="508" y="33"/>
                    <a:pt x="506" y="26"/>
                  </a:cubicBezTo>
                  <a:cubicBezTo>
                    <a:pt x="504" y="19"/>
                    <a:pt x="506" y="12"/>
                    <a:pt x="500" y="8"/>
                  </a:cubicBezTo>
                  <a:cubicBezTo>
                    <a:pt x="494" y="4"/>
                    <a:pt x="479" y="0"/>
                    <a:pt x="470" y="2"/>
                  </a:cubicBezTo>
                  <a:cubicBezTo>
                    <a:pt x="461" y="4"/>
                    <a:pt x="454" y="16"/>
                    <a:pt x="446" y="20"/>
                  </a:cubicBezTo>
                  <a:cubicBezTo>
                    <a:pt x="438" y="24"/>
                    <a:pt x="429" y="25"/>
                    <a:pt x="422" y="26"/>
                  </a:cubicBezTo>
                  <a:cubicBezTo>
                    <a:pt x="415" y="27"/>
                    <a:pt x="410" y="26"/>
                    <a:pt x="404" y="26"/>
                  </a:cubicBezTo>
                  <a:cubicBezTo>
                    <a:pt x="398" y="26"/>
                    <a:pt x="392" y="24"/>
                    <a:pt x="386" y="26"/>
                  </a:cubicBezTo>
                  <a:cubicBezTo>
                    <a:pt x="380" y="28"/>
                    <a:pt x="378" y="33"/>
                    <a:pt x="368" y="38"/>
                  </a:cubicBezTo>
                  <a:cubicBezTo>
                    <a:pt x="358" y="43"/>
                    <a:pt x="338" y="50"/>
                    <a:pt x="326" y="56"/>
                  </a:cubicBezTo>
                  <a:cubicBezTo>
                    <a:pt x="314" y="62"/>
                    <a:pt x="303" y="68"/>
                    <a:pt x="296" y="74"/>
                  </a:cubicBezTo>
                  <a:cubicBezTo>
                    <a:pt x="289" y="80"/>
                    <a:pt x="289" y="87"/>
                    <a:pt x="284" y="92"/>
                  </a:cubicBezTo>
                  <a:cubicBezTo>
                    <a:pt x="279" y="97"/>
                    <a:pt x="272" y="101"/>
                    <a:pt x="266" y="104"/>
                  </a:cubicBezTo>
                  <a:cubicBezTo>
                    <a:pt x="260" y="107"/>
                    <a:pt x="254" y="108"/>
                    <a:pt x="248" y="110"/>
                  </a:cubicBezTo>
                  <a:cubicBezTo>
                    <a:pt x="242" y="112"/>
                    <a:pt x="236" y="114"/>
                    <a:pt x="230" y="116"/>
                  </a:cubicBezTo>
                  <a:cubicBezTo>
                    <a:pt x="224" y="118"/>
                    <a:pt x="218" y="121"/>
                    <a:pt x="212" y="122"/>
                  </a:cubicBezTo>
                  <a:cubicBezTo>
                    <a:pt x="206" y="123"/>
                    <a:pt x="197" y="119"/>
                    <a:pt x="194" y="122"/>
                  </a:cubicBezTo>
                  <a:cubicBezTo>
                    <a:pt x="191" y="125"/>
                    <a:pt x="191" y="136"/>
                    <a:pt x="194" y="140"/>
                  </a:cubicBezTo>
                  <a:cubicBezTo>
                    <a:pt x="197" y="144"/>
                    <a:pt x="210" y="142"/>
                    <a:pt x="212" y="146"/>
                  </a:cubicBezTo>
                  <a:cubicBezTo>
                    <a:pt x="214" y="150"/>
                    <a:pt x="207" y="158"/>
                    <a:pt x="206" y="164"/>
                  </a:cubicBezTo>
                  <a:cubicBezTo>
                    <a:pt x="205" y="170"/>
                    <a:pt x="212" y="178"/>
                    <a:pt x="206" y="182"/>
                  </a:cubicBezTo>
                  <a:cubicBezTo>
                    <a:pt x="200" y="186"/>
                    <a:pt x="181" y="187"/>
                    <a:pt x="170" y="188"/>
                  </a:cubicBezTo>
                  <a:cubicBezTo>
                    <a:pt x="159" y="189"/>
                    <a:pt x="150" y="188"/>
                    <a:pt x="140" y="188"/>
                  </a:cubicBezTo>
                  <a:cubicBezTo>
                    <a:pt x="130" y="188"/>
                    <a:pt x="118" y="189"/>
                    <a:pt x="110" y="188"/>
                  </a:cubicBezTo>
                  <a:cubicBezTo>
                    <a:pt x="102" y="187"/>
                    <a:pt x="100" y="179"/>
                    <a:pt x="92" y="182"/>
                  </a:cubicBezTo>
                  <a:cubicBezTo>
                    <a:pt x="84" y="185"/>
                    <a:pt x="66" y="198"/>
                    <a:pt x="62" y="206"/>
                  </a:cubicBezTo>
                  <a:cubicBezTo>
                    <a:pt x="58" y="214"/>
                    <a:pt x="68" y="221"/>
                    <a:pt x="68" y="230"/>
                  </a:cubicBezTo>
                  <a:cubicBezTo>
                    <a:pt x="68" y="239"/>
                    <a:pt x="61" y="251"/>
                    <a:pt x="62" y="260"/>
                  </a:cubicBezTo>
                  <a:cubicBezTo>
                    <a:pt x="63" y="269"/>
                    <a:pt x="71" y="276"/>
                    <a:pt x="74" y="284"/>
                  </a:cubicBezTo>
                  <a:cubicBezTo>
                    <a:pt x="77" y="292"/>
                    <a:pt x="76" y="301"/>
                    <a:pt x="80" y="308"/>
                  </a:cubicBezTo>
                  <a:cubicBezTo>
                    <a:pt x="84" y="315"/>
                    <a:pt x="94" y="320"/>
                    <a:pt x="98" y="326"/>
                  </a:cubicBezTo>
                  <a:cubicBezTo>
                    <a:pt x="102" y="332"/>
                    <a:pt x="99" y="337"/>
                    <a:pt x="104" y="344"/>
                  </a:cubicBezTo>
                  <a:cubicBezTo>
                    <a:pt x="109" y="351"/>
                    <a:pt x="121" y="362"/>
                    <a:pt x="128" y="368"/>
                  </a:cubicBezTo>
                  <a:cubicBezTo>
                    <a:pt x="135" y="374"/>
                    <a:pt x="140" y="376"/>
                    <a:pt x="146" y="380"/>
                  </a:cubicBezTo>
                  <a:cubicBezTo>
                    <a:pt x="152" y="384"/>
                    <a:pt x="159" y="386"/>
                    <a:pt x="164" y="392"/>
                  </a:cubicBezTo>
                  <a:cubicBezTo>
                    <a:pt x="169" y="398"/>
                    <a:pt x="178" y="409"/>
                    <a:pt x="176" y="416"/>
                  </a:cubicBezTo>
                  <a:cubicBezTo>
                    <a:pt x="174" y="423"/>
                    <a:pt x="161" y="431"/>
                    <a:pt x="152" y="434"/>
                  </a:cubicBezTo>
                  <a:cubicBezTo>
                    <a:pt x="143" y="437"/>
                    <a:pt x="131" y="435"/>
                    <a:pt x="122" y="434"/>
                  </a:cubicBezTo>
                  <a:cubicBezTo>
                    <a:pt x="113" y="433"/>
                    <a:pt x="107" y="431"/>
                    <a:pt x="98" y="428"/>
                  </a:cubicBezTo>
                  <a:cubicBezTo>
                    <a:pt x="89" y="425"/>
                    <a:pt x="76" y="418"/>
                    <a:pt x="68" y="416"/>
                  </a:cubicBezTo>
                  <a:cubicBezTo>
                    <a:pt x="60" y="414"/>
                    <a:pt x="46" y="413"/>
                    <a:pt x="38" y="416"/>
                  </a:cubicBezTo>
                  <a:close/>
                </a:path>
              </a:pathLst>
            </a:custGeom>
            <a:solidFill>
              <a:srgbClr val="0070C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D2BF261A-7615-5E39-5D9B-59ED8DF42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8" y="4621"/>
              <a:ext cx="671" cy="392"/>
            </a:xfrm>
            <a:custGeom>
              <a:avLst/>
              <a:gdLst>
                <a:gd name="T0" fmla="*/ 14 w 671"/>
                <a:gd name="T1" fmla="*/ 228 h 392"/>
                <a:gd name="T2" fmla="*/ 20 w 671"/>
                <a:gd name="T3" fmla="*/ 264 h 392"/>
                <a:gd name="T4" fmla="*/ 32 w 671"/>
                <a:gd name="T5" fmla="*/ 318 h 392"/>
                <a:gd name="T6" fmla="*/ 20 w 671"/>
                <a:gd name="T7" fmla="*/ 342 h 392"/>
                <a:gd name="T8" fmla="*/ 74 w 671"/>
                <a:gd name="T9" fmla="*/ 384 h 392"/>
                <a:gd name="T10" fmla="*/ 92 w 671"/>
                <a:gd name="T11" fmla="*/ 354 h 392"/>
                <a:gd name="T12" fmla="*/ 86 w 671"/>
                <a:gd name="T13" fmla="*/ 336 h 392"/>
                <a:gd name="T14" fmla="*/ 134 w 671"/>
                <a:gd name="T15" fmla="*/ 324 h 392"/>
                <a:gd name="T16" fmla="*/ 194 w 671"/>
                <a:gd name="T17" fmla="*/ 324 h 392"/>
                <a:gd name="T18" fmla="*/ 254 w 671"/>
                <a:gd name="T19" fmla="*/ 348 h 392"/>
                <a:gd name="T20" fmla="*/ 296 w 671"/>
                <a:gd name="T21" fmla="*/ 378 h 392"/>
                <a:gd name="T22" fmla="*/ 338 w 671"/>
                <a:gd name="T23" fmla="*/ 390 h 392"/>
                <a:gd name="T24" fmla="*/ 398 w 671"/>
                <a:gd name="T25" fmla="*/ 378 h 392"/>
                <a:gd name="T26" fmla="*/ 434 w 671"/>
                <a:gd name="T27" fmla="*/ 366 h 392"/>
                <a:gd name="T28" fmla="*/ 482 w 671"/>
                <a:gd name="T29" fmla="*/ 360 h 392"/>
                <a:gd name="T30" fmla="*/ 524 w 671"/>
                <a:gd name="T31" fmla="*/ 348 h 392"/>
                <a:gd name="T32" fmla="*/ 566 w 671"/>
                <a:gd name="T33" fmla="*/ 342 h 392"/>
                <a:gd name="T34" fmla="*/ 557 w 671"/>
                <a:gd name="T35" fmla="*/ 308 h 392"/>
                <a:gd name="T36" fmla="*/ 548 w 671"/>
                <a:gd name="T37" fmla="*/ 246 h 392"/>
                <a:gd name="T38" fmla="*/ 602 w 671"/>
                <a:gd name="T39" fmla="*/ 258 h 392"/>
                <a:gd name="T40" fmla="*/ 638 w 671"/>
                <a:gd name="T41" fmla="*/ 228 h 392"/>
                <a:gd name="T42" fmla="*/ 656 w 671"/>
                <a:gd name="T43" fmla="*/ 192 h 392"/>
                <a:gd name="T44" fmla="*/ 638 w 671"/>
                <a:gd name="T45" fmla="*/ 150 h 392"/>
                <a:gd name="T46" fmla="*/ 656 w 671"/>
                <a:gd name="T47" fmla="*/ 114 h 392"/>
                <a:gd name="T48" fmla="*/ 668 w 671"/>
                <a:gd name="T49" fmla="*/ 78 h 392"/>
                <a:gd name="T50" fmla="*/ 632 w 671"/>
                <a:gd name="T51" fmla="*/ 72 h 392"/>
                <a:gd name="T52" fmla="*/ 596 w 671"/>
                <a:gd name="T53" fmla="*/ 42 h 392"/>
                <a:gd name="T54" fmla="*/ 536 w 671"/>
                <a:gd name="T55" fmla="*/ 24 h 392"/>
                <a:gd name="T56" fmla="*/ 494 w 671"/>
                <a:gd name="T57" fmla="*/ 12 h 392"/>
                <a:gd name="T58" fmla="*/ 452 w 671"/>
                <a:gd name="T59" fmla="*/ 12 h 392"/>
                <a:gd name="T60" fmla="*/ 410 w 671"/>
                <a:gd name="T61" fmla="*/ 72 h 392"/>
                <a:gd name="T62" fmla="*/ 350 w 671"/>
                <a:gd name="T63" fmla="*/ 114 h 392"/>
                <a:gd name="T64" fmla="*/ 314 w 671"/>
                <a:gd name="T65" fmla="*/ 138 h 392"/>
                <a:gd name="T66" fmla="*/ 278 w 671"/>
                <a:gd name="T67" fmla="*/ 156 h 392"/>
                <a:gd name="T68" fmla="*/ 266 w 671"/>
                <a:gd name="T69" fmla="*/ 120 h 392"/>
                <a:gd name="T70" fmla="*/ 230 w 671"/>
                <a:gd name="T71" fmla="*/ 102 h 392"/>
                <a:gd name="T72" fmla="*/ 182 w 671"/>
                <a:gd name="T73" fmla="*/ 96 h 392"/>
                <a:gd name="T74" fmla="*/ 134 w 671"/>
                <a:gd name="T75" fmla="*/ 114 h 392"/>
                <a:gd name="T76" fmla="*/ 104 w 671"/>
                <a:gd name="T77" fmla="*/ 162 h 392"/>
                <a:gd name="T78" fmla="*/ 80 w 671"/>
                <a:gd name="T79" fmla="*/ 186 h 392"/>
                <a:gd name="T80" fmla="*/ 44 w 671"/>
                <a:gd name="T81" fmla="*/ 210 h 392"/>
                <a:gd name="T82" fmla="*/ 2 w 671"/>
                <a:gd name="T83" fmla="*/ 210 h 3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71" h="392">
                  <a:moveTo>
                    <a:pt x="2" y="210"/>
                  </a:moveTo>
                  <a:cubicBezTo>
                    <a:pt x="0" y="212"/>
                    <a:pt x="11" y="222"/>
                    <a:pt x="14" y="228"/>
                  </a:cubicBezTo>
                  <a:cubicBezTo>
                    <a:pt x="17" y="234"/>
                    <a:pt x="19" y="240"/>
                    <a:pt x="20" y="246"/>
                  </a:cubicBezTo>
                  <a:cubicBezTo>
                    <a:pt x="21" y="252"/>
                    <a:pt x="18" y="256"/>
                    <a:pt x="20" y="264"/>
                  </a:cubicBezTo>
                  <a:cubicBezTo>
                    <a:pt x="22" y="272"/>
                    <a:pt x="30" y="285"/>
                    <a:pt x="32" y="294"/>
                  </a:cubicBezTo>
                  <a:cubicBezTo>
                    <a:pt x="34" y="303"/>
                    <a:pt x="35" y="313"/>
                    <a:pt x="32" y="318"/>
                  </a:cubicBezTo>
                  <a:cubicBezTo>
                    <a:pt x="29" y="323"/>
                    <a:pt x="16" y="320"/>
                    <a:pt x="14" y="324"/>
                  </a:cubicBezTo>
                  <a:cubicBezTo>
                    <a:pt x="12" y="328"/>
                    <a:pt x="16" y="334"/>
                    <a:pt x="20" y="342"/>
                  </a:cubicBezTo>
                  <a:cubicBezTo>
                    <a:pt x="24" y="350"/>
                    <a:pt x="29" y="365"/>
                    <a:pt x="38" y="372"/>
                  </a:cubicBezTo>
                  <a:cubicBezTo>
                    <a:pt x="47" y="379"/>
                    <a:pt x="65" y="384"/>
                    <a:pt x="74" y="384"/>
                  </a:cubicBezTo>
                  <a:cubicBezTo>
                    <a:pt x="83" y="384"/>
                    <a:pt x="89" y="377"/>
                    <a:pt x="92" y="372"/>
                  </a:cubicBezTo>
                  <a:cubicBezTo>
                    <a:pt x="95" y="367"/>
                    <a:pt x="95" y="357"/>
                    <a:pt x="92" y="354"/>
                  </a:cubicBezTo>
                  <a:cubicBezTo>
                    <a:pt x="89" y="351"/>
                    <a:pt x="75" y="357"/>
                    <a:pt x="74" y="354"/>
                  </a:cubicBezTo>
                  <a:cubicBezTo>
                    <a:pt x="73" y="351"/>
                    <a:pt x="80" y="342"/>
                    <a:pt x="86" y="336"/>
                  </a:cubicBezTo>
                  <a:cubicBezTo>
                    <a:pt x="92" y="330"/>
                    <a:pt x="102" y="320"/>
                    <a:pt x="110" y="318"/>
                  </a:cubicBezTo>
                  <a:cubicBezTo>
                    <a:pt x="118" y="316"/>
                    <a:pt x="125" y="323"/>
                    <a:pt x="134" y="324"/>
                  </a:cubicBezTo>
                  <a:cubicBezTo>
                    <a:pt x="143" y="325"/>
                    <a:pt x="154" y="324"/>
                    <a:pt x="164" y="324"/>
                  </a:cubicBezTo>
                  <a:cubicBezTo>
                    <a:pt x="174" y="324"/>
                    <a:pt x="184" y="321"/>
                    <a:pt x="194" y="324"/>
                  </a:cubicBezTo>
                  <a:cubicBezTo>
                    <a:pt x="204" y="327"/>
                    <a:pt x="214" y="338"/>
                    <a:pt x="224" y="342"/>
                  </a:cubicBezTo>
                  <a:cubicBezTo>
                    <a:pt x="234" y="346"/>
                    <a:pt x="247" y="344"/>
                    <a:pt x="254" y="348"/>
                  </a:cubicBezTo>
                  <a:cubicBezTo>
                    <a:pt x="261" y="352"/>
                    <a:pt x="262" y="363"/>
                    <a:pt x="269" y="368"/>
                  </a:cubicBezTo>
                  <a:cubicBezTo>
                    <a:pt x="276" y="373"/>
                    <a:pt x="288" y="376"/>
                    <a:pt x="296" y="378"/>
                  </a:cubicBezTo>
                  <a:cubicBezTo>
                    <a:pt x="304" y="380"/>
                    <a:pt x="313" y="376"/>
                    <a:pt x="320" y="378"/>
                  </a:cubicBezTo>
                  <a:cubicBezTo>
                    <a:pt x="327" y="380"/>
                    <a:pt x="330" y="388"/>
                    <a:pt x="338" y="390"/>
                  </a:cubicBezTo>
                  <a:cubicBezTo>
                    <a:pt x="346" y="392"/>
                    <a:pt x="358" y="392"/>
                    <a:pt x="368" y="390"/>
                  </a:cubicBezTo>
                  <a:cubicBezTo>
                    <a:pt x="378" y="388"/>
                    <a:pt x="390" y="380"/>
                    <a:pt x="398" y="378"/>
                  </a:cubicBezTo>
                  <a:cubicBezTo>
                    <a:pt x="406" y="376"/>
                    <a:pt x="410" y="380"/>
                    <a:pt x="416" y="378"/>
                  </a:cubicBezTo>
                  <a:cubicBezTo>
                    <a:pt x="422" y="376"/>
                    <a:pt x="426" y="368"/>
                    <a:pt x="434" y="366"/>
                  </a:cubicBezTo>
                  <a:cubicBezTo>
                    <a:pt x="442" y="364"/>
                    <a:pt x="456" y="367"/>
                    <a:pt x="464" y="366"/>
                  </a:cubicBezTo>
                  <a:cubicBezTo>
                    <a:pt x="472" y="365"/>
                    <a:pt x="475" y="361"/>
                    <a:pt x="482" y="360"/>
                  </a:cubicBezTo>
                  <a:cubicBezTo>
                    <a:pt x="489" y="359"/>
                    <a:pt x="499" y="362"/>
                    <a:pt x="506" y="360"/>
                  </a:cubicBezTo>
                  <a:cubicBezTo>
                    <a:pt x="513" y="358"/>
                    <a:pt x="517" y="351"/>
                    <a:pt x="524" y="348"/>
                  </a:cubicBezTo>
                  <a:cubicBezTo>
                    <a:pt x="531" y="345"/>
                    <a:pt x="541" y="343"/>
                    <a:pt x="548" y="342"/>
                  </a:cubicBezTo>
                  <a:cubicBezTo>
                    <a:pt x="555" y="341"/>
                    <a:pt x="560" y="344"/>
                    <a:pt x="566" y="342"/>
                  </a:cubicBezTo>
                  <a:cubicBezTo>
                    <a:pt x="572" y="340"/>
                    <a:pt x="588" y="338"/>
                    <a:pt x="587" y="332"/>
                  </a:cubicBezTo>
                  <a:cubicBezTo>
                    <a:pt x="586" y="326"/>
                    <a:pt x="561" y="318"/>
                    <a:pt x="557" y="308"/>
                  </a:cubicBezTo>
                  <a:cubicBezTo>
                    <a:pt x="553" y="298"/>
                    <a:pt x="564" y="282"/>
                    <a:pt x="563" y="272"/>
                  </a:cubicBezTo>
                  <a:cubicBezTo>
                    <a:pt x="562" y="262"/>
                    <a:pt x="544" y="250"/>
                    <a:pt x="548" y="246"/>
                  </a:cubicBezTo>
                  <a:cubicBezTo>
                    <a:pt x="552" y="242"/>
                    <a:pt x="575" y="244"/>
                    <a:pt x="584" y="246"/>
                  </a:cubicBezTo>
                  <a:cubicBezTo>
                    <a:pt x="593" y="248"/>
                    <a:pt x="597" y="259"/>
                    <a:pt x="602" y="258"/>
                  </a:cubicBezTo>
                  <a:cubicBezTo>
                    <a:pt x="607" y="257"/>
                    <a:pt x="608" y="245"/>
                    <a:pt x="614" y="240"/>
                  </a:cubicBezTo>
                  <a:cubicBezTo>
                    <a:pt x="620" y="235"/>
                    <a:pt x="633" y="233"/>
                    <a:pt x="638" y="228"/>
                  </a:cubicBezTo>
                  <a:cubicBezTo>
                    <a:pt x="643" y="223"/>
                    <a:pt x="641" y="216"/>
                    <a:pt x="644" y="210"/>
                  </a:cubicBezTo>
                  <a:cubicBezTo>
                    <a:pt x="647" y="204"/>
                    <a:pt x="657" y="197"/>
                    <a:pt x="656" y="192"/>
                  </a:cubicBezTo>
                  <a:cubicBezTo>
                    <a:pt x="655" y="187"/>
                    <a:pt x="641" y="187"/>
                    <a:pt x="638" y="180"/>
                  </a:cubicBezTo>
                  <a:cubicBezTo>
                    <a:pt x="635" y="173"/>
                    <a:pt x="637" y="158"/>
                    <a:pt x="638" y="150"/>
                  </a:cubicBezTo>
                  <a:cubicBezTo>
                    <a:pt x="639" y="142"/>
                    <a:pt x="644" y="140"/>
                    <a:pt x="647" y="134"/>
                  </a:cubicBezTo>
                  <a:cubicBezTo>
                    <a:pt x="650" y="128"/>
                    <a:pt x="652" y="120"/>
                    <a:pt x="656" y="114"/>
                  </a:cubicBezTo>
                  <a:cubicBezTo>
                    <a:pt x="660" y="108"/>
                    <a:pt x="666" y="102"/>
                    <a:pt x="668" y="96"/>
                  </a:cubicBezTo>
                  <a:cubicBezTo>
                    <a:pt x="670" y="90"/>
                    <a:pt x="671" y="82"/>
                    <a:pt x="668" y="78"/>
                  </a:cubicBezTo>
                  <a:cubicBezTo>
                    <a:pt x="665" y="74"/>
                    <a:pt x="656" y="73"/>
                    <a:pt x="650" y="72"/>
                  </a:cubicBezTo>
                  <a:cubicBezTo>
                    <a:pt x="644" y="71"/>
                    <a:pt x="638" y="74"/>
                    <a:pt x="632" y="72"/>
                  </a:cubicBezTo>
                  <a:cubicBezTo>
                    <a:pt x="626" y="70"/>
                    <a:pt x="620" y="65"/>
                    <a:pt x="614" y="60"/>
                  </a:cubicBezTo>
                  <a:cubicBezTo>
                    <a:pt x="608" y="55"/>
                    <a:pt x="605" y="47"/>
                    <a:pt x="596" y="42"/>
                  </a:cubicBezTo>
                  <a:cubicBezTo>
                    <a:pt x="587" y="37"/>
                    <a:pt x="573" y="35"/>
                    <a:pt x="563" y="32"/>
                  </a:cubicBezTo>
                  <a:cubicBezTo>
                    <a:pt x="553" y="29"/>
                    <a:pt x="544" y="25"/>
                    <a:pt x="536" y="24"/>
                  </a:cubicBezTo>
                  <a:cubicBezTo>
                    <a:pt x="528" y="23"/>
                    <a:pt x="519" y="26"/>
                    <a:pt x="512" y="24"/>
                  </a:cubicBezTo>
                  <a:cubicBezTo>
                    <a:pt x="505" y="22"/>
                    <a:pt x="501" y="16"/>
                    <a:pt x="494" y="12"/>
                  </a:cubicBezTo>
                  <a:cubicBezTo>
                    <a:pt x="487" y="8"/>
                    <a:pt x="477" y="0"/>
                    <a:pt x="470" y="0"/>
                  </a:cubicBezTo>
                  <a:cubicBezTo>
                    <a:pt x="463" y="0"/>
                    <a:pt x="456" y="7"/>
                    <a:pt x="452" y="12"/>
                  </a:cubicBezTo>
                  <a:cubicBezTo>
                    <a:pt x="448" y="17"/>
                    <a:pt x="453" y="20"/>
                    <a:pt x="446" y="30"/>
                  </a:cubicBezTo>
                  <a:cubicBezTo>
                    <a:pt x="439" y="40"/>
                    <a:pt x="423" y="59"/>
                    <a:pt x="410" y="72"/>
                  </a:cubicBezTo>
                  <a:cubicBezTo>
                    <a:pt x="397" y="85"/>
                    <a:pt x="378" y="101"/>
                    <a:pt x="368" y="108"/>
                  </a:cubicBezTo>
                  <a:cubicBezTo>
                    <a:pt x="358" y="115"/>
                    <a:pt x="355" y="110"/>
                    <a:pt x="350" y="114"/>
                  </a:cubicBezTo>
                  <a:cubicBezTo>
                    <a:pt x="345" y="118"/>
                    <a:pt x="344" y="128"/>
                    <a:pt x="338" y="132"/>
                  </a:cubicBezTo>
                  <a:cubicBezTo>
                    <a:pt x="332" y="136"/>
                    <a:pt x="321" y="135"/>
                    <a:pt x="314" y="138"/>
                  </a:cubicBezTo>
                  <a:cubicBezTo>
                    <a:pt x="307" y="141"/>
                    <a:pt x="302" y="147"/>
                    <a:pt x="296" y="150"/>
                  </a:cubicBezTo>
                  <a:cubicBezTo>
                    <a:pt x="290" y="153"/>
                    <a:pt x="283" y="158"/>
                    <a:pt x="278" y="156"/>
                  </a:cubicBezTo>
                  <a:cubicBezTo>
                    <a:pt x="273" y="154"/>
                    <a:pt x="268" y="144"/>
                    <a:pt x="266" y="138"/>
                  </a:cubicBezTo>
                  <a:cubicBezTo>
                    <a:pt x="264" y="132"/>
                    <a:pt x="269" y="124"/>
                    <a:pt x="266" y="120"/>
                  </a:cubicBezTo>
                  <a:cubicBezTo>
                    <a:pt x="263" y="116"/>
                    <a:pt x="254" y="117"/>
                    <a:pt x="248" y="114"/>
                  </a:cubicBezTo>
                  <a:cubicBezTo>
                    <a:pt x="242" y="111"/>
                    <a:pt x="235" y="106"/>
                    <a:pt x="230" y="102"/>
                  </a:cubicBezTo>
                  <a:cubicBezTo>
                    <a:pt x="225" y="98"/>
                    <a:pt x="223" y="93"/>
                    <a:pt x="215" y="92"/>
                  </a:cubicBezTo>
                  <a:cubicBezTo>
                    <a:pt x="207" y="91"/>
                    <a:pt x="192" y="95"/>
                    <a:pt x="182" y="96"/>
                  </a:cubicBezTo>
                  <a:cubicBezTo>
                    <a:pt x="172" y="97"/>
                    <a:pt x="160" y="93"/>
                    <a:pt x="152" y="96"/>
                  </a:cubicBezTo>
                  <a:cubicBezTo>
                    <a:pt x="144" y="99"/>
                    <a:pt x="140" y="109"/>
                    <a:pt x="134" y="114"/>
                  </a:cubicBezTo>
                  <a:cubicBezTo>
                    <a:pt x="128" y="119"/>
                    <a:pt x="121" y="118"/>
                    <a:pt x="116" y="126"/>
                  </a:cubicBezTo>
                  <a:cubicBezTo>
                    <a:pt x="111" y="134"/>
                    <a:pt x="107" y="153"/>
                    <a:pt x="104" y="162"/>
                  </a:cubicBezTo>
                  <a:cubicBezTo>
                    <a:pt x="101" y="171"/>
                    <a:pt x="102" y="176"/>
                    <a:pt x="98" y="180"/>
                  </a:cubicBezTo>
                  <a:cubicBezTo>
                    <a:pt x="94" y="184"/>
                    <a:pt x="86" y="183"/>
                    <a:pt x="80" y="186"/>
                  </a:cubicBezTo>
                  <a:cubicBezTo>
                    <a:pt x="74" y="189"/>
                    <a:pt x="68" y="194"/>
                    <a:pt x="62" y="198"/>
                  </a:cubicBezTo>
                  <a:cubicBezTo>
                    <a:pt x="56" y="202"/>
                    <a:pt x="50" y="207"/>
                    <a:pt x="44" y="210"/>
                  </a:cubicBezTo>
                  <a:cubicBezTo>
                    <a:pt x="38" y="213"/>
                    <a:pt x="32" y="217"/>
                    <a:pt x="26" y="216"/>
                  </a:cubicBezTo>
                  <a:cubicBezTo>
                    <a:pt x="20" y="215"/>
                    <a:pt x="4" y="208"/>
                    <a:pt x="2" y="210"/>
                  </a:cubicBezTo>
                  <a:close/>
                </a:path>
              </a:pathLst>
            </a:custGeom>
            <a:solidFill>
              <a:srgbClr val="00B0F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0" name="Group 26">
              <a:extLst>
                <a:ext uri="{FF2B5EF4-FFF2-40B4-BE49-F238E27FC236}">
                  <a16:creationId xmlns:a16="http://schemas.microsoft.com/office/drawing/2014/main" id="{410F92D5-3130-B245-7663-8DD0D1E207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34" y="4939"/>
              <a:ext cx="1154" cy="842"/>
              <a:chOff x="6595" y="4533"/>
              <a:chExt cx="1154" cy="842"/>
            </a:xfrm>
          </p:grpSpPr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871CC3F9-249F-9D8B-9081-50938BC77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5" y="4533"/>
                <a:ext cx="1154" cy="842"/>
              </a:xfrm>
              <a:custGeom>
                <a:avLst/>
                <a:gdLst>
                  <a:gd name="T0" fmla="*/ 47 w 1154"/>
                  <a:gd name="T1" fmla="*/ 166 h 842"/>
                  <a:gd name="T2" fmla="*/ 107 w 1154"/>
                  <a:gd name="T3" fmla="*/ 250 h 842"/>
                  <a:gd name="T4" fmla="*/ 155 w 1154"/>
                  <a:gd name="T5" fmla="*/ 304 h 842"/>
                  <a:gd name="T6" fmla="*/ 191 w 1154"/>
                  <a:gd name="T7" fmla="*/ 364 h 842"/>
                  <a:gd name="T8" fmla="*/ 263 w 1154"/>
                  <a:gd name="T9" fmla="*/ 382 h 842"/>
                  <a:gd name="T10" fmla="*/ 329 w 1154"/>
                  <a:gd name="T11" fmla="*/ 370 h 842"/>
                  <a:gd name="T12" fmla="*/ 389 w 1154"/>
                  <a:gd name="T13" fmla="*/ 400 h 842"/>
                  <a:gd name="T14" fmla="*/ 413 w 1154"/>
                  <a:gd name="T15" fmla="*/ 454 h 842"/>
                  <a:gd name="T16" fmla="*/ 353 w 1154"/>
                  <a:gd name="T17" fmla="*/ 484 h 842"/>
                  <a:gd name="T18" fmla="*/ 353 w 1154"/>
                  <a:gd name="T19" fmla="*/ 502 h 842"/>
                  <a:gd name="T20" fmla="*/ 449 w 1154"/>
                  <a:gd name="T21" fmla="*/ 484 h 842"/>
                  <a:gd name="T22" fmla="*/ 497 w 1154"/>
                  <a:gd name="T23" fmla="*/ 478 h 842"/>
                  <a:gd name="T24" fmla="*/ 569 w 1154"/>
                  <a:gd name="T25" fmla="*/ 454 h 842"/>
                  <a:gd name="T26" fmla="*/ 653 w 1154"/>
                  <a:gd name="T27" fmla="*/ 526 h 842"/>
                  <a:gd name="T28" fmla="*/ 701 w 1154"/>
                  <a:gd name="T29" fmla="*/ 628 h 842"/>
                  <a:gd name="T30" fmla="*/ 659 w 1154"/>
                  <a:gd name="T31" fmla="*/ 688 h 842"/>
                  <a:gd name="T32" fmla="*/ 755 w 1154"/>
                  <a:gd name="T33" fmla="*/ 742 h 842"/>
                  <a:gd name="T34" fmla="*/ 815 w 1154"/>
                  <a:gd name="T35" fmla="*/ 760 h 842"/>
                  <a:gd name="T36" fmla="*/ 881 w 1154"/>
                  <a:gd name="T37" fmla="*/ 808 h 842"/>
                  <a:gd name="T38" fmla="*/ 971 w 1154"/>
                  <a:gd name="T39" fmla="*/ 814 h 842"/>
                  <a:gd name="T40" fmla="*/ 1061 w 1154"/>
                  <a:gd name="T41" fmla="*/ 808 h 842"/>
                  <a:gd name="T42" fmla="*/ 1109 w 1154"/>
                  <a:gd name="T43" fmla="*/ 760 h 842"/>
                  <a:gd name="T44" fmla="*/ 1151 w 1154"/>
                  <a:gd name="T45" fmla="*/ 700 h 842"/>
                  <a:gd name="T46" fmla="*/ 1121 w 1154"/>
                  <a:gd name="T47" fmla="*/ 652 h 842"/>
                  <a:gd name="T48" fmla="*/ 1073 w 1154"/>
                  <a:gd name="T49" fmla="*/ 604 h 842"/>
                  <a:gd name="T50" fmla="*/ 1019 w 1154"/>
                  <a:gd name="T51" fmla="*/ 568 h 842"/>
                  <a:gd name="T52" fmla="*/ 983 w 1154"/>
                  <a:gd name="T53" fmla="*/ 496 h 842"/>
                  <a:gd name="T54" fmla="*/ 917 w 1154"/>
                  <a:gd name="T55" fmla="*/ 424 h 842"/>
                  <a:gd name="T56" fmla="*/ 899 w 1154"/>
                  <a:gd name="T57" fmla="*/ 358 h 842"/>
                  <a:gd name="T58" fmla="*/ 965 w 1154"/>
                  <a:gd name="T59" fmla="*/ 352 h 842"/>
                  <a:gd name="T60" fmla="*/ 1019 w 1154"/>
                  <a:gd name="T61" fmla="*/ 304 h 842"/>
                  <a:gd name="T62" fmla="*/ 1007 w 1154"/>
                  <a:gd name="T63" fmla="*/ 238 h 842"/>
                  <a:gd name="T64" fmla="*/ 947 w 1154"/>
                  <a:gd name="T65" fmla="*/ 220 h 842"/>
                  <a:gd name="T66" fmla="*/ 833 w 1154"/>
                  <a:gd name="T67" fmla="*/ 196 h 842"/>
                  <a:gd name="T68" fmla="*/ 866 w 1154"/>
                  <a:gd name="T69" fmla="*/ 144 h 842"/>
                  <a:gd name="T70" fmla="*/ 767 w 1154"/>
                  <a:gd name="T71" fmla="*/ 100 h 842"/>
                  <a:gd name="T72" fmla="*/ 773 w 1154"/>
                  <a:gd name="T73" fmla="*/ 52 h 842"/>
                  <a:gd name="T74" fmla="*/ 713 w 1154"/>
                  <a:gd name="T75" fmla="*/ 10 h 842"/>
                  <a:gd name="T76" fmla="*/ 659 w 1154"/>
                  <a:gd name="T77" fmla="*/ 22 h 842"/>
                  <a:gd name="T78" fmla="*/ 581 w 1154"/>
                  <a:gd name="T79" fmla="*/ 52 h 842"/>
                  <a:gd name="T80" fmla="*/ 461 w 1154"/>
                  <a:gd name="T81" fmla="*/ 70 h 842"/>
                  <a:gd name="T82" fmla="*/ 377 w 1154"/>
                  <a:gd name="T83" fmla="*/ 34 h 842"/>
                  <a:gd name="T84" fmla="*/ 311 w 1154"/>
                  <a:gd name="T85" fmla="*/ 4 h 842"/>
                  <a:gd name="T86" fmla="*/ 221 w 1154"/>
                  <a:gd name="T87" fmla="*/ 46 h 842"/>
                  <a:gd name="T88" fmla="*/ 143 w 1154"/>
                  <a:gd name="T89" fmla="*/ 28 h 842"/>
                  <a:gd name="T90" fmla="*/ 95 w 1154"/>
                  <a:gd name="T91" fmla="*/ 22 h 842"/>
                  <a:gd name="T92" fmla="*/ 77 w 1154"/>
                  <a:gd name="T93" fmla="*/ 88 h 842"/>
                  <a:gd name="T94" fmla="*/ 5 w 1154"/>
                  <a:gd name="T95" fmla="*/ 142 h 84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154" h="842">
                    <a:moveTo>
                      <a:pt x="5" y="142"/>
                    </a:moveTo>
                    <a:cubicBezTo>
                      <a:pt x="0" y="145"/>
                      <a:pt x="16" y="144"/>
                      <a:pt x="23" y="148"/>
                    </a:cubicBezTo>
                    <a:cubicBezTo>
                      <a:pt x="30" y="152"/>
                      <a:pt x="42" y="159"/>
                      <a:pt x="47" y="166"/>
                    </a:cubicBezTo>
                    <a:cubicBezTo>
                      <a:pt x="52" y="173"/>
                      <a:pt x="45" y="180"/>
                      <a:pt x="53" y="190"/>
                    </a:cubicBezTo>
                    <a:cubicBezTo>
                      <a:pt x="61" y="200"/>
                      <a:pt x="86" y="216"/>
                      <a:pt x="95" y="226"/>
                    </a:cubicBezTo>
                    <a:cubicBezTo>
                      <a:pt x="104" y="236"/>
                      <a:pt x="102" y="243"/>
                      <a:pt x="107" y="250"/>
                    </a:cubicBezTo>
                    <a:cubicBezTo>
                      <a:pt x="112" y="257"/>
                      <a:pt x="120" y="262"/>
                      <a:pt x="125" y="268"/>
                    </a:cubicBezTo>
                    <a:cubicBezTo>
                      <a:pt x="130" y="274"/>
                      <a:pt x="132" y="280"/>
                      <a:pt x="137" y="286"/>
                    </a:cubicBezTo>
                    <a:cubicBezTo>
                      <a:pt x="142" y="292"/>
                      <a:pt x="151" y="298"/>
                      <a:pt x="155" y="304"/>
                    </a:cubicBezTo>
                    <a:cubicBezTo>
                      <a:pt x="159" y="310"/>
                      <a:pt x="157" y="315"/>
                      <a:pt x="161" y="322"/>
                    </a:cubicBezTo>
                    <a:cubicBezTo>
                      <a:pt x="165" y="329"/>
                      <a:pt x="174" y="339"/>
                      <a:pt x="179" y="346"/>
                    </a:cubicBezTo>
                    <a:cubicBezTo>
                      <a:pt x="184" y="353"/>
                      <a:pt x="185" y="360"/>
                      <a:pt x="191" y="364"/>
                    </a:cubicBezTo>
                    <a:cubicBezTo>
                      <a:pt x="197" y="368"/>
                      <a:pt x="208" y="367"/>
                      <a:pt x="215" y="370"/>
                    </a:cubicBezTo>
                    <a:cubicBezTo>
                      <a:pt x="222" y="373"/>
                      <a:pt x="225" y="380"/>
                      <a:pt x="233" y="382"/>
                    </a:cubicBezTo>
                    <a:cubicBezTo>
                      <a:pt x="241" y="384"/>
                      <a:pt x="255" y="384"/>
                      <a:pt x="263" y="382"/>
                    </a:cubicBezTo>
                    <a:cubicBezTo>
                      <a:pt x="271" y="380"/>
                      <a:pt x="273" y="374"/>
                      <a:pt x="281" y="370"/>
                    </a:cubicBezTo>
                    <a:cubicBezTo>
                      <a:pt x="289" y="366"/>
                      <a:pt x="303" y="358"/>
                      <a:pt x="311" y="358"/>
                    </a:cubicBezTo>
                    <a:cubicBezTo>
                      <a:pt x="319" y="358"/>
                      <a:pt x="323" y="366"/>
                      <a:pt x="329" y="370"/>
                    </a:cubicBezTo>
                    <a:cubicBezTo>
                      <a:pt x="335" y="374"/>
                      <a:pt x="341" y="379"/>
                      <a:pt x="347" y="382"/>
                    </a:cubicBezTo>
                    <a:cubicBezTo>
                      <a:pt x="353" y="385"/>
                      <a:pt x="358" y="385"/>
                      <a:pt x="365" y="388"/>
                    </a:cubicBezTo>
                    <a:cubicBezTo>
                      <a:pt x="372" y="391"/>
                      <a:pt x="382" y="396"/>
                      <a:pt x="389" y="400"/>
                    </a:cubicBezTo>
                    <a:cubicBezTo>
                      <a:pt x="396" y="404"/>
                      <a:pt x="402" y="406"/>
                      <a:pt x="407" y="412"/>
                    </a:cubicBezTo>
                    <a:cubicBezTo>
                      <a:pt x="412" y="418"/>
                      <a:pt x="418" y="429"/>
                      <a:pt x="419" y="436"/>
                    </a:cubicBezTo>
                    <a:cubicBezTo>
                      <a:pt x="420" y="443"/>
                      <a:pt x="417" y="451"/>
                      <a:pt x="413" y="454"/>
                    </a:cubicBezTo>
                    <a:cubicBezTo>
                      <a:pt x="409" y="457"/>
                      <a:pt x="401" y="451"/>
                      <a:pt x="395" y="454"/>
                    </a:cubicBezTo>
                    <a:cubicBezTo>
                      <a:pt x="389" y="457"/>
                      <a:pt x="384" y="467"/>
                      <a:pt x="377" y="472"/>
                    </a:cubicBezTo>
                    <a:cubicBezTo>
                      <a:pt x="370" y="477"/>
                      <a:pt x="360" y="481"/>
                      <a:pt x="353" y="484"/>
                    </a:cubicBezTo>
                    <a:cubicBezTo>
                      <a:pt x="346" y="487"/>
                      <a:pt x="338" y="486"/>
                      <a:pt x="335" y="490"/>
                    </a:cubicBezTo>
                    <a:cubicBezTo>
                      <a:pt x="332" y="494"/>
                      <a:pt x="332" y="506"/>
                      <a:pt x="335" y="508"/>
                    </a:cubicBezTo>
                    <a:cubicBezTo>
                      <a:pt x="338" y="510"/>
                      <a:pt x="346" y="504"/>
                      <a:pt x="353" y="502"/>
                    </a:cubicBezTo>
                    <a:cubicBezTo>
                      <a:pt x="360" y="500"/>
                      <a:pt x="370" y="499"/>
                      <a:pt x="377" y="496"/>
                    </a:cubicBezTo>
                    <a:cubicBezTo>
                      <a:pt x="384" y="493"/>
                      <a:pt x="383" y="486"/>
                      <a:pt x="395" y="484"/>
                    </a:cubicBezTo>
                    <a:cubicBezTo>
                      <a:pt x="407" y="482"/>
                      <a:pt x="437" y="482"/>
                      <a:pt x="449" y="484"/>
                    </a:cubicBezTo>
                    <a:cubicBezTo>
                      <a:pt x="461" y="486"/>
                      <a:pt x="461" y="494"/>
                      <a:pt x="467" y="496"/>
                    </a:cubicBezTo>
                    <a:cubicBezTo>
                      <a:pt x="473" y="498"/>
                      <a:pt x="480" y="499"/>
                      <a:pt x="485" y="496"/>
                    </a:cubicBezTo>
                    <a:cubicBezTo>
                      <a:pt x="490" y="493"/>
                      <a:pt x="491" y="482"/>
                      <a:pt x="497" y="478"/>
                    </a:cubicBezTo>
                    <a:cubicBezTo>
                      <a:pt x="503" y="474"/>
                      <a:pt x="512" y="473"/>
                      <a:pt x="521" y="472"/>
                    </a:cubicBezTo>
                    <a:cubicBezTo>
                      <a:pt x="530" y="471"/>
                      <a:pt x="543" y="475"/>
                      <a:pt x="551" y="472"/>
                    </a:cubicBezTo>
                    <a:cubicBezTo>
                      <a:pt x="559" y="469"/>
                      <a:pt x="561" y="454"/>
                      <a:pt x="569" y="454"/>
                    </a:cubicBezTo>
                    <a:cubicBezTo>
                      <a:pt x="577" y="454"/>
                      <a:pt x="590" y="467"/>
                      <a:pt x="599" y="472"/>
                    </a:cubicBezTo>
                    <a:cubicBezTo>
                      <a:pt x="608" y="477"/>
                      <a:pt x="614" y="475"/>
                      <a:pt x="623" y="484"/>
                    </a:cubicBezTo>
                    <a:cubicBezTo>
                      <a:pt x="632" y="493"/>
                      <a:pt x="644" y="514"/>
                      <a:pt x="653" y="526"/>
                    </a:cubicBezTo>
                    <a:cubicBezTo>
                      <a:pt x="662" y="538"/>
                      <a:pt x="669" y="545"/>
                      <a:pt x="677" y="556"/>
                    </a:cubicBezTo>
                    <a:cubicBezTo>
                      <a:pt x="685" y="567"/>
                      <a:pt x="697" y="580"/>
                      <a:pt x="701" y="592"/>
                    </a:cubicBezTo>
                    <a:cubicBezTo>
                      <a:pt x="705" y="604"/>
                      <a:pt x="703" y="618"/>
                      <a:pt x="701" y="628"/>
                    </a:cubicBezTo>
                    <a:cubicBezTo>
                      <a:pt x="699" y="638"/>
                      <a:pt x="693" y="644"/>
                      <a:pt x="689" y="652"/>
                    </a:cubicBezTo>
                    <a:cubicBezTo>
                      <a:pt x="685" y="660"/>
                      <a:pt x="682" y="670"/>
                      <a:pt x="677" y="676"/>
                    </a:cubicBezTo>
                    <a:cubicBezTo>
                      <a:pt x="672" y="682"/>
                      <a:pt x="656" y="682"/>
                      <a:pt x="659" y="688"/>
                    </a:cubicBezTo>
                    <a:cubicBezTo>
                      <a:pt x="662" y="694"/>
                      <a:pt x="683" y="705"/>
                      <a:pt x="695" y="712"/>
                    </a:cubicBezTo>
                    <a:cubicBezTo>
                      <a:pt x="707" y="719"/>
                      <a:pt x="721" y="725"/>
                      <a:pt x="731" y="730"/>
                    </a:cubicBezTo>
                    <a:cubicBezTo>
                      <a:pt x="741" y="735"/>
                      <a:pt x="747" y="741"/>
                      <a:pt x="755" y="742"/>
                    </a:cubicBezTo>
                    <a:cubicBezTo>
                      <a:pt x="763" y="743"/>
                      <a:pt x="773" y="734"/>
                      <a:pt x="779" y="736"/>
                    </a:cubicBezTo>
                    <a:cubicBezTo>
                      <a:pt x="785" y="738"/>
                      <a:pt x="785" y="750"/>
                      <a:pt x="791" y="754"/>
                    </a:cubicBezTo>
                    <a:cubicBezTo>
                      <a:pt x="797" y="758"/>
                      <a:pt x="807" y="755"/>
                      <a:pt x="815" y="760"/>
                    </a:cubicBezTo>
                    <a:cubicBezTo>
                      <a:pt x="823" y="765"/>
                      <a:pt x="832" y="779"/>
                      <a:pt x="839" y="784"/>
                    </a:cubicBezTo>
                    <a:cubicBezTo>
                      <a:pt x="846" y="789"/>
                      <a:pt x="850" y="786"/>
                      <a:pt x="857" y="790"/>
                    </a:cubicBezTo>
                    <a:cubicBezTo>
                      <a:pt x="864" y="794"/>
                      <a:pt x="871" y="800"/>
                      <a:pt x="881" y="808"/>
                    </a:cubicBezTo>
                    <a:cubicBezTo>
                      <a:pt x="891" y="816"/>
                      <a:pt x="907" y="834"/>
                      <a:pt x="917" y="838"/>
                    </a:cubicBezTo>
                    <a:cubicBezTo>
                      <a:pt x="927" y="842"/>
                      <a:pt x="932" y="836"/>
                      <a:pt x="941" y="832"/>
                    </a:cubicBezTo>
                    <a:cubicBezTo>
                      <a:pt x="950" y="828"/>
                      <a:pt x="962" y="821"/>
                      <a:pt x="971" y="814"/>
                    </a:cubicBezTo>
                    <a:cubicBezTo>
                      <a:pt x="980" y="807"/>
                      <a:pt x="982" y="795"/>
                      <a:pt x="995" y="790"/>
                    </a:cubicBezTo>
                    <a:cubicBezTo>
                      <a:pt x="1008" y="785"/>
                      <a:pt x="1038" y="781"/>
                      <a:pt x="1049" y="784"/>
                    </a:cubicBezTo>
                    <a:cubicBezTo>
                      <a:pt x="1060" y="787"/>
                      <a:pt x="1055" y="806"/>
                      <a:pt x="1061" y="808"/>
                    </a:cubicBezTo>
                    <a:cubicBezTo>
                      <a:pt x="1067" y="810"/>
                      <a:pt x="1080" y="801"/>
                      <a:pt x="1085" y="796"/>
                    </a:cubicBezTo>
                    <a:cubicBezTo>
                      <a:pt x="1090" y="791"/>
                      <a:pt x="1087" y="784"/>
                      <a:pt x="1091" y="778"/>
                    </a:cubicBezTo>
                    <a:cubicBezTo>
                      <a:pt x="1095" y="772"/>
                      <a:pt x="1103" y="767"/>
                      <a:pt x="1109" y="760"/>
                    </a:cubicBezTo>
                    <a:cubicBezTo>
                      <a:pt x="1115" y="753"/>
                      <a:pt x="1122" y="743"/>
                      <a:pt x="1127" y="736"/>
                    </a:cubicBezTo>
                    <a:cubicBezTo>
                      <a:pt x="1132" y="729"/>
                      <a:pt x="1135" y="724"/>
                      <a:pt x="1139" y="718"/>
                    </a:cubicBezTo>
                    <a:cubicBezTo>
                      <a:pt x="1143" y="712"/>
                      <a:pt x="1149" y="706"/>
                      <a:pt x="1151" y="700"/>
                    </a:cubicBezTo>
                    <a:cubicBezTo>
                      <a:pt x="1153" y="694"/>
                      <a:pt x="1154" y="687"/>
                      <a:pt x="1151" y="682"/>
                    </a:cubicBezTo>
                    <a:cubicBezTo>
                      <a:pt x="1148" y="677"/>
                      <a:pt x="1138" y="675"/>
                      <a:pt x="1133" y="670"/>
                    </a:cubicBezTo>
                    <a:cubicBezTo>
                      <a:pt x="1128" y="665"/>
                      <a:pt x="1124" y="658"/>
                      <a:pt x="1121" y="652"/>
                    </a:cubicBezTo>
                    <a:cubicBezTo>
                      <a:pt x="1118" y="646"/>
                      <a:pt x="1119" y="640"/>
                      <a:pt x="1115" y="634"/>
                    </a:cubicBezTo>
                    <a:cubicBezTo>
                      <a:pt x="1111" y="628"/>
                      <a:pt x="1104" y="621"/>
                      <a:pt x="1097" y="616"/>
                    </a:cubicBezTo>
                    <a:cubicBezTo>
                      <a:pt x="1090" y="611"/>
                      <a:pt x="1080" y="608"/>
                      <a:pt x="1073" y="604"/>
                    </a:cubicBezTo>
                    <a:cubicBezTo>
                      <a:pt x="1066" y="600"/>
                      <a:pt x="1062" y="595"/>
                      <a:pt x="1055" y="592"/>
                    </a:cubicBezTo>
                    <a:cubicBezTo>
                      <a:pt x="1048" y="589"/>
                      <a:pt x="1037" y="590"/>
                      <a:pt x="1031" y="586"/>
                    </a:cubicBezTo>
                    <a:cubicBezTo>
                      <a:pt x="1025" y="582"/>
                      <a:pt x="1023" y="575"/>
                      <a:pt x="1019" y="568"/>
                    </a:cubicBezTo>
                    <a:cubicBezTo>
                      <a:pt x="1015" y="561"/>
                      <a:pt x="1013" y="554"/>
                      <a:pt x="1010" y="546"/>
                    </a:cubicBezTo>
                    <a:cubicBezTo>
                      <a:pt x="1007" y="538"/>
                      <a:pt x="1002" y="530"/>
                      <a:pt x="998" y="522"/>
                    </a:cubicBezTo>
                    <a:cubicBezTo>
                      <a:pt x="994" y="514"/>
                      <a:pt x="987" y="503"/>
                      <a:pt x="983" y="496"/>
                    </a:cubicBezTo>
                    <a:cubicBezTo>
                      <a:pt x="979" y="489"/>
                      <a:pt x="979" y="488"/>
                      <a:pt x="971" y="478"/>
                    </a:cubicBezTo>
                    <a:cubicBezTo>
                      <a:pt x="963" y="468"/>
                      <a:pt x="944" y="445"/>
                      <a:pt x="935" y="436"/>
                    </a:cubicBezTo>
                    <a:cubicBezTo>
                      <a:pt x="926" y="427"/>
                      <a:pt x="921" y="429"/>
                      <a:pt x="917" y="424"/>
                    </a:cubicBezTo>
                    <a:cubicBezTo>
                      <a:pt x="913" y="419"/>
                      <a:pt x="912" y="412"/>
                      <a:pt x="911" y="406"/>
                    </a:cubicBezTo>
                    <a:cubicBezTo>
                      <a:pt x="910" y="400"/>
                      <a:pt x="913" y="396"/>
                      <a:pt x="911" y="388"/>
                    </a:cubicBezTo>
                    <a:cubicBezTo>
                      <a:pt x="909" y="380"/>
                      <a:pt x="896" y="366"/>
                      <a:pt x="899" y="358"/>
                    </a:cubicBezTo>
                    <a:cubicBezTo>
                      <a:pt x="902" y="350"/>
                      <a:pt x="921" y="343"/>
                      <a:pt x="929" y="340"/>
                    </a:cubicBezTo>
                    <a:cubicBezTo>
                      <a:pt x="937" y="337"/>
                      <a:pt x="941" y="338"/>
                      <a:pt x="947" y="340"/>
                    </a:cubicBezTo>
                    <a:cubicBezTo>
                      <a:pt x="953" y="342"/>
                      <a:pt x="959" y="353"/>
                      <a:pt x="965" y="352"/>
                    </a:cubicBezTo>
                    <a:cubicBezTo>
                      <a:pt x="971" y="351"/>
                      <a:pt x="977" y="338"/>
                      <a:pt x="983" y="334"/>
                    </a:cubicBezTo>
                    <a:cubicBezTo>
                      <a:pt x="989" y="330"/>
                      <a:pt x="995" y="333"/>
                      <a:pt x="1001" y="328"/>
                    </a:cubicBezTo>
                    <a:cubicBezTo>
                      <a:pt x="1007" y="323"/>
                      <a:pt x="1015" y="311"/>
                      <a:pt x="1019" y="304"/>
                    </a:cubicBezTo>
                    <a:cubicBezTo>
                      <a:pt x="1023" y="297"/>
                      <a:pt x="1026" y="293"/>
                      <a:pt x="1025" y="286"/>
                    </a:cubicBezTo>
                    <a:cubicBezTo>
                      <a:pt x="1024" y="279"/>
                      <a:pt x="1016" y="270"/>
                      <a:pt x="1013" y="262"/>
                    </a:cubicBezTo>
                    <a:cubicBezTo>
                      <a:pt x="1010" y="254"/>
                      <a:pt x="1012" y="242"/>
                      <a:pt x="1007" y="238"/>
                    </a:cubicBezTo>
                    <a:cubicBezTo>
                      <a:pt x="1002" y="234"/>
                      <a:pt x="992" y="238"/>
                      <a:pt x="983" y="238"/>
                    </a:cubicBezTo>
                    <a:cubicBezTo>
                      <a:pt x="974" y="238"/>
                      <a:pt x="959" y="241"/>
                      <a:pt x="953" y="238"/>
                    </a:cubicBezTo>
                    <a:cubicBezTo>
                      <a:pt x="947" y="235"/>
                      <a:pt x="956" y="222"/>
                      <a:pt x="947" y="220"/>
                    </a:cubicBezTo>
                    <a:cubicBezTo>
                      <a:pt x="938" y="218"/>
                      <a:pt x="915" y="227"/>
                      <a:pt x="899" y="226"/>
                    </a:cubicBezTo>
                    <a:cubicBezTo>
                      <a:pt x="883" y="225"/>
                      <a:pt x="862" y="219"/>
                      <a:pt x="851" y="214"/>
                    </a:cubicBezTo>
                    <a:cubicBezTo>
                      <a:pt x="840" y="209"/>
                      <a:pt x="839" y="200"/>
                      <a:pt x="833" y="196"/>
                    </a:cubicBezTo>
                    <a:cubicBezTo>
                      <a:pt x="827" y="192"/>
                      <a:pt x="811" y="195"/>
                      <a:pt x="815" y="190"/>
                    </a:cubicBezTo>
                    <a:cubicBezTo>
                      <a:pt x="819" y="185"/>
                      <a:pt x="845" y="176"/>
                      <a:pt x="854" y="168"/>
                    </a:cubicBezTo>
                    <a:cubicBezTo>
                      <a:pt x="863" y="160"/>
                      <a:pt x="869" y="152"/>
                      <a:pt x="866" y="144"/>
                    </a:cubicBezTo>
                    <a:cubicBezTo>
                      <a:pt x="863" y="136"/>
                      <a:pt x="849" y="123"/>
                      <a:pt x="839" y="118"/>
                    </a:cubicBezTo>
                    <a:cubicBezTo>
                      <a:pt x="829" y="113"/>
                      <a:pt x="815" y="115"/>
                      <a:pt x="803" y="112"/>
                    </a:cubicBezTo>
                    <a:cubicBezTo>
                      <a:pt x="791" y="109"/>
                      <a:pt x="776" y="103"/>
                      <a:pt x="767" y="100"/>
                    </a:cubicBezTo>
                    <a:cubicBezTo>
                      <a:pt x="758" y="97"/>
                      <a:pt x="752" y="99"/>
                      <a:pt x="749" y="94"/>
                    </a:cubicBezTo>
                    <a:cubicBezTo>
                      <a:pt x="746" y="89"/>
                      <a:pt x="745" y="77"/>
                      <a:pt x="749" y="70"/>
                    </a:cubicBezTo>
                    <a:cubicBezTo>
                      <a:pt x="753" y="63"/>
                      <a:pt x="772" y="59"/>
                      <a:pt x="773" y="52"/>
                    </a:cubicBezTo>
                    <a:cubicBezTo>
                      <a:pt x="774" y="45"/>
                      <a:pt x="761" y="34"/>
                      <a:pt x="755" y="28"/>
                    </a:cubicBezTo>
                    <a:cubicBezTo>
                      <a:pt x="749" y="22"/>
                      <a:pt x="744" y="19"/>
                      <a:pt x="737" y="16"/>
                    </a:cubicBezTo>
                    <a:cubicBezTo>
                      <a:pt x="730" y="13"/>
                      <a:pt x="720" y="11"/>
                      <a:pt x="713" y="10"/>
                    </a:cubicBezTo>
                    <a:cubicBezTo>
                      <a:pt x="706" y="9"/>
                      <a:pt x="701" y="8"/>
                      <a:pt x="695" y="10"/>
                    </a:cubicBezTo>
                    <a:cubicBezTo>
                      <a:pt x="689" y="12"/>
                      <a:pt x="683" y="20"/>
                      <a:pt x="677" y="22"/>
                    </a:cubicBezTo>
                    <a:cubicBezTo>
                      <a:pt x="671" y="24"/>
                      <a:pt x="666" y="20"/>
                      <a:pt x="659" y="22"/>
                    </a:cubicBezTo>
                    <a:cubicBezTo>
                      <a:pt x="652" y="24"/>
                      <a:pt x="645" y="31"/>
                      <a:pt x="635" y="34"/>
                    </a:cubicBezTo>
                    <a:cubicBezTo>
                      <a:pt x="625" y="37"/>
                      <a:pt x="608" y="37"/>
                      <a:pt x="599" y="40"/>
                    </a:cubicBezTo>
                    <a:cubicBezTo>
                      <a:pt x="590" y="43"/>
                      <a:pt x="590" y="50"/>
                      <a:pt x="581" y="52"/>
                    </a:cubicBezTo>
                    <a:cubicBezTo>
                      <a:pt x="572" y="54"/>
                      <a:pt x="557" y="51"/>
                      <a:pt x="545" y="52"/>
                    </a:cubicBezTo>
                    <a:cubicBezTo>
                      <a:pt x="533" y="53"/>
                      <a:pt x="523" y="55"/>
                      <a:pt x="509" y="58"/>
                    </a:cubicBezTo>
                    <a:cubicBezTo>
                      <a:pt x="495" y="61"/>
                      <a:pt x="475" y="70"/>
                      <a:pt x="461" y="70"/>
                    </a:cubicBezTo>
                    <a:cubicBezTo>
                      <a:pt x="447" y="70"/>
                      <a:pt x="435" y="63"/>
                      <a:pt x="425" y="58"/>
                    </a:cubicBezTo>
                    <a:cubicBezTo>
                      <a:pt x="415" y="53"/>
                      <a:pt x="409" y="44"/>
                      <a:pt x="401" y="40"/>
                    </a:cubicBezTo>
                    <a:cubicBezTo>
                      <a:pt x="393" y="36"/>
                      <a:pt x="384" y="36"/>
                      <a:pt x="377" y="34"/>
                    </a:cubicBezTo>
                    <a:cubicBezTo>
                      <a:pt x="370" y="32"/>
                      <a:pt x="367" y="31"/>
                      <a:pt x="359" y="28"/>
                    </a:cubicBezTo>
                    <a:cubicBezTo>
                      <a:pt x="351" y="25"/>
                      <a:pt x="337" y="20"/>
                      <a:pt x="329" y="16"/>
                    </a:cubicBezTo>
                    <a:cubicBezTo>
                      <a:pt x="321" y="12"/>
                      <a:pt x="330" y="6"/>
                      <a:pt x="311" y="4"/>
                    </a:cubicBezTo>
                    <a:cubicBezTo>
                      <a:pt x="292" y="2"/>
                      <a:pt x="234" y="0"/>
                      <a:pt x="215" y="4"/>
                    </a:cubicBezTo>
                    <a:cubicBezTo>
                      <a:pt x="196" y="8"/>
                      <a:pt x="196" y="21"/>
                      <a:pt x="197" y="28"/>
                    </a:cubicBezTo>
                    <a:cubicBezTo>
                      <a:pt x="198" y="35"/>
                      <a:pt x="222" y="41"/>
                      <a:pt x="221" y="46"/>
                    </a:cubicBezTo>
                    <a:cubicBezTo>
                      <a:pt x="220" y="51"/>
                      <a:pt x="200" y="56"/>
                      <a:pt x="191" y="58"/>
                    </a:cubicBezTo>
                    <a:cubicBezTo>
                      <a:pt x="182" y="60"/>
                      <a:pt x="175" y="63"/>
                      <a:pt x="167" y="58"/>
                    </a:cubicBezTo>
                    <a:cubicBezTo>
                      <a:pt x="159" y="53"/>
                      <a:pt x="149" y="36"/>
                      <a:pt x="143" y="28"/>
                    </a:cubicBezTo>
                    <a:cubicBezTo>
                      <a:pt x="137" y="20"/>
                      <a:pt x="136" y="13"/>
                      <a:pt x="131" y="10"/>
                    </a:cubicBezTo>
                    <a:cubicBezTo>
                      <a:pt x="126" y="7"/>
                      <a:pt x="119" y="8"/>
                      <a:pt x="113" y="10"/>
                    </a:cubicBezTo>
                    <a:cubicBezTo>
                      <a:pt x="107" y="12"/>
                      <a:pt x="101" y="17"/>
                      <a:pt x="95" y="22"/>
                    </a:cubicBezTo>
                    <a:cubicBezTo>
                      <a:pt x="89" y="27"/>
                      <a:pt x="78" y="33"/>
                      <a:pt x="77" y="40"/>
                    </a:cubicBezTo>
                    <a:cubicBezTo>
                      <a:pt x="76" y="47"/>
                      <a:pt x="89" y="56"/>
                      <a:pt x="89" y="64"/>
                    </a:cubicBezTo>
                    <a:cubicBezTo>
                      <a:pt x="89" y="72"/>
                      <a:pt x="79" y="81"/>
                      <a:pt x="77" y="88"/>
                    </a:cubicBezTo>
                    <a:cubicBezTo>
                      <a:pt x="75" y="95"/>
                      <a:pt x="81" y="99"/>
                      <a:pt x="77" y="106"/>
                    </a:cubicBezTo>
                    <a:cubicBezTo>
                      <a:pt x="73" y="113"/>
                      <a:pt x="63" y="125"/>
                      <a:pt x="53" y="130"/>
                    </a:cubicBezTo>
                    <a:cubicBezTo>
                      <a:pt x="43" y="135"/>
                      <a:pt x="10" y="139"/>
                      <a:pt x="5" y="142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E9347E32-2799-D46E-E811-ED602530C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4" y="4939"/>
                <a:ext cx="74" cy="45"/>
              </a:xfrm>
              <a:custGeom>
                <a:avLst/>
                <a:gdLst>
                  <a:gd name="T0" fmla="*/ 2 w 74"/>
                  <a:gd name="T1" fmla="*/ 24 h 45"/>
                  <a:gd name="T2" fmla="*/ 20 w 74"/>
                  <a:gd name="T3" fmla="*/ 42 h 45"/>
                  <a:gd name="T4" fmla="*/ 38 w 74"/>
                  <a:gd name="T5" fmla="*/ 42 h 45"/>
                  <a:gd name="T6" fmla="*/ 56 w 74"/>
                  <a:gd name="T7" fmla="*/ 30 h 45"/>
                  <a:gd name="T8" fmla="*/ 74 w 74"/>
                  <a:gd name="T9" fmla="*/ 24 h 45"/>
                  <a:gd name="T10" fmla="*/ 56 w 74"/>
                  <a:gd name="T11" fmla="*/ 12 h 45"/>
                  <a:gd name="T12" fmla="*/ 26 w 74"/>
                  <a:gd name="T13" fmla="*/ 12 h 45"/>
                  <a:gd name="T14" fmla="*/ 8 w 74"/>
                  <a:gd name="T15" fmla="*/ 0 h 45"/>
                  <a:gd name="T16" fmla="*/ 2 w 74"/>
                  <a:gd name="T17" fmla="*/ 24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" h="45">
                    <a:moveTo>
                      <a:pt x="2" y="24"/>
                    </a:moveTo>
                    <a:cubicBezTo>
                      <a:pt x="4" y="31"/>
                      <a:pt x="14" y="39"/>
                      <a:pt x="20" y="42"/>
                    </a:cubicBezTo>
                    <a:cubicBezTo>
                      <a:pt x="26" y="45"/>
                      <a:pt x="32" y="44"/>
                      <a:pt x="38" y="42"/>
                    </a:cubicBezTo>
                    <a:cubicBezTo>
                      <a:pt x="44" y="40"/>
                      <a:pt x="50" y="33"/>
                      <a:pt x="56" y="30"/>
                    </a:cubicBezTo>
                    <a:cubicBezTo>
                      <a:pt x="62" y="27"/>
                      <a:pt x="74" y="27"/>
                      <a:pt x="74" y="24"/>
                    </a:cubicBezTo>
                    <a:cubicBezTo>
                      <a:pt x="74" y="21"/>
                      <a:pt x="64" y="14"/>
                      <a:pt x="56" y="12"/>
                    </a:cubicBezTo>
                    <a:cubicBezTo>
                      <a:pt x="48" y="10"/>
                      <a:pt x="34" y="14"/>
                      <a:pt x="26" y="12"/>
                    </a:cubicBezTo>
                    <a:cubicBezTo>
                      <a:pt x="18" y="10"/>
                      <a:pt x="14" y="0"/>
                      <a:pt x="8" y="0"/>
                    </a:cubicBezTo>
                    <a:cubicBezTo>
                      <a:pt x="2" y="0"/>
                      <a:pt x="0" y="17"/>
                      <a:pt x="2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4E265BF3-A3A5-EFC8-9FDD-882F5487F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6" y="5044"/>
                <a:ext cx="45" cy="28"/>
              </a:xfrm>
              <a:custGeom>
                <a:avLst/>
                <a:gdLst>
                  <a:gd name="T0" fmla="*/ 0 w 45"/>
                  <a:gd name="T1" fmla="*/ 15 h 28"/>
                  <a:gd name="T2" fmla="*/ 18 w 45"/>
                  <a:gd name="T3" fmla="*/ 27 h 28"/>
                  <a:gd name="T4" fmla="*/ 42 w 45"/>
                  <a:gd name="T5" fmla="*/ 21 h 28"/>
                  <a:gd name="T6" fmla="*/ 36 w 45"/>
                  <a:gd name="T7" fmla="*/ 3 h 28"/>
                  <a:gd name="T8" fmla="*/ 18 w 45"/>
                  <a:gd name="T9" fmla="*/ 3 h 28"/>
                  <a:gd name="T10" fmla="*/ 0 w 45"/>
                  <a:gd name="T11" fmla="*/ 15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5" h="28">
                    <a:moveTo>
                      <a:pt x="0" y="15"/>
                    </a:moveTo>
                    <a:cubicBezTo>
                      <a:pt x="0" y="19"/>
                      <a:pt x="11" y="26"/>
                      <a:pt x="18" y="27"/>
                    </a:cubicBezTo>
                    <a:cubicBezTo>
                      <a:pt x="25" y="28"/>
                      <a:pt x="39" y="25"/>
                      <a:pt x="42" y="21"/>
                    </a:cubicBezTo>
                    <a:cubicBezTo>
                      <a:pt x="45" y="17"/>
                      <a:pt x="40" y="6"/>
                      <a:pt x="36" y="3"/>
                    </a:cubicBezTo>
                    <a:cubicBezTo>
                      <a:pt x="32" y="0"/>
                      <a:pt x="23" y="0"/>
                      <a:pt x="18" y="3"/>
                    </a:cubicBezTo>
                    <a:cubicBezTo>
                      <a:pt x="13" y="6"/>
                      <a:pt x="0" y="11"/>
                      <a:pt x="0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7E8BA2-B940-DEDB-264C-C2740D5D1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4" y="4675"/>
              <a:ext cx="1995" cy="1212"/>
            </a:xfrm>
            <a:custGeom>
              <a:avLst/>
              <a:gdLst>
                <a:gd name="T0" fmla="*/ 50 w 1995"/>
                <a:gd name="T1" fmla="*/ 272 h 1212"/>
                <a:gd name="T2" fmla="*/ 80 w 1995"/>
                <a:gd name="T3" fmla="*/ 332 h 1212"/>
                <a:gd name="T4" fmla="*/ 152 w 1995"/>
                <a:gd name="T5" fmla="*/ 374 h 1212"/>
                <a:gd name="T6" fmla="*/ 176 w 1995"/>
                <a:gd name="T7" fmla="*/ 428 h 1212"/>
                <a:gd name="T8" fmla="*/ 200 w 1995"/>
                <a:gd name="T9" fmla="*/ 488 h 1212"/>
                <a:gd name="T10" fmla="*/ 302 w 1995"/>
                <a:gd name="T11" fmla="*/ 500 h 1212"/>
                <a:gd name="T12" fmla="*/ 488 w 1995"/>
                <a:gd name="T13" fmla="*/ 482 h 1212"/>
                <a:gd name="T14" fmla="*/ 578 w 1995"/>
                <a:gd name="T15" fmla="*/ 488 h 1212"/>
                <a:gd name="T16" fmla="*/ 638 w 1995"/>
                <a:gd name="T17" fmla="*/ 566 h 1212"/>
                <a:gd name="T18" fmla="*/ 734 w 1995"/>
                <a:gd name="T19" fmla="*/ 638 h 1212"/>
                <a:gd name="T20" fmla="*/ 842 w 1995"/>
                <a:gd name="T21" fmla="*/ 704 h 1212"/>
                <a:gd name="T22" fmla="*/ 998 w 1995"/>
                <a:gd name="T23" fmla="*/ 704 h 1212"/>
                <a:gd name="T24" fmla="*/ 1046 w 1995"/>
                <a:gd name="T25" fmla="*/ 842 h 1212"/>
                <a:gd name="T26" fmla="*/ 1094 w 1995"/>
                <a:gd name="T27" fmla="*/ 842 h 1212"/>
                <a:gd name="T28" fmla="*/ 1181 w 1995"/>
                <a:gd name="T29" fmla="*/ 796 h 1212"/>
                <a:gd name="T30" fmla="*/ 1334 w 1995"/>
                <a:gd name="T31" fmla="*/ 830 h 1212"/>
                <a:gd name="T32" fmla="*/ 1274 w 1995"/>
                <a:gd name="T33" fmla="*/ 872 h 1212"/>
                <a:gd name="T34" fmla="*/ 1382 w 1995"/>
                <a:gd name="T35" fmla="*/ 914 h 1212"/>
                <a:gd name="T36" fmla="*/ 1640 w 1995"/>
                <a:gd name="T37" fmla="*/ 944 h 1212"/>
                <a:gd name="T38" fmla="*/ 1700 w 1995"/>
                <a:gd name="T39" fmla="*/ 998 h 1212"/>
                <a:gd name="T40" fmla="*/ 1712 w 1995"/>
                <a:gd name="T41" fmla="*/ 1106 h 1212"/>
                <a:gd name="T42" fmla="*/ 1778 w 1995"/>
                <a:gd name="T43" fmla="*/ 1160 h 1212"/>
                <a:gd name="T44" fmla="*/ 1919 w 1995"/>
                <a:gd name="T45" fmla="*/ 1210 h 1212"/>
                <a:gd name="T46" fmla="*/ 1934 w 1995"/>
                <a:gd name="T47" fmla="*/ 1142 h 1212"/>
                <a:gd name="T48" fmla="*/ 1970 w 1995"/>
                <a:gd name="T49" fmla="*/ 1070 h 1212"/>
                <a:gd name="T50" fmla="*/ 1970 w 1995"/>
                <a:gd name="T51" fmla="*/ 980 h 1212"/>
                <a:gd name="T52" fmla="*/ 1910 w 1995"/>
                <a:gd name="T53" fmla="*/ 902 h 1212"/>
                <a:gd name="T54" fmla="*/ 1796 w 1995"/>
                <a:gd name="T55" fmla="*/ 824 h 1212"/>
                <a:gd name="T56" fmla="*/ 1730 w 1995"/>
                <a:gd name="T57" fmla="*/ 758 h 1212"/>
                <a:gd name="T58" fmla="*/ 1646 w 1995"/>
                <a:gd name="T59" fmla="*/ 704 h 1212"/>
                <a:gd name="T60" fmla="*/ 1550 w 1995"/>
                <a:gd name="T61" fmla="*/ 680 h 1212"/>
                <a:gd name="T62" fmla="*/ 1448 w 1995"/>
                <a:gd name="T63" fmla="*/ 644 h 1212"/>
                <a:gd name="T64" fmla="*/ 1382 w 1995"/>
                <a:gd name="T65" fmla="*/ 608 h 1212"/>
                <a:gd name="T66" fmla="*/ 1298 w 1995"/>
                <a:gd name="T67" fmla="*/ 536 h 1212"/>
                <a:gd name="T68" fmla="*/ 1220 w 1995"/>
                <a:gd name="T69" fmla="*/ 500 h 1212"/>
                <a:gd name="T70" fmla="*/ 1118 w 1995"/>
                <a:gd name="T71" fmla="*/ 470 h 1212"/>
                <a:gd name="T72" fmla="*/ 992 w 1995"/>
                <a:gd name="T73" fmla="*/ 440 h 1212"/>
                <a:gd name="T74" fmla="*/ 902 w 1995"/>
                <a:gd name="T75" fmla="*/ 410 h 1212"/>
                <a:gd name="T76" fmla="*/ 824 w 1995"/>
                <a:gd name="T77" fmla="*/ 374 h 1212"/>
                <a:gd name="T78" fmla="*/ 716 w 1995"/>
                <a:gd name="T79" fmla="*/ 332 h 1212"/>
                <a:gd name="T80" fmla="*/ 608 w 1995"/>
                <a:gd name="T81" fmla="*/ 296 h 1212"/>
                <a:gd name="T82" fmla="*/ 536 w 1995"/>
                <a:gd name="T83" fmla="*/ 236 h 1212"/>
                <a:gd name="T84" fmla="*/ 584 w 1995"/>
                <a:gd name="T85" fmla="*/ 176 h 1212"/>
                <a:gd name="T86" fmla="*/ 662 w 1995"/>
                <a:gd name="T87" fmla="*/ 134 h 1212"/>
                <a:gd name="T88" fmla="*/ 680 w 1995"/>
                <a:gd name="T89" fmla="*/ 38 h 1212"/>
                <a:gd name="T90" fmla="*/ 566 w 1995"/>
                <a:gd name="T91" fmla="*/ 8 h 1212"/>
                <a:gd name="T92" fmla="*/ 308 w 1995"/>
                <a:gd name="T93" fmla="*/ 26 h 1212"/>
                <a:gd name="T94" fmla="*/ 146 w 1995"/>
                <a:gd name="T95" fmla="*/ 26 h 1212"/>
                <a:gd name="T96" fmla="*/ 98 w 1995"/>
                <a:gd name="T97" fmla="*/ 68 h 1212"/>
                <a:gd name="T98" fmla="*/ 104 w 1995"/>
                <a:gd name="T99" fmla="*/ 140 h 1212"/>
                <a:gd name="T100" fmla="*/ 38 w 1995"/>
                <a:gd name="T101" fmla="*/ 188 h 121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995" h="1212">
                  <a:moveTo>
                    <a:pt x="8" y="188"/>
                  </a:moveTo>
                  <a:cubicBezTo>
                    <a:pt x="2" y="199"/>
                    <a:pt x="0" y="242"/>
                    <a:pt x="2" y="254"/>
                  </a:cubicBezTo>
                  <a:cubicBezTo>
                    <a:pt x="4" y="266"/>
                    <a:pt x="12" y="257"/>
                    <a:pt x="20" y="260"/>
                  </a:cubicBezTo>
                  <a:cubicBezTo>
                    <a:pt x="28" y="263"/>
                    <a:pt x="42" y="268"/>
                    <a:pt x="50" y="272"/>
                  </a:cubicBezTo>
                  <a:cubicBezTo>
                    <a:pt x="58" y="276"/>
                    <a:pt x="62" y="281"/>
                    <a:pt x="68" y="284"/>
                  </a:cubicBezTo>
                  <a:cubicBezTo>
                    <a:pt x="74" y="287"/>
                    <a:pt x="81" y="285"/>
                    <a:pt x="86" y="290"/>
                  </a:cubicBezTo>
                  <a:cubicBezTo>
                    <a:pt x="91" y="295"/>
                    <a:pt x="99" y="307"/>
                    <a:pt x="98" y="314"/>
                  </a:cubicBezTo>
                  <a:cubicBezTo>
                    <a:pt x="97" y="321"/>
                    <a:pt x="84" y="326"/>
                    <a:pt x="80" y="332"/>
                  </a:cubicBezTo>
                  <a:cubicBezTo>
                    <a:pt x="76" y="338"/>
                    <a:pt x="71" y="345"/>
                    <a:pt x="74" y="350"/>
                  </a:cubicBezTo>
                  <a:cubicBezTo>
                    <a:pt x="77" y="355"/>
                    <a:pt x="91" y="359"/>
                    <a:pt x="98" y="362"/>
                  </a:cubicBezTo>
                  <a:cubicBezTo>
                    <a:pt x="105" y="365"/>
                    <a:pt x="107" y="366"/>
                    <a:pt x="116" y="368"/>
                  </a:cubicBezTo>
                  <a:cubicBezTo>
                    <a:pt x="125" y="370"/>
                    <a:pt x="143" y="371"/>
                    <a:pt x="152" y="374"/>
                  </a:cubicBezTo>
                  <a:cubicBezTo>
                    <a:pt x="161" y="377"/>
                    <a:pt x="164" y="383"/>
                    <a:pt x="170" y="386"/>
                  </a:cubicBezTo>
                  <a:cubicBezTo>
                    <a:pt x="176" y="389"/>
                    <a:pt x="185" y="388"/>
                    <a:pt x="188" y="392"/>
                  </a:cubicBezTo>
                  <a:cubicBezTo>
                    <a:pt x="191" y="396"/>
                    <a:pt x="190" y="404"/>
                    <a:pt x="188" y="410"/>
                  </a:cubicBezTo>
                  <a:cubicBezTo>
                    <a:pt x="186" y="416"/>
                    <a:pt x="181" y="423"/>
                    <a:pt x="176" y="428"/>
                  </a:cubicBezTo>
                  <a:cubicBezTo>
                    <a:pt x="171" y="433"/>
                    <a:pt x="161" y="435"/>
                    <a:pt x="158" y="440"/>
                  </a:cubicBezTo>
                  <a:cubicBezTo>
                    <a:pt x="155" y="445"/>
                    <a:pt x="155" y="454"/>
                    <a:pt x="158" y="458"/>
                  </a:cubicBezTo>
                  <a:cubicBezTo>
                    <a:pt x="161" y="462"/>
                    <a:pt x="169" y="459"/>
                    <a:pt x="176" y="464"/>
                  </a:cubicBezTo>
                  <a:cubicBezTo>
                    <a:pt x="183" y="469"/>
                    <a:pt x="192" y="485"/>
                    <a:pt x="200" y="488"/>
                  </a:cubicBezTo>
                  <a:cubicBezTo>
                    <a:pt x="208" y="491"/>
                    <a:pt x="217" y="481"/>
                    <a:pt x="224" y="482"/>
                  </a:cubicBezTo>
                  <a:cubicBezTo>
                    <a:pt x="231" y="483"/>
                    <a:pt x="233" y="492"/>
                    <a:pt x="242" y="494"/>
                  </a:cubicBezTo>
                  <a:cubicBezTo>
                    <a:pt x="251" y="496"/>
                    <a:pt x="268" y="493"/>
                    <a:pt x="278" y="494"/>
                  </a:cubicBezTo>
                  <a:cubicBezTo>
                    <a:pt x="288" y="495"/>
                    <a:pt x="292" y="499"/>
                    <a:pt x="302" y="500"/>
                  </a:cubicBezTo>
                  <a:cubicBezTo>
                    <a:pt x="312" y="501"/>
                    <a:pt x="329" y="503"/>
                    <a:pt x="338" y="500"/>
                  </a:cubicBezTo>
                  <a:cubicBezTo>
                    <a:pt x="347" y="497"/>
                    <a:pt x="350" y="485"/>
                    <a:pt x="356" y="482"/>
                  </a:cubicBezTo>
                  <a:cubicBezTo>
                    <a:pt x="362" y="479"/>
                    <a:pt x="352" y="482"/>
                    <a:pt x="374" y="482"/>
                  </a:cubicBezTo>
                  <a:cubicBezTo>
                    <a:pt x="396" y="482"/>
                    <a:pt x="467" y="486"/>
                    <a:pt x="488" y="482"/>
                  </a:cubicBezTo>
                  <a:cubicBezTo>
                    <a:pt x="509" y="478"/>
                    <a:pt x="494" y="462"/>
                    <a:pt x="500" y="458"/>
                  </a:cubicBezTo>
                  <a:cubicBezTo>
                    <a:pt x="506" y="454"/>
                    <a:pt x="515" y="455"/>
                    <a:pt x="524" y="458"/>
                  </a:cubicBezTo>
                  <a:cubicBezTo>
                    <a:pt x="533" y="461"/>
                    <a:pt x="545" y="471"/>
                    <a:pt x="554" y="476"/>
                  </a:cubicBezTo>
                  <a:cubicBezTo>
                    <a:pt x="563" y="481"/>
                    <a:pt x="569" y="480"/>
                    <a:pt x="578" y="488"/>
                  </a:cubicBezTo>
                  <a:cubicBezTo>
                    <a:pt x="587" y="496"/>
                    <a:pt x="602" y="514"/>
                    <a:pt x="608" y="524"/>
                  </a:cubicBezTo>
                  <a:cubicBezTo>
                    <a:pt x="614" y="534"/>
                    <a:pt x="616" y="544"/>
                    <a:pt x="614" y="548"/>
                  </a:cubicBezTo>
                  <a:cubicBezTo>
                    <a:pt x="612" y="552"/>
                    <a:pt x="592" y="545"/>
                    <a:pt x="596" y="548"/>
                  </a:cubicBezTo>
                  <a:cubicBezTo>
                    <a:pt x="600" y="551"/>
                    <a:pt x="625" y="560"/>
                    <a:pt x="638" y="566"/>
                  </a:cubicBezTo>
                  <a:cubicBezTo>
                    <a:pt x="651" y="572"/>
                    <a:pt x="662" y="578"/>
                    <a:pt x="674" y="584"/>
                  </a:cubicBezTo>
                  <a:cubicBezTo>
                    <a:pt x="686" y="590"/>
                    <a:pt x="701" y="597"/>
                    <a:pt x="710" y="602"/>
                  </a:cubicBezTo>
                  <a:cubicBezTo>
                    <a:pt x="719" y="607"/>
                    <a:pt x="724" y="608"/>
                    <a:pt x="728" y="614"/>
                  </a:cubicBezTo>
                  <a:cubicBezTo>
                    <a:pt x="732" y="620"/>
                    <a:pt x="727" y="630"/>
                    <a:pt x="734" y="638"/>
                  </a:cubicBezTo>
                  <a:cubicBezTo>
                    <a:pt x="741" y="646"/>
                    <a:pt x="759" y="655"/>
                    <a:pt x="770" y="662"/>
                  </a:cubicBezTo>
                  <a:cubicBezTo>
                    <a:pt x="781" y="669"/>
                    <a:pt x="791" y="674"/>
                    <a:pt x="800" y="680"/>
                  </a:cubicBezTo>
                  <a:cubicBezTo>
                    <a:pt x="809" y="686"/>
                    <a:pt x="817" y="694"/>
                    <a:pt x="824" y="698"/>
                  </a:cubicBezTo>
                  <a:cubicBezTo>
                    <a:pt x="831" y="702"/>
                    <a:pt x="836" y="706"/>
                    <a:pt x="842" y="704"/>
                  </a:cubicBezTo>
                  <a:cubicBezTo>
                    <a:pt x="848" y="702"/>
                    <a:pt x="856" y="692"/>
                    <a:pt x="860" y="686"/>
                  </a:cubicBezTo>
                  <a:cubicBezTo>
                    <a:pt x="864" y="680"/>
                    <a:pt x="849" y="671"/>
                    <a:pt x="866" y="668"/>
                  </a:cubicBezTo>
                  <a:cubicBezTo>
                    <a:pt x="883" y="665"/>
                    <a:pt x="940" y="662"/>
                    <a:pt x="962" y="668"/>
                  </a:cubicBezTo>
                  <a:cubicBezTo>
                    <a:pt x="984" y="674"/>
                    <a:pt x="992" y="690"/>
                    <a:pt x="998" y="704"/>
                  </a:cubicBezTo>
                  <a:cubicBezTo>
                    <a:pt x="1004" y="718"/>
                    <a:pt x="1000" y="735"/>
                    <a:pt x="998" y="752"/>
                  </a:cubicBezTo>
                  <a:cubicBezTo>
                    <a:pt x="996" y="769"/>
                    <a:pt x="983" y="792"/>
                    <a:pt x="986" y="806"/>
                  </a:cubicBezTo>
                  <a:cubicBezTo>
                    <a:pt x="989" y="820"/>
                    <a:pt x="1006" y="830"/>
                    <a:pt x="1016" y="836"/>
                  </a:cubicBezTo>
                  <a:cubicBezTo>
                    <a:pt x="1026" y="842"/>
                    <a:pt x="1038" y="839"/>
                    <a:pt x="1046" y="842"/>
                  </a:cubicBezTo>
                  <a:cubicBezTo>
                    <a:pt x="1054" y="845"/>
                    <a:pt x="1059" y="847"/>
                    <a:pt x="1064" y="854"/>
                  </a:cubicBezTo>
                  <a:cubicBezTo>
                    <a:pt x="1069" y="861"/>
                    <a:pt x="1071" y="882"/>
                    <a:pt x="1076" y="884"/>
                  </a:cubicBezTo>
                  <a:cubicBezTo>
                    <a:pt x="1081" y="886"/>
                    <a:pt x="1091" y="873"/>
                    <a:pt x="1094" y="866"/>
                  </a:cubicBezTo>
                  <a:cubicBezTo>
                    <a:pt x="1097" y="859"/>
                    <a:pt x="1088" y="848"/>
                    <a:pt x="1094" y="842"/>
                  </a:cubicBezTo>
                  <a:cubicBezTo>
                    <a:pt x="1100" y="836"/>
                    <a:pt x="1121" y="834"/>
                    <a:pt x="1130" y="830"/>
                  </a:cubicBezTo>
                  <a:cubicBezTo>
                    <a:pt x="1139" y="826"/>
                    <a:pt x="1142" y="821"/>
                    <a:pt x="1148" y="818"/>
                  </a:cubicBezTo>
                  <a:cubicBezTo>
                    <a:pt x="1154" y="815"/>
                    <a:pt x="1161" y="816"/>
                    <a:pt x="1166" y="812"/>
                  </a:cubicBezTo>
                  <a:cubicBezTo>
                    <a:pt x="1171" y="808"/>
                    <a:pt x="1163" y="798"/>
                    <a:pt x="1181" y="796"/>
                  </a:cubicBezTo>
                  <a:cubicBezTo>
                    <a:pt x="1199" y="794"/>
                    <a:pt x="1258" y="796"/>
                    <a:pt x="1274" y="800"/>
                  </a:cubicBezTo>
                  <a:cubicBezTo>
                    <a:pt x="1290" y="804"/>
                    <a:pt x="1271" y="816"/>
                    <a:pt x="1280" y="818"/>
                  </a:cubicBezTo>
                  <a:cubicBezTo>
                    <a:pt x="1289" y="820"/>
                    <a:pt x="1319" y="810"/>
                    <a:pt x="1328" y="812"/>
                  </a:cubicBezTo>
                  <a:cubicBezTo>
                    <a:pt x="1337" y="814"/>
                    <a:pt x="1338" y="826"/>
                    <a:pt x="1334" y="830"/>
                  </a:cubicBezTo>
                  <a:cubicBezTo>
                    <a:pt x="1330" y="834"/>
                    <a:pt x="1313" y="832"/>
                    <a:pt x="1304" y="836"/>
                  </a:cubicBezTo>
                  <a:cubicBezTo>
                    <a:pt x="1295" y="840"/>
                    <a:pt x="1287" y="851"/>
                    <a:pt x="1280" y="854"/>
                  </a:cubicBezTo>
                  <a:cubicBezTo>
                    <a:pt x="1273" y="857"/>
                    <a:pt x="1263" y="851"/>
                    <a:pt x="1262" y="854"/>
                  </a:cubicBezTo>
                  <a:cubicBezTo>
                    <a:pt x="1261" y="857"/>
                    <a:pt x="1268" y="868"/>
                    <a:pt x="1274" y="872"/>
                  </a:cubicBezTo>
                  <a:cubicBezTo>
                    <a:pt x="1280" y="876"/>
                    <a:pt x="1289" y="875"/>
                    <a:pt x="1298" y="878"/>
                  </a:cubicBezTo>
                  <a:cubicBezTo>
                    <a:pt x="1307" y="881"/>
                    <a:pt x="1318" y="887"/>
                    <a:pt x="1328" y="890"/>
                  </a:cubicBezTo>
                  <a:cubicBezTo>
                    <a:pt x="1338" y="893"/>
                    <a:pt x="1349" y="892"/>
                    <a:pt x="1358" y="896"/>
                  </a:cubicBezTo>
                  <a:cubicBezTo>
                    <a:pt x="1367" y="900"/>
                    <a:pt x="1372" y="911"/>
                    <a:pt x="1382" y="914"/>
                  </a:cubicBezTo>
                  <a:cubicBezTo>
                    <a:pt x="1392" y="917"/>
                    <a:pt x="1410" y="911"/>
                    <a:pt x="1418" y="914"/>
                  </a:cubicBezTo>
                  <a:cubicBezTo>
                    <a:pt x="1426" y="917"/>
                    <a:pt x="1398" y="930"/>
                    <a:pt x="1430" y="932"/>
                  </a:cubicBezTo>
                  <a:cubicBezTo>
                    <a:pt x="1462" y="934"/>
                    <a:pt x="1575" y="924"/>
                    <a:pt x="1610" y="926"/>
                  </a:cubicBezTo>
                  <a:cubicBezTo>
                    <a:pt x="1645" y="928"/>
                    <a:pt x="1632" y="940"/>
                    <a:pt x="1640" y="944"/>
                  </a:cubicBezTo>
                  <a:cubicBezTo>
                    <a:pt x="1648" y="948"/>
                    <a:pt x="1652" y="947"/>
                    <a:pt x="1658" y="950"/>
                  </a:cubicBezTo>
                  <a:cubicBezTo>
                    <a:pt x="1664" y="953"/>
                    <a:pt x="1672" y="956"/>
                    <a:pt x="1676" y="962"/>
                  </a:cubicBezTo>
                  <a:cubicBezTo>
                    <a:pt x="1680" y="968"/>
                    <a:pt x="1678" y="980"/>
                    <a:pt x="1682" y="986"/>
                  </a:cubicBezTo>
                  <a:cubicBezTo>
                    <a:pt x="1686" y="992"/>
                    <a:pt x="1696" y="992"/>
                    <a:pt x="1700" y="998"/>
                  </a:cubicBezTo>
                  <a:cubicBezTo>
                    <a:pt x="1704" y="1004"/>
                    <a:pt x="1702" y="1016"/>
                    <a:pt x="1706" y="1022"/>
                  </a:cubicBezTo>
                  <a:cubicBezTo>
                    <a:pt x="1710" y="1028"/>
                    <a:pt x="1722" y="1023"/>
                    <a:pt x="1724" y="1034"/>
                  </a:cubicBezTo>
                  <a:cubicBezTo>
                    <a:pt x="1726" y="1045"/>
                    <a:pt x="1720" y="1076"/>
                    <a:pt x="1718" y="1088"/>
                  </a:cubicBezTo>
                  <a:cubicBezTo>
                    <a:pt x="1716" y="1100"/>
                    <a:pt x="1710" y="1099"/>
                    <a:pt x="1712" y="1106"/>
                  </a:cubicBezTo>
                  <a:cubicBezTo>
                    <a:pt x="1714" y="1113"/>
                    <a:pt x="1724" y="1125"/>
                    <a:pt x="1730" y="1130"/>
                  </a:cubicBezTo>
                  <a:cubicBezTo>
                    <a:pt x="1736" y="1135"/>
                    <a:pt x="1743" y="1132"/>
                    <a:pt x="1748" y="1136"/>
                  </a:cubicBezTo>
                  <a:cubicBezTo>
                    <a:pt x="1753" y="1140"/>
                    <a:pt x="1755" y="1150"/>
                    <a:pt x="1760" y="1154"/>
                  </a:cubicBezTo>
                  <a:cubicBezTo>
                    <a:pt x="1765" y="1158"/>
                    <a:pt x="1771" y="1156"/>
                    <a:pt x="1778" y="1160"/>
                  </a:cubicBezTo>
                  <a:cubicBezTo>
                    <a:pt x="1785" y="1164"/>
                    <a:pt x="1789" y="1175"/>
                    <a:pt x="1802" y="1178"/>
                  </a:cubicBezTo>
                  <a:cubicBezTo>
                    <a:pt x="1815" y="1181"/>
                    <a:pt x="1848" y="1177"/>
                    <a:pt x="1859" y="1180"/>
                  </a:cubicBezTo>
                  <a:cubicBezTo>
                    <a:pt x="1870" y="1183"/>
                    <a:pt x="1861" y="1193"/>
                    <a:pt x="1871" y="1198"/>
                  </a:cubicBezTo>
                  <a:cubicBezTo>
                    <a:pt x="1881" y="1203"/>
                    <a:pt x="1910" y="1212"/>
                    <a:pt x="1919" y="1210"/>
                  </a:cubicBezTo>
                  <a:cubicBezTo>
                    <a:pt x="1928" y="1208"/>
                    <a:pt x="1927" y="1191"/>
                    <a:pt x="1928" y="1184"/>
                  </a:cubicBezTo>
                  <a:cubicBezTo>
                    <a:pt x="1929" y="1177"/>
                    <a:pt x="1925" y="1170"/>
                    <a:pt x="1928" y="1166"/>
                  </a:cubicBezTo>
                  <a:cubicBezTo>
                    <a:pt x="1931" y="1162"/>
                    <a:pt x="1945" y="1164"/>
                    <a:pt x="1946" y="1160"/>
                  </a:cubicBezTo>
                  <a:cubicBezTo>
                    <a:pt x="1947" y="1156"/>
                    <a:pt x="1936" y="1149"/>
                    <a:pt x="1934" y="1142"/>
                  </a:cubicBezTo>
                  <a:cubicBezTo>
                    <a:pt x="1932" y="1135"/>
                    <a:pt x="1932" y="1126"/>
                    <a:pt x="1934" y="1118"/>
                  </a:cubicBezTo>
                  <a:cubicBezTo>
                    <a:pt x="1936" y="1110"/>
                    <a:pt x="1943" y="1102"/>
                    <a:pt x="1946" y="1094"/>
                  </a:cubicBezTo>
                  <a:cubicBezTo>
                    <a:pt x="1949" y="1086"/>
                    <a:pt x="1948" y="1074"/>
                    <a:pt x="1952" y="1070"/>
                  </a:cubicBezTo>
                  <a:cubicBezTo>
                    <a:pt x="1956" y="1066"/>
                    <a:pt x="1964" y="1073"/>
                    <a:pt x="1970" y="1070"/>
                  </a:cubicBezTo>
                  <a:cubicBezTo>
                    <a:pt x="1976" y="1067"/>
                    <a:pt x="1984" y="1060"/>
                    <a:pt x="1988" y="1052"/>
                  </a:cubicBezTo>
                  <a:cubicBezTo>
                    <a:pt x="1992" y="1044"/>
                    <a:pt x="1995" y="1030"/>
                    <a:pt x="1994" y="1022"/>
                  </a:cubicBezTo>
                  <a:cubicBezTo>
                    <a:pt x="1993" y="1014"/>
                    <a:pt x="1986" y="1011"/>
                    <a:pt x="1982" y="1004"/>
                  </a:cubicBezTo>
                  <a:cubicBezTo>
                    <a:pt x="1978" y="997"/>
                    <a:pt x="1974" y="989"/>
                    <a:pt x="1970" y="980"/>
                  </a:cubicBezTo>
                  <a:cubicBezTo>
                    <a:pt x="1966" y="971"/>
                    <a:pt x="1963" y="960"/>
                    <a:pt x="1958" y="950"/>
                  </a:cubicBezTo>
                  <a:cubicBezTo>
                    <a:pt x="1953" y="940"/>
                    <a:pt x="1946" y="925"/>
                    <a:pt x="1940" y="920"/>
                  </a:cubicBezTo>
                  <a:cubicBezTo>
                    <a:pt x="1934" y="915"/>
                    <a:pt x="1927" y="923"/>
                    <a:pt x="1922" y="920"/>
                  </a:cubicBezTo>
                  <a:cubicBezTo>
                    <a:pt x="1917" y="917"/>
                    <a:pt x="1916" y="907"/>
                    <a:pt x="1910" y="902"/>
                  </a:cubicBezTo>
                  <a:cubicBezTo>
                    <a:pt x="1904" y="897"/>
                    <a:pt x="1894" y="896"/>
                    <a:pt x="1886" y="890"/>
                  </a:cubicBezTo>
                  <a:cubicBezTo>
                    <a:pt x="1878" y="884"/>
                    <a:pt x="1871" y="873"/>
                    <a:pt x="1862" y="866"/>
                  </a:cubicBezTo>
                  <a:cubicBezTo>
                    <a:pt x="1853" y="859"/>
                    <a:pt x="1843" y="855"/>
                    <a:pt x="1832" y="848"/>
                  </a:cubicBezTo>
                  <a:cubicBezTo>
                    <a:pt x="1821" y="841"/>
                    <a:pt x="1808" y="831"/>
                    <a:pt x="1796" y="824"/>
                  </a:cubicBezTo>
                  <a:cubicBezTo>
                    <a:pt x="1784" y="817"/>
                    <a:pt x="1769" y="811"/>
                    <a:pt x="1760" y="806"/>
                  </a:cubicBezTo>
                  <a:cubicBezTo>
                    <a:pt x="1751" y="801"/>
                    <a:pt x="1748" y="799"/>
                    <a:pt x="1742" y="794"/>
                  </a:cubicBezTo>
                  <a:cubicBezTo>
                    <a:pt x="1736" y="789"/>
                    <a:pt x="1726" y="782"/>
                    <a:pt x="1724" y="776"/>
                  </a:cubicBezTo>
                  <a:cubicBezTo>
                    <a:pt x="1722" y="770"/>
                    <a:pt x="1731" y="765"/>
                    <a:pt x="1730" y="758"/>
                  </a:cubicBezTo>
                  <a:cubicBezTo>
                    <a:pt x="1729" y="751"/>
                    <a:pt x="1724" y="740"/>
                    <a:pt x="1718" y="734"/>
                  </a:cubicBezTo>
                  <a:cubicBezTo>
                    <a:pt x="1712" y="728"/>
                    <a:pt x="1702" y="724"/>
                    <a:pt x="1694" y="722"/>
                  </a:cubicBezTo>
                  <a:cubicBezTo>
                    <a:pt x="1686" y="720"/>
                    <a:pt x="1678" y="725"/>
                    <a:pt x="1670" y="722"/>
                  </a:cubicBezTo>
                  <a:cubicBezTo>
                    <a:pt x="1662" y="719"/>
                    <a:pt x="1653" y="707"/>
                    <a:pt x="1646" y="704"/>
                  </a:cubicBezTo>
                  <a:cubicBezTo>
                    <a:pt x="1639" y="701"/>
                    <a:pt x="1636" y="705"/>
                    <a:pt x="1628" y="704"/>
                  </a:cubicBezTo>
                  <a:cubicBezTo>
                    <a:pt x="1620" y="703"/>
                    <a:pt x="1606" y="701"/>
                    <a:pt x="1598" y="698"/>
                  </a:cubicBezTo>
                  <a:cubicBezTo>
                    <a:pt x="1590" y="695"/>
                    <a:pt x="1588" y="689"/>
                    <a:pt x="1580" y="686"/>
                  </a:cubicBezTo>
                  <a:cubicBezTo>
                    <a:pt x="1572" y="683"/>
                    <a:pt x="1560" y="683"/>
                    <a:pt x="1550" y="680"/>
                  </a:cubicBezTo>
                  <a:cubicBezTo>
                    <a:pt x="1540" y="677"/>
                    <a:pt x="1530" y="671"/>
                    <a:pt x="1520" y="668"/>
                  </a:cubicBezTo>
                  <a:cubicBezTo>
                    <a:pt x="1510" y="665"/>
                    <a:pt x="1499" y="666"/>
                    <a:pt x="1490" y="662"/>
                  </a:cubicBezTo>
                  <a:cubicBezTo>
                    <a:pt x="1481" y="658"/>
                    <a:pt x="1473" y="647"/>
                    <a:pt x="1466" y="644"/>
                  </a:cubicBezTo>
                  <a:cubicBezTo>
                    <a:pt x="1459" y="641"/>
                    <a:pt x="1454" y="646"/>
                    <a:pt x="1448" y="644"/>
                  </a:cubicBezTo>
                  <a:cubicBezTo>
                    <a:pt x="1442" y="642"/>
                    <a:pt x="1436" y="634"/>
                    <a:pt x="1430" y="632"/>
                  </a:cubicBezTo>
                  <a:cubicBezTo>
                    <a:pt x="1424" y="630"/>
                    <a:pt x="1416" y="635"/>
                    <a:pt x="1412" y="632"/>
                  </a:cubicBezTo>
                  <a:cubicBezTo>
                    <a:pt x="1408" y="629"/>
                    <a:pt x="1411" y="618"/>
                    <a:pt x="1406" y="614"/>
                  </a:cubicBezTo>
                  <a:cubicBezTo>
                    <a:pt x="1401" y="610"/>
                    <a:pt x="1389" y="613"/>
                    <a:pt x="1382" y="608"/>
                  </a:cubicBezTo>
                  <a:cubicBezTo>
                    <a:pt x="1375" y="603"/>
                    <a:pt x="1371" y="589"/>
                    <a:pt x="1364" y="584"/>
                  </a:cubicBezTo>
                  <a:cubicBezTo>
                    <a:pt x="1357" y="579"/>
                    <a:pt x="1348" y="583"/>
                    <a:pt x="1340" y="578"/>
                  </a:cubicBezTo>
                  <a:cubicBezTo>
                    <a:pt x="1332" y="573"/>
                    <a:pt x="1323" y="561"/>
                    <a:pt x="1316" y="554"/>
                  </a:cubicBezTo>
                  <a:cubicBezTo>
                    <a:pt x="1309" y="547"/>
                    <a:pt x="1304" y="540"/>
                    <a:pt x="1298" y="536"/>
                  </a:cubicBezTo>
                  <a:cubicBezTo>
                    <a:pt x="1292" y="532"/>
                    <a:pt x="1287" y="533"/>
                    <a:pt x="1280" y="530"/>
                  </a:cubicBezTo>
                  <a:cubicBezTo>
                    <a:pt x="1273" y="527"/>
                    <a:pt x="1263" y="520"/>
                    <a:pt x="1256" y="518"/>
                  </a:cubicBezTo>
                  <a:cubicBezTo>
                    <a:pt x="1249" y="516"/>
                    <a:pt x="1244" y="521"/>
                    <a:pt x="1238" y="518"/>
                  </a:cubicBezTo>
                  <a:cubicBezTo>
                    <a:pt x="1232" y="515"/>
                    <a:pt x="1227" y="503"/>
                    <a:pt x="1220" y="500"/>
                  </a:cubicBezTo>
                  <a:cubicBezTo>
                    <a:pt x="1213" y="497"/>
                    <a:pt x="1204" y="502"/>
                    <a:pt x="1196" y="500"/>
                  </a:cubicBezTo>
                  <a:cubicBezTo>
                    <a:pt x="1188" y="498"/>
                    <a:pt x="1182" y="491"/>
                    <a:pt x="1172" y="488"/>
                  </a:cubicBezTo>
                  <a:cubicBezTo>
                    <a:pt x="1162" y="485"/>
                    <a:pt x="1145" y="485"/>
                    <a:pt x="1136" y="482"/>
                  </a:cubicBezTo>
                  <a:cubicBezTo>
                    <a:pt x="1127" y="479"/>
                    <a:pt x="1125" y="472"/>
                    <a:pt x="1118" y="470"/>
                  </a:cubicBezTo>
                  <a:cubicBezTo>
                    <a:pt x="1111" y="468"/>
                    <a:pt x="1104" y="471"/>
                    <a:pt x="1094" y="470"/>
                  </a:cubicBezTo>
                  <a:cubicBezTo>
                    <a:pt x="1084" y="469"/>
                    <a:pt x="1069" y="467"/>
                    <a:pt x="1058" y="464"/>
                  </a:cubicBezTo>
                  <a:cubicBezTo>
                    <a:pt x="1047" y="461"/>
                    <a:pt x="1039" y="456"/>
                    <a:pt x="1028" y="452"/>
                  </a:cubicBezTo>
                  <a:cubicBezTo>
                    <a:pt x="1017" y="448"/>
                    <a:pt x="1001" y="444"/>
                    <a:pt x="992" y="440"/>
                  </a:cubicBezTo>
                  <a:cubicBezTo>
                    <a:pt x="983" y="436"/>
                    <a:pt x="981" y="429"/>
                    <a:pt x="974" y="428"/>
                  </a:cubicBezTo>
                  <a:cubicBezTo>
                    <a:pt x="967" y="427"/>
                    <a:pt x="958" y="436"/>
                    <a:pt x="950" y="434"/>
                  </a:cubicBezTo>
                  <a:cubicBezTo>
                    <a:pt x="942" y="432"/>
                    <a:pt x="934" y="420"/>
                    <a:pt x="926" y="416"/>
                  </a:cubicBezTo>
                  <a:cubicBezTo>
                    <a:pt x="918" y="412"/>
                    <a:pt x="909" y="412"/>
                    <a:pt x="902" y="410"/>
                  </a:cubicBezTo>
                  <a:cubicBezTo>
                    <a:pt x="895" y="408"/>
                    <a:pt x="891" y="407"/>
                    <a:pt x="884" y="404"/>
                  </a:cubicBezTo>
                  <a:cubicBezTo>
                    <a:pt x="877" y="401"/>
                    <a:pt x="867" y="395"/>
                    <a:pt x="860" y="392"/>
                  </a:cubicBezTo>
                  <a:cubicBezTo>
                    <a:pt x="853" y="389"/>
                    <a:pt x="848" y="389"/>
                    <a:pt x="842" y="386"/>
                  </a:cubicBezTo>
                  <a:cubicBezTo>
                    <a:pt x="836" y="383"/>
                    <a:pt x="832" y="377"/>
                    <a:pt x="824" y="374"/>
                  </a:cubicBezTo>
                  <a:cubicBezTo>
                    <a:pt x="816" y="371"/>
                    <a:pt x="803" y="371"/>
                    <a:pt x="794" y="368"/>
                  </a:cubicBezTo>
                  <a:cubicBezTo>
                    <a:pt x="785" y="365"/>
                    <a:pt x="779" y="360"/>
                    <a:pt x="770" y="356"/>
                  </a:cubicBezTo>
                  <a:cubicBezTo>
                    <a:pt x="761" y="352"/>
                    <a:pt x="749" y="348"/>
                    <a:pt x="740" y="344"/>
                  </a:cubicBezTo>
                  <a:cubicBezTo>
                    <a:pt x="731" y="340"/>
                    <a:pt x="724" y="335"/>
                    <a:pt x="716" y="332"/>
                  </a:cubicBezTo>
                  <a:cubicBezTo>
                    <a:pt x="708" y="329"/>
                    <a:pt x="701" y="329"/>
                    <a:pt x="692" y="326"/>
                  </a:cubicBezTo>
                  <a:cubicBezTo>
                    <a:pt x="683" y="323"/>
                    <a:pt x="673" y="317"/>
                    <a:pt x="662" y="314"/>
                  </a:cubicBezTo>
                  <a:cubicBezTo>
                    <a:pt x="651" y="311"/>
                    <a:pt x="635" y="311"/>
                    <a:pt x="626" y="308"/>
                  </a:cubicBezTo>
                  <a:cubicBezTo>
                    <a:pt x="617" y="305"/>
                    <a:pt x="616" y="299"/>
                    <a:pt x="608" y="296"/>
                  </a:cubicBezTo>
                  <a:cubicBezTo>
                    <a:pt x="600" y="293"/>
                    <a:pt x="586" y="293"/>
                    <a:pt x="578" y="290"/>
                  </a:cubicBezTo>
                  <a:cubicBezTo>
                    <a:pt x="570" y="287"/>
                    <a:pt x="564" y="283"/>
                    <a:pt x="560" y="278"/>
                  </a:cubicBezTo>
                  <a:cubicBezTo>
                    <a:pt x="556" y="273"/>
                    <a:pt x="558" y="267"/>
                    <a:pt x="554" y="260"/>
                  </a:cubicBezTo>
                  <a:cubicBezTo>
                    <a:pt x="550" y="253"/>
                    <a:pt x="539" y="245"/>
                    <a:pt x="536" y="236"/>
                  </a:cubicBezTo>
                  <a:cubicBezTo>
                    <a:pt x="533" y="227"/>
                    <a:pt x="536" y="214"/>
                    <a:pt x="536" y="206"/>
                  </a:cubicBezTo>
                  <a:cubicBezTo>
                    <a:pt x="536" y="198"/>
                    <a:pt x="533" y="192"/>
                    <a:pt x="536" y="188"/>
                  </a:cubicBezTo>
                  <a:cubicBezTo>
                    <a:pt x="539" y="184"/>
                    <a:pt x="546" y="184"/>
                    <a:pt x="554" y="182"/>
                  </a:cubicBezTo>
                  <a:cubicBezTo>
                    <a:pt x="562" y="180"/>
                    <a:pt x="575" y="180"/>
                    <a:pt x="584" y="176"/>
                  </a:cubicBezTo>
                  <a:cubicBezTo>
                    <a:pt x="593" y="172"/>
                    <a:pt x="601" y="162"/>
                    <a:pt x="608" y="158"/>
                  </a:cubicBezTo>
                  <a:cubicBezTo>
                    <a:pt x="615" y="154"/>
                    <a:pt x="620" y="156"/>
                    <a:pt x="626" y="152"/>
                  </a:cubicBezTo>
                  <a:cubicBezTo>
                    <a:pt x="632" y="148"/>
                    <a:pt x="638" y="137"/>
                    <a:pt x="644" y="134"/>
                  </a:cubicBezTo>
                  <a:cubicBezTo>
                    <a:pt x="650" y="131"/>
                    <a:pt x="653" y="139"/>
                    <a:pt x="662" y="134"/>
                  </a:cubicBezTo>
                  <a:cubicBezTo>
                    <a:pt x="671" y="129"/>
                    <a:pt x="690" y="113"/>
                    <a:pt x="698" y="104"/>
                  </a:cubicBezTo>
                  <a:cubicBezTo>
                    <a:pt x="706" y="95"/>
                    <a:pt x="710" y="88"/>
                    <a:pt x="710" y="80"/>
                  </a:cubicBezTo>
                  <a:cubicBezTo>
                    <a:pt x="710" y="72"/>
                    <a:pt x="703" y="63"/>
                    <a:pt x="698" y="56"/>
                  </a:cubicBezTo>
                  <a:cubicBezTo>
                    <a:pt x="693" y="49"/>
                    <a:pt x="686" y="44"/>
                    <a:pt x="680" y="38"/>
                  </a:cubicBezTo>
                  <a:cubicBezTo>
                    <a:pt x="674" y="32"/>
                    <a:pt x="668" y="23"/>
                    <a:pt x="662" y="20"/>
                  </a:cubicBezTo>
                  <a:cubicBezTo>
                    <a:pt x="656" y="17"/>
                    <a:pt x="650" y="23"/>
                    <a:pt x="644" y="20"/>
                  </a:cubicBezTo>
                  <a:cubicBezTo>
                    <a:pt x="638" y="17"/>
                    <a:pt x="639" y="4"/>
                    <a:pt x="626" y="2"/>
                  </a:cubicBezTo>
                  <a:cubicBezTo>
                    <a:pt x="613" y="0"/>
                    <a:pt x="587" y="5"/>
                    <a:pt x="566" y="8"/>
                  </a:cubicBezTo>
                  <a:cubicBezTo>
                    <a:pt x="545" y="11"/>
                    <a:pt x="515" y="17"/>
                    <a:pt x="500" y="20"/>
                  </a:cubicBezTo>
                  <a:cubicBezTo>
                    <a:pt x="485" y="23"/>
                    <a:pt x="502" y="25"/>
                    <a:pt x="476" y="26"/>
                  </a:cubicBezTo>
                  <a:cubicBezTo>
                    <a:pt x="450" y="27"/>
                    <a:pt x="372" y="26"/>
                    <a:pt x="344" y="26"/>
                  </a:cubicBezTo>
                  <a:cubicBezTo>
                    <a:pt x="316" y="26"/>
                    <a:pt x="317" y="24"/>
                    <a:pt x="308" y="26"/>
                  </a:cubicBezTo>
                  <a:cubicBezTo>
                    <a:pt x="299" y="28"/>
                    <a:pt x="307" y="36"/>
                    <a:pt x="290" y="38"/>
                  </a:cubicBezTo>
                  <a:cubicBezTo>
                    <a:pt x="273" y="40"/>
                    <a:pt x="223" y="40"/>
                    <a:pt x="206" y="38"/>
                  </a:cubicBezTo>
                  <a:cubicBezTo>
                    <a:pt x="189" y="36"/>
                    <a:pt x="198" y="28"/>
                    <a:pt x="188" y="26"/>
                  </a:cubicBezTo>
                  <a:cubicBezTo>
                    <a:pt x="178" y="24"/>
                    <a:pt x="156" y="28"/>
                    <a:pt x="146" y="26"/>
                  </a:cubicBezTo>
                  <a:cubicBezTo>
                    <a:pt x="136" y="24"/>
                    <a:pt x="133" y="13"/>
                    <a:pt x="128" y="14"/>
                  </a:cubicBezTo>
                  <a:cubicBezTo>
                    <a:pt x="123" y="15"/>
                    <a:pt x="120" y="26"/>
                    <a:pt x="116" y="32"/>
                  </a:cubicBezTo>
                  <a:cubicBezTo>
                    <a:pt x="112" y="38"/>
                    <a:pt x="107" y="44"/>
                    <a:pt x="104" y="50"/>
                  </a:cubicBezTo>
                  <a:cubicBezTo>
                    <a:pt x="101" y="56"/>
                    <a:pt x="98" y="62"/>
                    <a:pt x="98" y="68"/>
                  </a:cubicBezTo>
                  <a:cubicBezTo>
                    <a:pt x="98" y="74"/>
                    <a:pt x="106" y="81"/>
                    <a:pt x="104" y="86"/>
                  </a:cubicBezTo>
                  <a:cubicBezTo>
                    <a:pt x="102" y="91"/>
                    <a:pt x="88" y="93"/>
                    <a:pt x="86" y="98"/>
                  </a:cubicBezTo>
                  <a:cubicBezTo>
                    <a:pt x="84" y="103"/>
                    <a:pt x="89" y="109"/>
                    <a:pt x="92" y="116"/>
                  </a:cubicBezTo>
                  <a:cubicBezTo>
                    <a:pt x="95" y="123"/>
                    <a:pt x="102" y="133"/>
                    <a:pt x="104" y="140"/>
                  </a:cubicBezTo>
                  <a:cubicBezTo>
                    <a:pt x="106" y="147"/>
                    <a:pt x="108" y="153"/>
                    <a:pt x="104" y="158"/>
                  </a:cubicBezTo>
                  <a:cubicBezTo>
                    <a:pt x="100" y="163"/>
                    <a:pt x="88" y="163"/>
                    <a:pt x="80" y="170"/>
                  </a:cubicBezTo>
                  <a:cubicBezTo>
                    <a:pt x="72" y="177"/>
                    <a:pt x="63" y="197"/>
                    <a:pt x="56" y="200"/>
                  </a:cubicBezTo>
                  <a:cubicBezTo>
                    <a:pt x="49" y="203"/>
                    <a:pt x="44" y="190"/>
                    <a:pt x="38" y="188"/>
                  </a:cubicBezTo>
                  <a:cubicBezTo>
                    <a:pt x="32" y="186"/>
                    <a:pt x="14" y="177"/>
                    <a:pt x="8" y="188"/>
                  </a:cubicBezTo>
                  <a:close/>
                </a:path>
              </a:pathLst>
            </a:custGeom>
            <a:solidFill>
              <a:srgbClr val="00B0F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14371F24-28A4-10DA-E164-6376DEA36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2" y="5114"/>
              <a:ext cx="850" cy="689"/>
            </a:xfrm>
            <a:custGeom>
              <a:avLst/>
              <a:gdLst>
                <a:gd name="T0" fmla="*/ 9 w 850"/>
                <a:gd name="T1" fmla="*/ 176 h 689"/>
                <a:gd name="T2" fmla="*/ 21 w 850"/>
                <a:gd name="T3" fmla="*/ 224 h 689"/>
                <a:gd name="T4" fmla="*/ 69 w 850"/>
                <a:gd name="T5" fmla="*/ 272 h 689"/>
                <a:gd name="T6" fmla="*/ 99 w 850"/>
                <a:gd name="T7" fmla="*/ 314 h 689"/>
                <a:gd name="T8" fmla="*/ 111 w 850"/>
                <a:gd name="T9" fmla="*/ 368 h 689"/>
                <a:gd name="T10" fmla="*/ 171 w 850"/>
                <a:gd name="T11" fmla="*/ 404 h 689"/>
                <a:gd name="T12" fmla="*/ 219 w 850"/>
                <a:gd name="T13" fmla="*/ 452 h 689"/>
                <a:gd name="T14" fmla="*/ 255 w 850"/>
                <a:gd name="T15" fmla="*/ 506 h 689"/>
                <a:gd name="T16" fmla="*/ 225 w 850"/>
                <a:gd name="T17" fmla="*/ 548 h 689"/>
                <a:gd name="T18" fmla="*/ 195 w 850"/>
                <a:gd name="T19" fmla="*/ 596 h 689"/>
                <a:gd name="T20" fmla="*/ 165 w 850"/>
                <a:gd name="T21" fmla="*/ 620 h 689"/>
                <a:gd name="T22" fmla="*/ 195 w 850"/>
                <a:gd name="T23" fmla="*/ 638 h 689"/>
                <a:gd name="T24" fmla="*/ 237 w 850"/>
                <a:gd name="T25" fmla="*/ 668 h 689"/>
                <a:gd name="T26" fmla="*/ 282 w 850"/>
                <a:gd name="T27" fmla="*/ 628 h 689"/>
                <a:gd name="T28" fmla="*/ 363 w 850"/>
                <a:gd name="T29" fmla="*/ 644 h 689"/>
                <a:gd name="T30" fmla="*/ 393 w 850"/>
                <a:gd name="T31" fmla="*/ 686 h 689"/>
                <a:gd name="T32" fmla="*/ 441 w 850"/>
                <a:gd name="T33" fmla="*/ 686 h 689"/>
                <a:gd name="T34" fmla="*/ 555 w 850"/>
                <a:gd name="T35" fmla="*/ 674 h 689"/>
                <a:gd name="T36" fmla="*/ 573 w 850"/>
                <a:gd name="T37" fmla="*/ 650 h 689"/>
                <a:gd name="T38" fmla="*/ 579 w 850"/>
                <a:gd name="T39" fmla="*/ 608 h 689"/>
                <a:gd name="T40" fmla="*/ 603 w 850"/>
                <a:gd name="T41" fmla="*/ 572 h 689"/>
                <a:gd name="T42" fmla="*/ 690 w 850"/>
                <a:gd name="T43" fmla="*/ 562 h 689"/>
                <a:gd name="T44" fmla="*/ 735 w 850"/>
                <a:gd name="T45" fmla="*/ 560 h 689"/>
                <a:gd name="T46" fmla="*/ 765 w 850"/>
                <a:gd name="T47" fmla="*/ 530 h 689"/>
                <a:gd name="T48" fmla="*/ 783 w 850"/>
                <a:gd name="T49" fmla="*/ 494 h 689"/>
                <a:gd name="T50" fmla="*/ 807 w 850"/>
                <a:gd name="T51" fmla="*/ 470 h 689"/>
                <a:gd name="T52" fmla="*/ 831 w 850"/>
                <a:gd name="T53" fmla="*/ 440 h 689"/>
                <a:gd name="T54" fmla="*/ 837 w 850"/>
                <a:gd name="T55" fmla="*/ 404 h 689"/>
                <a:gd name="T56" fmla="*/ 795 w 850"/>
                <a:gd name="T57" fmla="*/ 380 h 689"/>
                <a:gd name="T58" fmla="*/ 759 w 850"/>
                <a:gd name="T59" fmla="*/ 338 h 689"/>
                <a:gd name="T60" fmla="*/ 771 w 850"/>
                <a:gd name="T61" fmla="*/ 296 h 689"/>
                <a:gd name="T62" fmla="*/ 771 w 850"/>
                <a:gd name="T63" fmla="*/ 224 h 689"/>
                <a:gd name="T64" fmla="*/ 729 w 850"/>
                <a:gd name="T65" fmla="*/ 206 h 689"/>
                <a:gd name="T66" fmla="*/ 627 w 850"/>
                <a:gd name="T67" fmla="*/ 224 h 689"/>
                <a:gd name="T68" fmla="*/ 609 w 850"/>
                <a:gd name="T69" fmla="*/ 242 h 689"/>
                <a:gd name="T70" fmla="*/ 579 w 850"/>
                <a:gd name="T71" fmla="*/ 224 h 689"/>
                <a:gd name="T72" fmla="*/ 537 w 850"/>
                <a:gd name="T73" fmla="*/ 206 h 689"/>
                <a:gd name="T74" fmla="*/ 507 w 850"/>
                <a:gd name="T75" fmla="*/ 164 h 689"/>
                <a:gd name="T76" fmla="*/ 453 w 850"/>
                <a:gd name="T77" fmla="*/ 134 h 689"/>
                <a:gd name="T78" fmla="*/ 405 w 850"/>
                <a:gd name="T79" fmla="*/ 110 h 689"/>
                <a:gd name="T80" fmla="*/ 369 w 850"/>
                <a:gd name="T81" fmla="*/ 86 h 689"/>
                <a:gd name="T82" fmla="*/ 363 w 850"/>
                <a:gd name="T83" fmla="*/ 56 h 689"/>
                <a:gd name="T84" fmla="*/ 333 w 850"/>
                <a:gd name="T85" fmla="*/ 20 h 689"/>
                <a:gd name="T86" fmla="*/ 291 w 850"/>
                <a:gd name="T87" fmla="*/ 2 h 689"/>
                <a:gd name="T88" fmla="*/ 255 w 850"/>
                <a:gd name="T89" fmla="*/ 14 h 689"/>
                <a:gd name="T90" fmla="*/ 159 w 850"/>
                <a:gd name="T91" fmla="*/ 20 h 689"/>
                <a:gd name="T92" fmla="*/ 111 w 850"/>
                <a:gd name="T93" fmla="*/ 32 h 689"/>
                <a:gd name="T94" fmla="*/ 117 w 850"/>
                <a:gd name="T95" fmla="*/ 74 h 689"/>
                <a:gd name="T96" fmla="*/ 141 w 850"/>
                <a:gd name="T97" fmla="*/ 98 h 689"/>
                <a:gd name="T98" fmla="*/ 117 w 850"/>
                <a:gd name="T99" fmla="*/ 128 h 689"/>
                <a:gd name="T100" fmla="*/ 69 w 850"/>
                <a:gd name="T101" fmla="*/ 146 h 689"/>
                <a:gd name="T102" fmla="*/ 27 w 850"/>
                <a:gd name="T103" fmla="*/ 146 h 68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50" h="689">
                  <a:moveTo>
                    <a:pt x="3" y="152"/>
                  </a:moveTo>
                  <a:cubicBezTo>
                    <a:pt x="0" y="157"/>
                    <a:pt x="7" y="167"/>
                    <a:pt x="9" y="176"/>
                  </a:cubicBezTo>
                  <a:cubicBezTo>
                    <a:pt x="11" y="185"/>
                    <a:pt x="13" y="198"/>
                    <a:pt x="15" y="206"/>
                  </a:cubicBezTo>
                  <a:cubicBezTo>
                    <a:pt x="17" y="214"/>
                    <a:pt x="15" y="215"/>
                    <a:pt x="21" y="224"/>
                  </a:cubicBezTo>
                  <a:cubicBezTo>
                    <a:pt x="27" y="233"/>
                    <a:pt x="43" y="252"/>
                    <a:pt x="51" y="260"/>
                  </a:cubicBezTo>
                  <a:cubicBezTo>
                    <a:pt x="59" y="268"/>
                    <a:pt x="65" y="267"/>
                    <a:pt x="69" y="272"/>
                  </a:cubicBezTo>
                  <a:cubicBezTo>
                    <a:pt x="73" y="277"/>
                    <a:pt x="70" y="283"/>
                    <a:pt x="75" y="290"/>
                  </a:cubicBezTo>
                  <a:cubicBezTo>
                    <a:pt x="80" y="297"/>
                    <a:pt x="95" y="307"/>
                    <a:pt x="99" y="314"/>
                  </a:cubicBezTo>
                  <a:cubicBezTo>
                    <a:pt x="103" y="321"/>
                    <a:pt x="97" y="323"/>
                    <a:pt x="99" y="332"/>
                  </a:cubicBezTo>
                  <a:cubicBezTo>
                    <a:pt x="101" y="341"/>
                    <a:pt x="103" y="358"/>
                    <a:pt x="111" y="368"/>
                  </a:cubicBezTo>
                  <a:cubicBezTo>
                    <a:pt x="119" y="378"/>
                    <a:pt x="137" y="386"/>
                    <a:pt x="147" y="392"/>
                  </a:cubicBezTo>
                  <a:cubicBezTo>
                    <a:pt x="157" y="398"/>
                    <a:pt x="162" y="399"/>
                    <a:pt x="171" y="404"/>
                  </a:cubicBezTo>
                  <a:cubicBezTo>
                    <a:pt x="180" y="409"/>
                    <a:pt x="193" y="414"/>
                    <a:pt x="201" y="422"/>
                  </a:cubicBezTo>
                  <a:cubicBezTo>
                    <a:pt x="209" y="430"/>
                    <a:pt x="211" y="442"/>
                    <a:pt x="219" y="452"/>
                  </a:cubicBezTo>
                  <a:cubicBezTo>
                    <a:pt x="227" y="462"/>
                    <a:pt x="243" y="473"/>
                    <a:pt x="249" y="482"/>
                  </a:cubicBezTo>
                  <a:cubicBezTo>
                    <a:pt x="255" y="491"/>
                    <a:pt x="257" y="498"/>
                    <a:pt x="255" y="506"/>
                  </a:cubicBezTo>
                  <a:cubicBezTo>
                    <a:pt x="253" y="514"/>
                    <a:pt x="242" y="523"/>
                    <a:pt x="237" y="530"/>
                  </a:cubicBezTo>
                  <a:cubicBezTo>
                    <a:pt x="232" y="537"/>
                    <a:pt x="230" y="542"/>
                    <a:pt x="225" y="548"/>
                  </a:cubicBezTo>
                  <a:cubicBezTo>
                    <a:pt x="220" y="554"/>
                    <a:pt x="212" y="558"/>
                    <a:pt x="207" y="566"/>
                  </a:cubicBezTo>
                  <a:cubicBezTo>
                    <a:pt x="202" y="574"/>
                    <a:pt x="201" y="591"/>
                    <a:pt x="195" y="596"/>
                  </a:cubicBezTo>
                  <a:cubicBezTo>
                    <a:pt x="189" y="601"/>
                    <a:pt x="176" y="592"/>
                    <a:pt x="171" y="596"/>
                  </a:cubicBezTo>
                  <a:cubicBezTo>
                    <a:pt x="166" y="600"/>
                    <a:pt x="162" y="616"/>
                    <a:pt x="165" y="620"/>
                  </a:cubicBezTo>
                  <a:cubicBezTo>
                    <a:pt x="168" y="624"/>
                    <a:pt x="184" y="617"/>
                    <a:pt x="189" y="620"/>
                  </a:cubicBezTo>
                  <a:cubicBezTo>
                    <a:pt x="194" y="623"/>
                    <a:pt x="190" y="630"/>
                    <a:pt x="195" y="638"/>
                  </a:cubicBezTo>
                  <a:cubicBezTo>
                    <a:pt x="200" y="646"/>
                    <a:pt x="212" y="663"/>
                    <a:pt x="219" y="668"/>
                  </a:cubicBezTo>
                  <a:cubicBezTo>
                    <a:pt x="226" y="673"/>
                    <a:pt x="231" y="671"/>
                    <a:pt x="237" y="668"/>
                  </a:cubicBezTo>
                  <a:cubicBezTo>
                    <a:pt x="243" y="665"/>
                    <a:pt x="247" y="657"/>
                    <a:pt x="255" y="650"/>
                  </a:cubicBezTo>
                  <a:cubicBezTo>
                    <a:pt x="263" y="643"/>
                    <a:pt x="268" y="631"/>
                    <a:pt x="282" y="628"/>
                  </a:cubicBezTo>
                  <a:cubicBezTo>
                    <a:pt x="296" y="625"/>
                    <a:pt x="326" y="629"/>
                    <a:pt x="339" y="632"/>
                  </a:cubicBezTo>
                  <a:cubicBezTo>
                    <a:pt x="352" y="635"/>
                    <a:pt x="356" y="638"/>
                    <a:pt x="363" y="644"/>
                  </a:cubicBezTo>
                  <a:cubicBezTo>
                    <a:pt x="370" y="650"/>
                    <a:pt x="376" y="661"/>
                    <a:pt x="381" y="668"/>
                  </a:cubicBezTo>
                  <a:cubicBezTo>
                    <a:pt x="386" y="675"/>
                    <a:pt x="388" y="683"/>
                    <a:pt x="393" y="686"/>
                  </a:cubicBezTo>
                  <a:cubicBezTo>
                    <a:pt x="398" y="689"/>
                    <a:pt x="403" y="686"/>
                    <a:pt x="411" y="686"/>
                  </a:cubicBezTo>
                  <a:cubicBezTo>
                    <a:pt x="419" y="686"/>
                    <a:pt x="431" y="688"/>
                    <a:pt x="441" y="686"/>
                  </a:cubicBezTo>
                  <a:cubicBezTo>
                    <a:pt x="451" y="684"/>
                    <a:pt x="452" y="676"/>
                    <a:pt x="471" y="674"/>
                  </a:cubicBezTo>
                  <a:cubicBezTo>
                    <a:pt x="490" y="672"/>
                    <a:pt x="538" y="675"/>
                    <a:pt x="555" y="674"/>
                  </a:cubicBezTo>
                  <a:cubicBezTo>
                    <a:pt x="572" y="673"/>
                    <a:pt x="570" y="672"/>
                    <a:pt x="573" y="668"/>
                  </a:cubicBezTo>
                  <a:cubicBezTo>
                    <a:pt x="576" y="664"/>
                    <a:pt x="573" y="656"/>
                    <a:pt x="573" y="650"/>
                  </a:cubicBezTo>
                  <a:cubicBezTo>
                    <a:pt x="573" y="644"/>
                    <a:pt x="572" y="639"/>
                    <a:pt x="573" y="632"/>
                  </a:cubicBezTo>
                  <a:cubicBezTo>
                    <a:pt x="574" y="625"/>
                    <a:pt x="575" y="614"/>
                    <a:pt x="579" y="608"/>
                  </a:cubicBezTo>
                  <a:cubicBezTo>
                    <a:pt x="583" y="602"/>
                    <a:pt x="593" y="602"/>
                    <a:pt x="597" y="596"/>
                  </a:cubicBezTo>
                  <a:cubicBezTo>
                    <a:pt x="601" y="590"/>
                    <a:pt x="597" y="578"/>
                    <a:pt x="603" y="572"/>
                  </a:cubicBezTo>
                  <a:cubicBezTo>
                    <a:pt x="609" y="566"/>
                    <a:pt x="622" y="564"/>
                    <a:pt x="636" y="562"/>
                  </a:cubicBezTo>
                  <a:cubicBezTo>
                    <a:pt x="650" y="560"/>
                    <a:pt x="676" y="559"/>
                    <a:pt x="690" y="562"/>
                  </a:cubicBezTo>
                  <a:cubicBezTo>
                    <a:pt x="704" y="565"/>
                    <a:pt x="716" y="578"/>
                    <a:pt x="723" y="578"/>
                  </a:cubicBezTo>
                  <a:cubicBezTo>
                    <a:pt x="730" y="578"/>
                    <a:pt x="730" y="564"/>
                    <a:pt x="735" y="560"/>
                  </a:cubicBezTo>
                  <a:cubicBezTo>
                    <a:pt x="740" y="556"/>
                    <a:pt x="748" y="559"/>
                    <a:pt x="753" y="554"/>
                  </a:cubicBezTo>
                  <a:cubicBezTo>
                    <a:pt x="758" y="549"/>
                    <a:pt x="760" y="537"/>
                    <a:pt x="765" y="530"/>
                  </a:cubicBezTo>
                  <a:cubicBezTo>
                    <a:pt x="770" y="523"/>
                    <a:pt x="780" y="518"/>
                    <a:pt x="783" y="512"/>
                  </a:cubicBezTo>
                  <a:cubicBezTo>
                    <a:pt x="786" y="506"/>
                    <a:pt x="780" y="498"/>
                    <a:pt x="783" y="494"/>
                  </a:cubicBezTo>
                  <a:cubicBezTo>
                    <a:pt x="786" y="490"/>
                    <a:pt x="797" y="492"/>
                    <a:pt x="801" y="488"/>
                  </a:cubicBezTo>
                  <a:cubicBezTo>
                    <a:pt x="805" y="484"/>
                    <a:pt x="805" y="476"/>
                    <a:pt x="807" y="470"/>
                  </a:cubicBezTo>
                  <a:cubicBezTo>
                    <a:pt x="809" y="464"/>
                    <a:pt x="809" y="457"/>
                    <a:pt x="813" y="452"/>
                  </a:cubicBezTo>
                  <a:cubicBezTo>
                    <a:pt x="817" y="447"/>
                    <a:pt x="825" y="445"/>
                    <a:pt x="831" y="440"/>
                  </a:cubicBezTo>
                  <a:cubicBezTo>
                    <a:pt x="837" y="435"/>
                    <a:pt x="848" y="428"/>
                    <a:pt x="849" y="422"/>
                  </a:cubicBezTo>
                  <a:cubicBezTo>
                    <a:pt x="850" y="416"/>
                    <a:pt x="842" y="410"/>
                    <a:pt x="837" y="404"/>
                  </a:cubicBezTo>
                  <a:cubicBezTo>
                    <a:pt x="832" y="398"/>
                    <a:pt x="826" y="390"/>
                    <a:pt x="819" y="386"/>
                  </a:cubicBezTo>
                  <a:cubicBezTo>
                    <a:pt x="812" y="382"/>
                    <a:pt x="803" y="384"/>
                    <a:pt x="795" y="380"/>
                  </a:cubicBezTo>
                  <a:cubicBezTo>
                    <a:pt x="787" y="376"/>
                    <a:pt x="777" y="369"/>
                    <a:pt x="771" y="362"/>
                  </a:cubicBezTo>
                  <a:cubicBezTo>
                    <a:pt x="765" y="355"/>
                    <a:pt x="761" y="346"/>
                    <a:pt x="759" y="338"/>
                  </a:cubicBezTo>
                  <a:cubicBezTo>
                    <a:pt x="757" y="330"/>
                    <a:pt x="757" y="321"/>
                    <a:pt x="759" y="314"/>
                  </a:cubicBezTo>
                  <a:cubicBezTo>
                    <a:pt x="761" y="307"/>
                    <a:pt x="769" y="305"/>
                    <a:pt x="771" y="296"/>
                  </a:cubicBezTo>
                  <a:cubicBezTo>
                    <a:pt x="773" y="287"/>
                    <a:pt x="771" y="272"/>
                    <a:pt x="771" y="260"/>
                  </a:cubicBezTo>
                  <a:cubicBezTo>
                    <a:pt x="771" y="248"/>
                    <a:pt x="774" y="230"/>
                    <a:pt x="771" y="224"/>
                  </a:cubicBezTo>
                  <a:cubicBezTo>
                    <a:pt x="768" y="218"/>
                    <a:pt x="760" y="227"/>
                    <a:pt x="753" y="224"/>
                  </a:cubicBezTo>
                  <a:cubicBezTo>
                    <a:pt x="746" y="221"/>
                    <a:pt x="747" y="208"/>
                    <a:pt x="729" y="206"/>
                  </a:cubicBezTo>
                  <a:cubicBezTo>
                    <a:pt x="711" y="204"/>
                    <a:pt x="662" y="209"/>
                    <a:pt x="645" y="212"/>
                  </a:cubicBezTo>
                  <a:cubicBezTo>
                    <a:pt x="628" y="215"/>
                    <a:pt x="630" y="219"/>
                    <a:pt x="627" y="224"/>
                  </a:cubicBezTo>
                  <a:cubicBezTo>
                    <a:pt x="624" y="229"/>
                    <a:pt x="630" y="239"/>
                    <a:pt x="627" y="242"/>
                  </a:cubicBezTo>
                  <a:cubicBezTo>
                    <a:pt x="624" y="245"/>
                    <a:pt x="615" y="242"/>
                    <a:pt x="609" y="242"/>
                  </a:cubicBezTo>
                  <a:cubicBezTo>
                    <a:pt x="603" y="242"/>
                    <a:pt x="596" y="245"/>
                    <a:pt x="591" y="242"/>
                  </a:cubicBezTo>
                  <a:cubicBezTo>
                    <a:pt x="586" y="239"/>
                    <a:pt x="585" y="229"/>
                    <a:pt x="579" y="224"/>
                  </a:cubicBezTo>
                  <a:cubicBezTo>
                    <a:pt x="573" y="219"/>
                    <a:pt x="562" y="215"/>
                    <a:pt x="555" y="212"/>
                  </a:cubicBezTo>
                  <a:cubicBezTo>
                    <a:pt x="548" y="209"/>
                    <a:pt x="544" y="211"/>
                    <a:pt x="537" y="206"/>
                  </a:cubicBezTo>
                  <a:cubicBezTo>
                    <a:pt x="530" y="201"/>
                    <a:pt x="518" y="189"/>
                    <a:pt x="513" y="182"/>
                  </a:cubicBezTo>
                  <a:cubicBezTo>
                    <a:pt x="508" y="175"/>
                    <a:pt x="510" y="170"/>
                    <a:pt x="507" y="164"/>
                  </a:cubicBezTo>
                  <a:cubicBezTo>
                    <a:pt x="504" y="158"/>
                    <a:pt x="504" y="151"/>
                    <a:pt x="495" y="146"/>
                  </a:cubicBezTo>
                  <a:cubicBezTo>
                    <a:pt x="486" y="141"/>
                    <a:pt x="465" y="140"/>
                    <a:pt x="453" y="134"/>
                  </a:cubicBezTo>
                  <a:cubicBezTo>
                    <a:pt x="441" y="128"/>
                    <a:pt x="431" y="114"/>
                    <a:pt x="423" y="110"/>
                  </a:cubicBezTo>
                  <a:cubicBezTo>
                    <a:pt x="415" y="106"/>
                    <a:pt x="411" y="112"/>
                    <a:pt x="405" y="110"/>
                  </a:cubicBezTo>
                  <a:cubicBezTo>
                    <a:pt x="399" y="108"/>
                    <a:pt x="393" y="102"/>
                    <a:pt x="387" y="98"/>
                  </a:cubicBezTo>
                  <a:cubicBezTo>
                    <a:pt x="381" y="94"/>
                    <a:pt x="369" y="91"/>
                    <a:pt x="369" y="86"/>
                  </a:cubicBezTo>
                  <a:cubicBezTo>
                    <a:pt x="369" y="81"/>
                    <a:pt x="388" y="73"/>
                    <a:pt x="387" y="68"/>
                  </a:cubicBezTo>
                  <a:cubicBezTo>
                    <a:pt x="386" y="63"/>
                    <a:pt x="369" y="61"/>
                    <a:pt x="363" y="56"/>
                  </a:cubicBezTo>
                  <a:cubicBezTo>
                    <a:pt x="357" y="51"/>
                    <a:pt x="356" y="44"/>
                    <a:pt x="351" y="38"/>
                  </a:cubicBezTo>
                  <a:cubicBezTo>
                    <a:pt x="346" y="32"/>
                    <a:pt x="339" y="24"/>
                    <a:pt x="333" y="20"/>
                  </a:cubicBezTo>
                  <a:cubicBezTo>
                    <a:pt x="327" y="16"/>
                    <a:pt x="322" y="17"/>
                    <a:pt x="315" y="14"/>
                  </a:cubicBezTo>
                  <a:cubicBezTo>
                    <a:pt x="308" y="11"/>
                    <a:pt x="298" y="4"/>
                    <a:pt x="291" y="2"/>
                  </a:cubicBezTo>
                  <a:cubicBezTo>
                    <a:pt x="284" y="0"/>
                    <a:pt x="279" y="0"/>
                    <a:pt x="273" y="2"/>
                  </a:cubicBezTo>
                  <a:cubicBezTo>
                    <a:pt x="267" y="4"/>
                    <a:pt x="261" y="11"/>
                    <a:pt x="255" y="14"/>
                  </a:cubicBezTo>
                  <a:cubicBezTo>
                    <a:pt x="249" y="17"/>
                    <a:pt x="253" y="19"/>
                    <a:pt x="237" y="20"/>
                  </a:cubicBezTo>
                  <a:cubicBezTo>
                    <a:pt x="221" y="21"/>
                    <a:pt x="177" y="19"/>
                    <a:pt x="159" y="20"/>
                  </a:cubicBezTo>
                  <a:cubicBezTo>
                    <a:pt x="141" y="21"/>
                    <a:pt x="137" y="24"/>
                    <a:pt x="129" y="26"/>
                  </a:cubicBezTo>
                  <a:cubicBezTo>
                    <a:pt x="121" y="28"/>
                    <a:pt x="114" y="28"/>
                    <a:pt x="111" y="32"/>
                  </a:cubicBezTo>
                  <a:cubicBezTo>
                    <a:pt x="108" y="36"/>
                    <a:pt x="110" y="43"/>
                    <a:pt x="111" y="50"/>
                  </a:cubicBezTo>
                  <a:cubicBezTo>
                    <a:pt x="112" y="57"/>
                    <a:pt x="115" y="67"/>
                    <a:pt x="117" y="74"/>
                  </a:cubicBezTo>
                  <a:cubicBezTo>
                    <a:pt x="119" y="81"/>
                    <a:pt x="119" y="88"/>
                    <a:pt x="123" y="92"/>
                  </a:cubicBezTo>
                  <a:cubicBezTo>
                    <a:pt x="127" y="96"/>
                    <a:pt x="142" y="95"/>
                    <a:pt x="141" y="98"/>
                  </a:cubicBezTo>
                  <a:cubicBezTo>
                    <a:pt x="140" y="101"/>
                    <a:pt x="121" y="105"/>
                    <a:pt x="117" y="110"/>
                  </a:cubicBezTo>
                  <a:cubicBezTo>
                    <a:pt x="113" y="115"/>
                    <a:pt x="121" y="125"/>
                    <a:pt x="117" y="128"/>
                  </a:cubicBezTo>
                  <a:cubicBezTo>
                    <a:pt x="113" y="131"/>
                    <a:pt x="101" y="125"/>
                    <a:pt x="93" y="128"/>
                  </a:cubicBezTo>
                  <a:cubicBezTo>
                    <a:pt x="85" y="131"/>
                    <a:pt x="77" y="143"/>
                    <a:pt x="69" y="146"/>
                  </a:cubicBezTo>
                  <a:cubicBezTo>
                    <a:pt x="61" y="149"/>
                    <a:pt x="52" y="146"/>
                    <a:pt x="45" y="146"/>
                  </a:cubicBezTo>
                  <a:cubicBezTo>
                    <a:pt x="38" y="146"/>
                    <a:pt x="33" y="145"/>
                    <a:pt x="27" y="146"/>
                  </a:cubicBezTo>
                  <a:cubicBezTo>
                    <a:pt x="21" y="147"/>
                    <a:pt x="6" y="147"/>
                    <a:pt x="3" y="152"/>
                  </a:cubicBezTo>
                  <a:close/>
                </a:path>
              </a:pathLst>
            </a:custGeom>
            <a:solidFill>
              <a:srgbClr val="00B0F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B2E1077-AE57-03D4-06AC-AA913893E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8" y="5671"/>
              <a:ext cx="864" cy="1241"/>
            </a:xfrm>
            <a:custGeom>
              <a:avLst/>
              <a:gdLst>
                <a:gd name="T0" fmla="*/ 164 w 864"/>
                <a:gd name="T1" fmla="*/ 879 h 1241"/>
                <a:gd name="T2" fmla="*/ 152 w 864"/>
                <a:gd name="T3" fmla="*/ 945 h 1241"/>
                <a:gd name="T4" fmla="*/ 122 w 864"/>
                <a:gd name="T5" fmla="*/ 1011 h 1241"/>
                <a:gd name="T6" fmla="*/ 38 w 864"/>
                <a:gd name="T7" fmla="*/ 1047 h 1241"/>
                <a:gd name="T8" fmla="*/ 8 w 864"/>
                <a:gd name="T9" fmla="*/ 1095 h 1241"/>
                <a:gd name="T10" fmla="*/ 20 w 864"/>
                <a:gd name="T11" fmla="*/ 1155 h 1241"/>
                <a:gd name="T12" fmla="*/ 26 w 864"/>
                <a:gd name="T13" fmla="*/ 1215 h 1241"/>
                <a:gd name="T14" fmla="*/ 104 w 864"/>
                <a:gd name="T15" fmla="*/ 1233 h 1241"/>
                <a:gd name="T16" fmla="*/ 284 w 864"/>
                <a:gd name="T17" fmla="*/ 1203 h 1241"/>
                <a:gd name="T18" fmla="*/ 290 w 864"/>
                <a:gd name="T19" fmla="*/ 1149 h 1241"/>
                <a:gd name="T20" fmla="*/ 344 w 864"/>
                <a:gd name="T21" fmla="*/ 1077 h 1241"/>
                <a:gd name="T22" fmla="*/ 410 w 864"/>
                <a:gd name="T23" fmla="*/ 1011 h 1241"/>
                <a:gd name="T24" fmla="*/ 476 w 864"/>
                <a:gd name="T25" fmla="*/ 999 h 1241"/>
                <a:gd name="T26" fmla="*/ 536 w 864"/>
                <a:gd name="T27" fmla="*/ 933 h 1241"/>
                <a:gd name="T28" fmla="*/ 524 w 864"/>
                <a:gd name="T29" fmla="*/ 825 h 1241"/>
                <a:gd name="T30" fmla="*/ 530 w 864"/>
                <a:gd name="T31" fmla="*/ 765 h 1241"/>
                <a:gd name="T32" fmla="*/ 596 w 864"/>
                <a:gd name="T33" fmla="*/ 717 h 1241"/>
                <a:gd name="T34" fmla="*/ 710 w 864"/>
                <a:gd name="T35" fmla="*/ 675 h 1241"/>
                <a:gd name="T36" fmla="*/ 812 w 864"/>
                <a:gd name="T37" fmla="*/ 675 h 1241"/>
                <a:gd name="T38" fmla="*/ 860 w 864"/>
                <a:gd name="T39" fmla="*/ 663 h 1241"/>
                <a:gd name="T40" fmla="*/ 833 w 864"/>
                <a:gd name="T41" fmla="*/ 539 h 1241"/>
                <a:gd name="T42" fmla="*/ 860 w 864"/>
                <a:gd name="T43" fmla="*/ 417 h 1241"/>
                <a:gd name="T44" fmla="*/ 806 w 864"/>
                <a:gd name="T45" fmla="*/ 387 h 1241"/>
                <a:gd name="T46" fmla="*/ 728 w 864"/>
                <a:gd name="T47" fmla="*/ 351 h 1241"/>
                <a:gd name="T48" fmla="*/ 662 w 864"/>
                <a:gd name="T49" fmla="*/ 309 h 1241"/>
                <a:gd name="T50" fmla="*/ 554 w 864"/>
                <a:gd name="T51" fmla="*/ 285 h 1241"/>
                <a:gd name="T52" fmla="*/ 482 w 864"/>
                <a:gd name="T53" fmla="*/ 219 h 1241"/>
                <a:gd name="T54" fmla="*/ 506 w 864"/>
                <a:gd name="T55" fmla="*/ 171 h 1241"/>
                <a:gd name="T56" fmla="*/ 536 w 864"/>
                <a:gd name="T57" fmla="*/ 129 h 1241"/>
                <a:gd name="T58" fmla="*/ 548 w 864"/>
                <a:gd name="T59" fmla="*/ 33 h 1241"/>
                <a:gd name="T60" fmla="*/ 458 w 864"/>
                <a:gd name="T61" fmla="*/ 3 h 1241"/>
                <a:gd name="T62" fmla="*/ 416 w 864"/>
                <a:gd name="T63" fmla="*/ 87 h 1241"/>
                <a:gd name="T64" fmla="*/ 302 w 864"/>
                <a:gd name="T65" fmla="*/ 117 h 1241"/>
                <a:gd name="T66" fmla="*/ 230 w 864"/>
                <a:gd name="T67" fmla="*/ 129 h 1241"/>
                <a:gd name="T68" fmla="*/ 188 w 864"/>
                <a:gd name="T69" fmla="*/ 69 h 1241"/>
                <a:gd name="T70" fmla="*/ 80 w 864"/>
                <a:gd name="T71" fmla="*/ 105 h 1241"/>
                <a:gd name="T72" fmla="*/ 92 w 864"/>
                <a:gd name="T73" fmla="*/ 207 h 1241"/>
                <a:gd name="T74" fmla="*/ 122 w 864"/>
                <a:gd name="T75" fmla="*/ 291 h 1241"/>
                <a:gd name="T76" fmla="*/ 182 w 864"/>
                <a:gd name="T77" fmla="*/ 351 h 1241"/>
                <a:gd name="T78" fmla="*/ 236 w 864"/>
                <a:gd name="T79" fmla="*/ 447 h 1241"/>
                <a:gd name="T80" fmla="*/ 248 w 864"/>
                <a:gd name="T81" fmla="*/ 579 h 1241"/>
                <a:gd name="T82" fmla="*/ 290 w 864"/>
                <a:gd name="T83" fmla="*/ 657 h 1241"/>
                <a:gd name="T84" fmla="*/ 326 w 864"/>
                <a:gd name="T85" fmla="*/ 717 h 1241"/>
                <a:gd name="T86" fmla="*/ 290 w 864"/>
                <a:gd name="T87" fmla="*/ 795 h 1241"/>
                <a:gd name="T88" fmla="*/ 224 w 864"/>
                <a:gd name="T89" fmla="*/ 795 h 1241"/>
                <a:gd name="T90" fmla="*/ 140 w 864"/>
                <a:gd name="T91" fmla="*/ 819 h 124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64" h="1241">
                  <a:moveTo>
                    <a:pt x="116" y="837"/>
                  </a:moveTo>
                  <a:cubicBezTo>
                    <a:pt x="118" y="844"/>
                    <a:pt x="144" y="854"/>
                    <a:pt x="152" y="861"/>
                  </a:cubicBezTo>
                  <a:cubicBezTo>
                    <a:pt x="160" y="868"/>
                    <a:pt x="161" y="871"/>
                    <a:pt x="164" y="879"/>
                  </a:cubicBezTo>
                  <a:cubicBezTo>
                    <a:pt x="167" y="887"/>
                    <a:pt x="171" y="901"/>
                    <a:pt x="170" y="909"/>
                  </a:cubicBezTo>
                  <a:cubicBezTo>
                    <a:pt x="169" y="917"/>
                    <a:pt x="161" y="921"/>
                    <a:pt x="158" y="927"/>
                  </a:cubicBezTo>
                  <a:cubicBezTo>
                    <a:pt x="155" y="933"/>
                    <a:pt x="155" y="939"/>
                    <a:pt x="152" y="945"/>
                  </a:cubicBezTo>
                  <a:cubicBezTo>
                    <a:pt x="149" y="951"/>
                    <a:pt x="144" y="956"/>
                    <a:pt x="140" y="963"/>
                  </a:cubicBezTo>
                  <a:cubicBezTo>
                    <a:pt x="136" y="970"/>
                    <a:pt x="131" y="979"/>
                    <a:pt x="128" y="987"/>
                  </a:cubicBezTo>
                  <a:cubicBezTo>
                    <a:pt x="125" y="995"/>
                    <a:pt x="127" y="1003"/>
                    <a:pt x="122" y="1011"/>
                  </a:cubicBezTo>
                  <a:cubicBezTo>
                    <a:pt x="117" y="1019"/>
                    <a:pt x="108" y="1029"/>
                    <a:pt x="98" y="1035"/>
                  </a:cubicBezTo>
                  <a:cubicBezTo>
                    <a:pt x="88" y="1041"/>
                    <a:pt x="72" y="1045"/>
                    <a:pt x="62" y="1047"/>
                  </a:cubicBezTo>
                  <a:cubicBezTo>
                    <a:pt x="52" y="1049"/>
                    <a:pt x="45" y="1045"/>
                    <a:pt x="38" y="1047"/>
                  </a:cubicBezTo>
                  <a:cubicBezTo>
                    <a:pt x="31" y="1049"/>
                    <a:pt x="26" y="1055"/>
                    <a:pt x="20" y="1059"/>
                  </a:cubicBezTo>
                  <a:cubicBezTo>
                    <a:pt x="14" y="1063"/>
                    <a:pt x="4" y="1065"/>
                    <a:pt x="2" y="1071"/>
                  </a:cubicBezTo>
                  <a:cubicBezTo>
                    <a:pt x="0" y="1077"/>
                    <a:pt x="6" y="1088"/>
                    <a:pt x="8" y="1095"/>
                  </a:cubicBezTo>
                  <a:cubicBezTo>
                    <a:pt x="10" y="1102"/>
                    <a:pt x="12" y="1107"/>
                    <a:pt x="14" y="1113"/>
                  </a:cubicBezTo>
                  <a:cubicBezTo>
                    <a:pt x="16" y="1119"/>
                    <a:pt x="19" y="1124"/>
                    <a:pt x="20" y="1131"/>
                  </a:cubicBezTo>
                  <a:cubicBezTo>
                    <a:pt x="21" y="1138"/>
                    <a:pt x="21" y="1148"/>
                    <a:pt x="20" y="1155"/>
                  </a:cubicBezTo>
                  <a:cubicBezTo>
                    <a:pt x="19" y="1162"/>
                    <a:pt x="16" y="1166"/>
                    <a:pt x="14" y="1173"/>
                  </a:cubicBezTo>
                  <a:cubicBezTo>
                    <a:pt x="12" y="1180"/>
                    <a:pt x="6" y="1190"/>
                    <a:pt x="8" y="1197"/>
                  </a:cubicBezTo>
                  <a:cubicBezTo>
                    <a:pt x="10" y="1204"/>
                    <a:pt x="19" y="1210"/>
                    <a:pt x="26" y="1215"/>
                  </a:cubicBezTo>
                  <a:cubicBezTo>
                    <a:pt x="33" y="1220"/>
                    <a:pt x="41" y="1224"/>
                    <a:pt x="50" y="1227"/>
                  </a:cubicBezTo>
                  <a:cubicBezTo>
                    <a:pt x="59" y="1230"/>
                    <a:pt x="71" y="1232"/>
                    <a:pt x="80" y="1233"/>
                  </a:cubicBezTo>
                  <a:cubicBezTo>
                    <a:pt x="89" y="1234"/>
                    <a:pt x="77" y="1232"/>
                    <a:pt x="104" y="1233"/>
                  </a:cubicBezTo>
                  <a:cubicBezTo>
                    <a:pt x="131" y="1234"/>
                    <a:pt x="215" y="1241"/>
                    <a:pt x="242" y="1239"/>
                  </a:cubicBezTo>
                  <a:cubicBezTo>
                    <a:pt x="269" y="1237"/>
                    <a:pt x="259" y="1227"/>
                    <a:pt x="266" y="1221"/>
                  </a:cubicBezTo>
                  <a:cubicBezTo>
                    <a:pt x="273" y="1215"/>
                    <a:pt x="282" y="1209"/>
                    <a:pt x="284" y="1203"/>
                  </a:cubicBezTo>
                  <a:cubicBezTo>
                    <a:pt x="286" y="1197"/>
                    <a:pt x="277" y="1191"/>
                    <a:pt x="278" y="1185"/>
                  </a:cubicBezTo>
                  <a:cubicBezTo>
                    <a:pt x="279" y="1179"/>
                    <a:pt x="288" y="1173"/>
                    <a:pt x="290" y="1167"/>
                  </a:cubicBezTo>
                  <a:cubicBezTo>
                    <a:pt x="292" y="1161"/>
                    <a:pt x="287" y="1156"/>
                    <a:pt x="290" y="1149"/>
                  </a:cubicBezTo>
                  <a:cubicBezTo>
                    <a:pt x="293" y="1142"/>
                    <a:pt x="303" y="1133"/>
                    <a:pt x="308" y="1125"/>
                  </a:cubicBezTo>
                  <a:cubicBezTo>
                    <a:pt x="313" y="1117"/>
                    <a:pt x="314" y="1109"/>
                    <a:pt x="320" y="1101"/>
                  </a:cubicBezTo>
                  <a:cubicBezTo>
                    <a:pt x="326" y="1093"/>
                    <a:pt x="336" y="1084"/>
                    <a:pt x="344" y="1077"/>
                  </a:cubicBezTo>
                  <a:cubicBezTo>
                    <a:pt x="352" y="1070"/>
                    <a:pt x="361" y="1065"/>
                    <a:pt x="368" y="1059"/>
                  </a:cubicBezTo>
                  <a:cubicBezTo>
                    <a:pt x="375" y="1053"/>
                    <a:pt x="379" y="1049"/>
                    <a:pt x="386" y="1041"/>
                  </a:cubicBezTo>
                  <a:cubicBezTo>
                    <a:pt x="393" y="1033"/>
                    <a:pt x="403" y="1015"/>
                    <a:pt x="410" y="1011"/>
                  </a:cubicBezTo>
                  <a:cubicBezTo>
                    <a:pt x="417" y="1007"/>
                    <a:pt x="420" y="1019"/>
                    <a:pt x="428" y="1017"/>
                  </a:cubicBezTo>
                  <a:cubicBezTo>
                    <a:pt x="436" y="1015"/>
                    <a:pt x="450" y="1002"/>
                    <a:pt x="458" y="999"/>
                  </a:cubicBezTo>
                  <a:cubicBezTo>
                    <a:pt x="466" y="996"/>
                    <a:pt x="469" y="1003"/>
                    <a:pt x="476" y="999"/>
                  </a:cubicBezTo>
                  <a:cubicBezTo>
                    <a:pt x="483" y="995"/>
                    <a:pt x="493" y="981"/>
                    <a:pt x="500" y="975"/>
                  </a:cubicBezTo>
                  <a:cubicBezTo>
                    <a:pt x="507" y="969"/>
                    <a:pt x="512" y="970"/>
                    <a:pt x="518" y="963"/>
                  </a:cubicBezTo>
                  <a:cubicBezTo>
                    <a:pt x="524" y="956"/>
                    <a:pt x="534" y="946"/>
                    <a:pt x="536" y="933"/>
                  </a:cubicBezTo>
                  <a:cubicBezTo>
                    <a:pt x="538" y="920"/>
                    <a:pt x="532" y="896"/>
                    <a:pt x="530" y="885"/>
                  </a:cubicBezTo>
                  <a:cubicBezTo>
                    <a:pt x="528" y="874"/>
                    <a:pt x="525" y="877"/>
                    <a:pt x="524" y="867"/>
                  </a:cubicBezTo>
                  <a:cubicBezTo>
                    <a:pt x="523" y="857"/>
                    <a:pt x="526" y="835"/>
                    <a:pt x="524" y="825"/>
                  </a:cubicBezTo>
                  <a:cubicBezTo>
                    <a:pt x="522" y="815"/>
                    <a:pt x="515" y="813"/>
                    <a:pt x="512" y="807"/>
                  </a:cubicBezTo>
                  <a:cubicBezTo>
                    <a:pt x="509" y="801"/>
                    <a:pt x="503" y="796"/>
                    <a:pt x="506" y="789"/>
                  </a:cubicBezTo>
                  <a:cubicBezTo>
                    <a:pt x="509" y="782"/>
                    <a:pt x="525" y="772"/>
                    <a:pt x="530" y="765"/>
                  </a:cubicBezTo>
                  <a:cubicBezTo>
                    <a:pt x="535" y="758"/>
                    <a:pt x="531" y="752"/>
                    <a:pt x="536" y="747"/>
                  </a:cubicBezTo>
                  <a:cubicBezTo>
                    <a:pt x="541" y="742"/>
                    <a:pt x="550" y="740"/>
                    <a:pt x="560" y="735"/>
                  </a:cubicBezTo>
                  <a:cubicBezTo>
                    <a:pt x="570" y="730"/>
                    <a:pt x="583" y="724"/>
                    <a:pt x="596" y="717"/>
                  </a:cubicBezTo>
                  <a:cubicBezTo>
                    <a:pt x="609" y="710"/>
                    <a:pt x="625" y="700"/>
                    <a:pt x="638" y="693"/>
                  </a:cubicBezTo>
                  <a:cubicBezTo>
                    <a:pt x="651" y="686"/>
                    <a:pt x="662" y="678"/>
                    <a:pt x="674" y="675"/>
                  </a:cubicBezTo>
                  <a:cubicBezTo>
                    <a:pt x="686" y="672"/>
                    <a:pt x="694" y="676"/>
                    <a:pt x="710" y="675"/>
                  </a:cubicBezTo>
                  <a:cubicBezTo>
                    <a:pt x="726" y="674"/>
                    <a:pt x="757" y="668"/>
                    <a:pt x="770" y="669"/>
                  </a:cubicBezTo>
                  <a:cubicBezTo>
                    <a:pt x="783" y="670"/>
                    <a:pt x="781" y="680"/>
                    <a:pt x="788" y="681"/>
                  </a:cubicBezTo>
                  <a:cubicBezTo>
                    <a:pt x="795" y="682"/>
                    <a:pt x="806" y="672"/>
                    <a:pt x="812" y="675"/>
                  </a:cubicBezTo>
                  <a:cubicBezTo>
                    <a:pt x="818" y="678"/>
                    <a:pt x="819" y="698"/>
                    <a:pt x="824" y="699"/>
                  </a:cubicBezTo>
                  <a:cubicBezTo>
                    <a:pt x="829" y="700"/>
                    <a:pt x="836" y="687"/>
                    <a:pt x="842" y="681"/>
                  </a:cubicBezTo>
                  <a:cubicBezTo>
                    <a:pt x="848" y="675"/>
                    <a:pt x="857" y="674"/>
                    <a:pt x="860" y="663"/>
                  </a:cubicBezTo>
                  <a:cubicBezTo>
                    <a:pt x="863" y="652"/>
                    <a:pt x="864" y="626"/>
                    <a:pt x="860" y="615"/>
                  </a:cubicBezTo>
                  <a:cubicBezTo>
                    <a:pt x="856" y="604"/>
                    <a:pt x="837" y="611"/>
                    <a:pt x="833" y="599"/>
                  </a:cubicBezTo>
                  <a:cubicBezTo>
                    <a:pt x="829" y="587"/>
                    <a:pt x="833" y="560"/>
                    <a:pt x="833" y="539"/>
                  </a:cubicBezTo>
                  <a:cubicBezTo>
                    <a:pt x="833" y="518"/>
                    <a:pt x="832" y="490"/>
                    <a:pt x="833" y="473"/>
                  </a:cubicBezTo>
                  <a:cubicBezTo>
                    <a:pt x="834" y="456"/>
                    <a:pt x="837" y="444"/>
                    <a:pt x="842" y="435"/>
                  </a:cubicBezTo>
                  <a:cubicBezTo>
                    <a:pt x="847" y="426"/>
                    <a:pt x="860" y="421"/>
                    <a:pt x="860" y="417"/>
                  </a:cubicBezTo>
                  <a:cubicBezTo>
                    <a:pt x="860" y="413"/>
                    <a:pt x="848" y="413"/>
                    <a:pt x="842" y="411"/>
                  </a:cubicBezTo>
                  <a:cubicBezTo>
                    <a:pt x="836" y="409"/>
                    <a:pt x="830" y="409"/>
                    <a:pt x="824" y="405"/>
                  </a:cubicBezTo>
                  <a:cubicBezTo>
                    <a:pt x="818" y="401"/>
                    <a:pt x="812" y="392"/>
                    <a:pt x="806" y="387"/>
                  </a:cubicBezTo>
                  <a:cubicBezTo>
                    <a:pt x="800" y="382"/>
                    <a:pt x="795" y="378"/>
                    <a:pt x="788" y="375"/>
                  </a:cubicBezTo>
                  <a:cubicBezTo>
                    <a:pt x="781" y="372"/>
                    <a:pt x="774" y="373"/>
                    <a:pt x="764" y="369"/>
                  </a:cubicBezTo>
                  <a:cubicBezTo>
                    <a:pt x="754" y="365"/>
                    <a:pt x="738" y="357"/>
                    <a:pt x="728" y="351"/>
                  </a:cubicBezTo>
                  <a:cubicBezTo>
                    <a:pt x="718" y="345"/>
                    <a:pt x="713" y="337"/>
                    <a:pt x="704" y="333"/>
                  </a:cubicBezTo>
                  <a:cubicBezTo>
                    <a:pt x="695" y="329"/>
                    <a:pt x="681" y="331"/>
                    <a:pt x="674" y="327"/>
                  </a:cubicBezTo>
                  <a:cubicBezTo>
                    <a:pt x="667" y="323"/>
                    <a:pt x="668" y="314"/>
                    <a:pt x="662" y="309"/>
                  </a:cubicBezTo>
                  <a:cubicBezTo>
                    <a:pt x="656" y="304"/>
                    <a:pt x="645" y="301"/>
                    <a:pt x="638" y="297"/>
                  </a:cubicBezTo>
                  <a:cubicBezTo>
                    <a:pt x="631" y="293"/>
                    <a:pt x="634" y="287"/>
                    <a:pt x="620" y="285"/>
                  </a:cubicBezTo>
                  <a:cubicBezTo>
                    <a:pt x="606" y="283"/>
                    <a:pt x="572" y="287"/>
                    <a:pt x="554" y="285"/>
                  </a:cubicBezTo>
                  <a:cubicBezTo>
                    <a:pt x="536" y="283"/>
                    <a:pt x="522" y="281"/>
                    <a:pt x="512" y="273"/>
                  </a:cubicBezTo>
                  <a:cubicBezTo>
                    <a:pt x="502" y="265"/>
                    <a:pt x="499" y="246"/>
                    <a:pt x="494" y="237"/>
                  </a:cubicBezTo>
                  <a:cubicBezTo>
                    <a:pt x="489" y="228"/>
                    <a:pt x="484" y="225"/>
                    <a:pt x="482" y="219"/>
                  </a:cubicBezTo>
                  <a:cubicBezTo>
                    <a:pt x="480" y="213"/>
                    <a:pt x="482" y="207"/>
                    <a:pt x="482" y="201"/>
                  </a:cubicBezTo>
                  <a:cubicBezTo>
                    <a:pt x="482" y="195"/>
                    <a:pt x="478" y="188"/>
                    <a:pt x="482" y="183"/>
                  </a:cubicBezTo>
                  <a:cubicBezTo>
                    <a:pt x="486" y="178"/>
                    <a:pt x="503" y="176"/>
                    <a:pt x="506" y="171"/>
                  </a:cubicBezTo>
                  <a:cubicBezTo>
                    <a:pt x="509" y="166"/>
                    <a:pt x="498" y="158"/>
                    <a:pt x="500" y="153"/>
                  </a:cubicBezTo>
                  <a:cubicBezTo>
                    <a:pt x="502" y="148"/>
                    <a:pt x="512" y="145"/>
                    <a:pt x="518" y="141"/>
                  </a:cubicBezTo>
                  <a:cubicBezTo>
                    <a:pt x="524" y="137"/>
                    <a:pt x="532" y="136"/>
                    <a:pt x="536" y="129"/>
                  </a:cubicBezTo>
                  <a:cubicBezTo>
                    <a:pt x="540" y="122"/>
                    <a:pt x="540" y="107"/>
                    <a:pt x="542" y="99"/>
                  </a:cubicBezTo>
                  <a:cubicBezTo>
                    <a:pt x="544" y="91"/>
                    <a:pt x="547" y="92"/>
                    <a:pt x="548" y="81"/>
                  </a:cubicBezTo>
                  <a:cubicBezTo>
                    <a:pt x="549" y="70"/>
                    <a:pt x="544" y="44"/>
                    <a:pt x="548" y="33"/>
                  </a:cubicBezTo>
                  <a:cubicBezTo>
                    <a:pt x="552" y="22"/>
                    <a:pt x="572" y="20"/>
                    <a:pt x="572" y="15"/>
                  </a:cubicBezTo>
                  <a:cubicBezTo>
                    <a:pt x="572" y="10"/>
                    <a:pt x="567" y="5"/>
                    <a:pt x="548" y="3"/>
                  </a:cubicBezTo>
                  <a:cubicBezTo>
                    <a:pt x="529" y="1"/>
                    <a:pt x="475" y="0"/>
                    <a:pt x="458" y="3"/>
                  </a:cubicBezTo>
                  <a:cubicBezTo>
                    <a:pt x="441" y="6"/>
                    <a:pt x="451" y="11"/>
                    <a:pt x="446" y="21"/>
                  </a:cubicBezTo>
                  <a:cubicBezTo>
                    <a:pt x="441" y="31"/>
                    <a:pt x="433" y="52"/>
                    <a:pt x="428" y="63"/>
                  </a:cubicBezTo>
                  <a:cubicBezTo>
                    <a:pt x="423" y="74"/>
                    <a:pt x="418" y="80"/>
                    <a:pt x="416" y="87"/>
                  </a:cubicBezTo>
                  <a:cubicBezTo>
                    <a:pt x="414" y="94"/>
                    <a:pt x="420" y="99"/>
                    <a:pt x="416" y="105"/>
                  </a:cubicBezTo>
                  <a:cubicBezTo>
                    <a:pt x="412" y="111"/>
                    <a:pt x="411" y="121"/>
                    <a:pt x="392" y="123"/>
                  </a:cubicBezTo>
                  <a:cubicBezTo>
                    <a:pt x="373" y="125"/>
                    <a:pt x="321" y="116"/>
                    <a:pt x="302" y="117"/>
                  </a:cubicBezTo>
                  <a:cubicBezTo>
                    <a:pt x="283" y="118"/>
                    <a:pt x="287" y="127"/>
                    <a:pt x="278" y="129"/>
                  </a:cubicBezTo>
                  <a:cubicBezTo>
                    <a:pt x="269" y="131"/>
                    <a:pt x="256" y="129"/>
                    <a:pt x="248" y="129"/>
                  </a:cubicBezTo>
                  <a:cubicBezTo>
                    <a:pt x="240" y="129"/>
                    <a:pt x="234" y="133"/>
                    <a:pt x="230" y="129"/>
                  </a:cubicBezTo>
                  <a:cubicBezTo>
                    <a:pt x="226" y="125"/>
                    <a:pt x="225" y="114"/>
                    <a:pt x="221" y="107"/>
                  </a:cubicBezTo>
                  <a:cubicBezTo>
                    <a:pt x="217" y="100"/>
                    <a:pt x="211" y="93"/>
                    <a:pt x="206" y="87"/>
                  </a:cubicBezTo>
                  <a:cubicBezTo>
                    <a:pt x="201" y="81"/>
                    <a:pt x="202" y="72"/>
                    <a:pt x="188" y="69"/>
                  </a:cubicBezTo>
                  <a:cubicBezTo>
                    <a:pt x="174" y="66"/>
                    <a:pt x="138" y="67"/>
                    <a:pt x="122" y="69"/>
                  </a:cubicBezTo>
                  <a:cubicBezTo>
                    <a:pt x="106" y="71"/>
                    <a:pt x="99" y="75"/>
                    <a:pt x="92" y="81"/>
                  </a:cubicBezTo>
                  <a:cubicBezTo>
                    <a:pt x="85" y="87"/>
                    <a:pt x="82" y="96"/>
                    <a:pt x="80" y="105"/>
                  </a:cubicBezTo>
                  <a:cubicBezTo>
                    <a:pt x="78" y="114"/>
                    <a:pt x="77" y="125"/>
                    <a:pt x="80" y="135"/>
                  </a:cubicBezTo>
                  <a:cubicBezTo>
                    <a:pt x="83" y="145"/>
                    <a:pt x="96" y="153"/>
                    <a:pt x="98" y="165"/>
                  </a:cubicBezTo>
                  <a:cubicBezTo>
                    <a:pt x="100" y="177"/>
                    <a:pt x="90" y="196"/>
                    <a:pt x="92" y="207"/>
                  </a:cubicBezTo>
                  <a:cubicBezTo>
                    <a:pt x="94" y="218"/>
                    <a:pt x="108" y="221"/>
                    <a:pt x="110" y="231"/>
                  </a:cubicBezTo>
                  <a:cubicBezTo>
                    <a:pt x="112" y="241"/>
                    <a:pt x="102" y="257"/>
                    <a:pt x="104" y="267"/>
                  </a:cubicBezTo>
                  <a:cubicBezTo>
                    <a:pt x="106" y="277"/>
                    <a:pt x="116" y="285"/>
                    <a:pt x="122" y="291"/>
                  </a:cubicBezTo>
                  <a:cubicBezTo>
                    <a:pt x="128" y="297"/>
                    <a:pt x="136" y="297"/>
                    <a:pt x="140" y="303"/>
                  </a:cubicBezTo>
                  <a:cubicBezTo>
                    <a:pt x="144" y="309"/>
                    <a:pt x="139" y="319"/>
                    <a:pt x="146" y="327"/>
                  </a:cubicBezTo>
                  <a:cubicBezTo>
                    <a:pt x="153" y="335"/>
                    <a:pt x="174" y="343"/>
                    <a:pt x="182" y="351"/>
                  </a:cubicBezTo>
                  <a:cubicBezTo>
                    <a:pt x="190" y="359"/>
                    <a:pt x="188" y="364"/>
                    <a:pt x="194" y="375"/>
                  </a:cubicBezTo>
                  <a:cubicBezTo>
                    <a:pt x="200" y="386"/>
                    <a:pt x="211" y="405"/>
                    <a:pt x="218" y="417"/>
                  </a:cubicBezTo>
                  <a:cubicBezTo>
                    <a:pt x="225" y="429"/>
                    <a:pt x="231" y="435"/>
                    <a:pt x="236" y="447"/>
                  </a:cubicBezTo>
                  <a:cubicBezTo>
                    <a:pt x="241" y="459"/>
                    <a:pt x="246" y="477"/>
                    <a:pt x="248" y="489"/>
                  </a:cubicBezTo>
                  <a:cubicBezTo>
                    <a:pt x="250" y="501"/>
                    <a:pt x="248" y="504"/>
                    <a:pt x="248" y="519"/>
                  </a:cubicBezTo>
                  <a:cubicBezTo>
                    <a:pt x="248" y="534"/>
                    <a:pt x="247" y="566"/>
                    <a:pt x="248" y="579"/>
                  </a:cubicBezTo>
                  <a:cubicBezTo>
                    <a:pt x="249" y="592"/>
                    <a:pt x="249" y="588"/>
                    <a:pt x="254" y="597"/>
                  </a:cubicBezTo>
                  <a:cubicBezTo>
                    <a:pt x="259" y="606"/>
                    <a:pt x="272" y="623"/>
                    <a:pt x="278" y="633"/>
                  </a:cubicBezTo>
                  <a:cubicBezTo>
                    <a:pt x="284" y="643"/>
                    <a:pt x="284" y="651"/>
                    <a:pt x="290" y="657"/>
                  </a:cubicBezTo>
                  <a:cubicBezTo>
                    <a:pt x="296" y="663"/>
                    <a:pt x="306" y="664"/>
                    <a:pt x="314" y="669"/>
                  </a:cubicBezTo>
                  <a:cubicBezTo>
                    <a:pt x="322" y="674"/>
                    <a:pt x="336" y="679"/>
                    <a:pt x="338" y="687"/>
                  </a:cubicBezTo>
                  <a:cubicBezTo>
                    <a:pt x="340" y="695"/>
                    <a:pt x="327" y="706"/>
                    <a:pt x="326" y="717"/>
                  </a:cubicBezTo>
                  <a:cubicBezTo>
                    <a:pt x="325" y="728"/>
                    <a:pt x="333" y="744"/>
                    <a:pt x="332" y="753"/>
                  </a:cubicBezTo>
                  <a:cubicBezTo>
                    <a:pt x="331" y="762"/>
                    <a:pt x="327" y="764"/>
                    <a:pt x="320" y="771"/>
                  </a:cubicBezTo>
                  <a:cubicBezTo>
                    <a:pt x="313" y="778"/>
                    <a:pt x="298" y="789"/>
                    <a:pt x="290" y="795"/>
                  </a:cubicBezTo>
                  <a:cubicBezTo>
                    <a:pt x="282" y="801"/>
                    <a:pt x="276" y="808"/>
                    <a:pt x="272" y="807"/>
                  </a:cubicBezTo>
                  <a:cubicBezTo>
                    <a:pt x="268" y="806"/>
                    <a:pt x="274" y="791"/>
                    <a:pt x="266" y="789"/>
                  </a:cubicBezTo>
                  <a:cubicBezTo>
                    <a:pt x="258" y="787"/>
                    <a:pt x="238" y="795"/>
                    <a:pt x="224" y="795"/>
                  </a:cubicBezTo>
                  <a:cubicBezTo>
                    <a:pt x="210" y="795"/>
                    <a:pt x="191" y="787"/>
                    <a:pt x="182" y="789"/>
                  </a:cubicBezTo>
                  <a:cubicBezTo>
                    <a:pt x="173" y="791"/>
                    <a:pt x="177" y="802"/>
                    <a:pt x="170" y="807"/>
                  </a:cubicBezTo>
                  <a:cubicBezTo>
                    <a:pt x="163" y="812"/>
                    <a:pt x="148" y="816"/>
                    <a:pt x="140" y="819"/>
                  </a:cubicBezTo>
                  <a:cubicBezTo>
                    <a:pt x="132" y="822"/>
                    <a:pt x="114" y="830"/>
                    <a:pt x="116" y="837"/>
                  </a:cubicBezTo>
                  <a:close/>
                </a:path>
              </a:pathLst>
            </a:custGeom>
            <a:solidFill>
              <a:srgbClr val="00B0F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F5AB29E-4894-3271-13CA-21AB907849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2" y="6619"/>
              <a:ext cx="2081" cy="1208"/>
              <a:chOff x="5591" y="6024"/>
              <a:chExt cx="2081" cy="1208"/>
            </a:xfrm>
          </p:grpSpPr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7AB68709-0F5D-D560-B744-446AF67BD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4" y="6311"/>
                <a:ext cx="1798" cy="921"/>
              </a:xfrm>
              <a:custGeom>
                <a:avLst/>
                <a:gdLst>
                  <a:gd name="T0" fmla="*/ 1698 w 1798"/>
                  <a:gd name="T1" fmla="*/ 2 h 921"/>
                  <a:gd name="T2" fmla="*/ 1632 w 1798"/>
                  <a:gd name="T3" fmla="*/ 32 h 921"/>
                  <a:gd name="T4" fmla="*/ 1566 w 1798"/>
                  <a:gd name="T5" fmla="*/ 62 h 921"/>
                  <a:gd name="T6" fmla="*/ 1512 w 1798"/>
                  <a:gd name="T7" fmla="*/ 92 h 921"/>
                  <a:gd name="T8" fmla="*/ 1446 w 1798"/>
                  <a:gd name="T9" fmla="*/ 86 h 921"/>
                  <a:gd name="T10" fmla="*/ 1380 w 1798"/>
                  <a:gd name="T11" fmla="*/ 74 h 921"/>
                  <a:gd name="T12" fmla="*/ 1320 w 1798"/>
                  <a:gd name="T13" fmla="*/ 85 h 921"/>
                  <a:gd name="T14" fmla="*/ 1236 w 1798"/>
                  <a:gd name="T15" fmla="*/ 127 h 921"/>
                  <a:gd name="T16" fmla="*/ 1164 w 1798"/>
                  <a:gd name="T17" fmla="*/ 146 h 921"/>
                  <a:gd name="T18" fmla="*/ 1080 w 1798"/>
                  <a:gd name="T19" fmla="*/ 151 h 921"/>
                  <a:gd name="T20" fmla="*/ 1002 w 1798"/>
                  <a:gd name="T21" fmla="*/ 164 h 921"/>
                  <a:gd name="T22" fmla="*/ 924 w 1798"/>
                  <a:gd name="T23" fmla="*/ 158 h 921"/>
                  <a:gd name="T24" fmla="*/ 846 w 1798"/>
                  <a:gd name="T25" fmla="*/ 146 h 921"/>
                  <a:gd name="T26" fmla="*/ 786 w 1798"/>
                  <a:gd name="T27" fmla="*/ 170 h 921"/>
                  <a:gd name="T28" fmla="*/ 708 w 1798"/>
                  <a:gd name="T29" fmla="*/ 182 h 921"/>
                  <a:gd name="T30" fmla="*/ 642 w 1798"/>
                  <a:gd name="T31" fmla="*/ 164 h 921"/>
                  <a:gd name="T32" fmla="*/ 576 w 1798"/>
                  <a:gd name="T33" fmla="*/ 128 h 921"/>
                  <a:gd name="T34" fmla="*/ 522 w 1798"/>
                  <a:gd name="T35" fmla="*/ 104 h 921"/>
                  <a:gd name="T36" fmla="*/ 492 w 1798"/>
                  <a:gd name="T37" fmla="*/ 44 h 921"/>
                  <a:gd name="T38" fmla="*/ 420 w 1798"/>
                  <a:gd name="T39" fmla="*/ 50 h 921"/>
                  <a:gd name="T40" fmla="*/ 354 w 1798"/>
                  <a:gd name="T41" fmla="*/ 68 h 921"/>
                  <a:gd name="T42" fmla="*/ 336 w 1798"/>
                  <a:gd name="T43" fmla="*/ 128 h 921"/>
                  <a:gd name="T44" fmla="*/ 285 w 1798"/>
                  <a:gd name="T45" fmla="*/ 160 h 921"/>
                  <a:gd name="T46" fmla="*/ 210 w 1798"/>
                  <a:gd name="T47" fmla="*/ 128 h 921"/>
                  <a:gd name="T48" fmla="*/ 159 w 1798"/>
                  <a:gd name="T49" fmla="*/ 94 h 921"/>
                  <a:gd name="T50" fmla="*/ 93 w 1798"/>
                  <a:gd name="T51" fmla="*/ 124 h 921"/>
                  <a:gd name="T52" fmla="*/ 36 w 1798"/>
                  <a:gd name="T53" fmla="*/ 176 h 921"/>
                  <a:gd name="T54" fmla="*/ 18 w 1798"/>
                  <a:gd name="T55" fmla="*/ 254 h 921"/>
                  <a:gd name="T56" fmla="*/ 6 w 1798"/>
                  <a:gd name="T57" fmla="*/ 314 h 921"/>
                  <a:gd name="T58" fmla="*/ 84 w 1798"/>
                  <a:gd name="T59" fmla="*/ 386 h 921"/>
                  <a:gd name="T60" fmla="*/ 150 w 1798"/>
                  <a:gd name="T61" fmla="*/ 410 h 921"/>
                  <a:gd name="T62" fmla="*/ 282 w 1798"/>
                  <a:gd name="T63" fmla="*/ 404 h 921"/>
                  <a:gd name="T64" fmla="*/ 354 w 1798"/>
                  <a:gd name="T65" fmla="*/ 446 h 921"/>
                  <a:gd name="T66" fmla="*/ 462 w 1798"/>
                  <a:gd name="T67" fmla="*/ 488 h 921"/>
                  <a:gd name="T68" fmla="*/ 552 w 1798"/>
                  <a:gd name="T69" fmla="*/ 548 h 921"/>
                  <a:gd name="T70" fmla="*/ 660 w 1798"/>
                  <a:gd name="T71" fmla="*/ 584 h 921"/>
                  <a:gd name="T72" fmla="*/ 750 w 1798"/>
                  <a:gd name="T73" fmla="*/ 644 h 921"/>
                  <a:gd name="T74" fmla="*/ 870 w 1798"/>
                  <a:gd name="T75" fmla="*/ 667 h 921"/>
                  <a:gd name="T76" fmla="*/ 1032 w 1798"/>
                  <a:gd name="T77" fmla="*/ 698 h 921"/>
                  <a:gd name="T78" fmla="*/ 1110 w 1798"/>
                  <a:gd name="T79" fmla="*/ 782 h 921"/>
                  <a:gd name="T80" fmla="*/ 1164 w 1798"/>
                  <a:gd name="T81" fmla="*/ 836 h 921"/>
                  <a:gd name="T82" fmla="*/ 1314 w 1798"/>
                  <a:gd name="T83" fmla="*/ 896 h 921"/>
                  <a:gd name="T84" fmla="*/ 1374 w 1798"/>
                  <a:gd name="T85" fmla="*/ 872 h 921"/>
                  <a:gd name="T86" fmla="*/ 1434 w 1798"/>
                  <a:gd name="T87" fmla="*/ 890 h 921"/>
                  <a:gd name="T88" fmla="*/ 1476 w 1798"/>
                  <a:gd name="T89" fmla="*/ 920 h 921"/>
                  <a:gd name="T90" fmla="*/ 1494 w 1798"/>
                  <a:gd name="T91" fmla="*/ 872 h 921"/>
                  <a:gd name="T92" fmla="*/ 1494 w 1798"/>
                  <a:gd name="T93" fmla="*/ 806 h 921"/>
                  <a:gd name="T94" fmla="*/ 1548 w 1798"/>
                  <a:gd name="T95" fmla="*/ 752 h 921"/>
                  <a:gd name="T96" fmla="*/ 1608 w 1798"/>
                  <a:gd name="T97" fmla="*/ 698 h 921"/>
                  <a:gd name="T98" fmla="*/ 1566 w 1798"/>
                  <a:gd name="T99" fmla="*/ 662 h 921"/>
                  <a:gd name="T100" fmla="*/ 1536 w 1798"/>
                  <a:gd name="T101" fmla="*/ 608 h 921"/>
                  <a:gd name="T102" fmla="*/ 1488 w 1798"/>
                  <a:gd name="T103" fmla="*/ 548 h 921"/>
                  <a:gd name="T104" fmla="*/ 1482 w 1798"/>
                  <a:gd name="T105" fmla="*/ 476 h 921"/>
                  <a:gd name="T106" fmla="*/ 1533 w 1798"/>
                  <a:gd name="T107" fmla="*/ 418 h 921"/>
                  <a:gd name="T108" fmla="*/ 1551 w 1798"/>
                  <a:gd name="T109" fmla="*/ 316 h 921"/>
                  <a:gd name="T110" fmla="*/ 1647 w 1798"/>
                  <a:gd name="T111" fmla="*/ 184 h 921"/>
                  <a:gd name="T112" fmla="*/ 1731 w 1798"/>
                  <a:gd name="T113" fmla="*/ 82 h 921"/>
                  <a:gd name="T114" fmla="*/ 1797 w 1798"/>
                  <a:gd name="T115" fmla="*/ 16 h 92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798" h="921">
                    <a:moveTo>
                      <a:pt x="1797" y="16"/>
                    </a:moveTo>
                    <a:cubicBezTo>
                      <a:pt x="1796" y="11"/>
                      <a:pt x="1777" y="6"/>
                      <a:pt x="1761" y="4"/>
                    </a:cubicBezTo>
                    <a:cubicBezTo>
                      <a:pt x="1745" y="2"/>
                      <a:pt x="1712" y="0"/>
                      <a:pt x="1698" y="2"/>
                    </a:cubicBezTo>
                    <a:cubicBezTo>
                      <a:pt x="1684" y="4"/>
                      <a:pt x="1682" y="15"/>
                      <a:pt x="1674" y="19"/>
                    </a:cubicBezTo>
                    <a:cubicBezTo>
                      <a:pt x="1666" y="23"/>
                      <a:pt x="1657" y="23"/>
                      <a:pt x="1650" y="25"/>
                    </a:cubicBezTo>
                    <a:cubicBezTo>
                      <a:pt x="1643" y="27"/>
                      <a:pt x="1638" y="28"/>
                      <a:pt x="1632" y="32"/>
                    </a:cubicBezTo>
                    <a:cubicBezTo>
                      <a:pt x="1626" y="36"/>
                      <a:pt x="1622" y="46"/>
                      <a:pt x="1614" y="49"/>
                    </a:cubicBezTo>
                    <a:cubicBezTo>
                      <a:pt x="1606" y="52"/>
                      <a:pt x="1592" y="48"/>
                      <a:pt x="1584" y="50"/>
                    </a:cubicBezTo>
                    <a:cubicBezTo>
                      <a:pt x="1576" y="52"/>
                      <a:pt x="1572" y="59"/>
                      <a:pt x="1566" y="62"/>
                    </a:cubicBezTo>
                    <a:cubicBezTo>
                      <a:pt x="1560" y="65"/>
                      <a:pt x="1554" y="64"/>
                      <a:pt x="1548" y="68"/>
                    </a:cubicBezTo>
                    <a:cubicBezTo>
                      <a:pt x="1542" y="72"/>
                      <a:pt x="1536" y="82"/>
                      <a:pt x="1530" y="86"/>
                    </a:cubicBezTo>
                    <a:cubicBezTo>
                      <a:pt x="1524" y="90"/>
                      <a:pt x="1519" y="90"/>
                      <a:pt x="1512" y="92"/>
                    </a:cubicBezTo>
                    <a:cubicBezTo>
                      <a:pt x="1505" y="94"/>
                      <a:pt x="1496" y="96"/>
                      <a:pt x="1488" y="97"/>
                    </a:cubicBezTo>
                    <a:cubicBezTo>
                      <a:pt x="1480" y="98"/>
                      <a:pt x="1471" y="100"/>
                      <a:pt x="1464" y="98"/>
                    </a:cubicBezTo>
                    <a:cubicBezTo>
                      <a:pt x="1457" y="96"/>
                      <a:pt x="1452" y="88"/>
                      <a:pt x="1446" y="86"/>
                    </a:cubicBezTo>
                    <a:cubicBezTo>
                      <a:pt x="1440" y="84"/>
                      <a:pt x="1436" y="86"/>
                      <a:pt x="1428" y="86"/>
                    </a:cubicBezTo>
                    <a:cubicBezTo>
                      <a:pt x="1420" y="86"/>
                      <a:pt x="1406" y="87"/>
                      <a:pt x="1398" y="85"/>
                    </a:cubicBezTo>
                    <a:cubicBezTo>
                      <a:pt x="1390" y="83"/>
                      <a:pt x="1386" y="77"/>
                      <a:pt x="1380" y="74"/>
                    </a:cubicBezTo>
                    <a:cubicBezTo>
                      <a:pt x="1374" y="71"/>
                      <a:pt x="1369" y="69"/>
                      <a:pt x="1362" y="68"/>
                    </a:cubicBezTo>
                    <a:cubicBezTo>
                      <a:pt x="1355" y="67"/>
                      <a:pt x="1345" y="65"/>
                      <a:pt x="1338" y="68"/>
                    </a:cubicBezTo>
                    <a:cubicBezTo>
                      <a:pt x="1331" y="71"/>
                      <a:pt x="1330" y="80"/>
                      <a:pt x="1320" y="85"/>
                    </a:cubicBezTo>
                    <a:cubicBezTo>
                      <a:pt x="1310" y="90"/>
                      <a:pt x="1288" y="95"/>
                      <a:pt x="1278" y="98"/>
                    </a:cubicBezTo>
                    <a:cubicBezTo>
                      <a:pt x="1268" y="101"/>
                      <a:pt x="1267" y="99"/>
                      <a:pt x="1260" y="104"/>
                    </a:cubicBezTo>
                    <a:cubicBezTo>
                      <a:pt x="1253" y="109"/>
                      <a:pt x="1244" y="123"/>
                      <a:pt x="1236" y="127"/>
                    </a:cubicBezTo>
                    <a:cubicBezTo>
                      <a:pt x="1228" y="131"/>
                      <a:pt x="1220" y="125"/>
                      <a:pt x="1212" y="127"/>
                    </a:cubicBezTo>
                    <a:cubicBezTo>
                      <a:pt x="1204" y="129"/>
                      <a:pt x="1196" y="137"/>
                      <a:pt x="1188" y="140"/>
                    </a:cubicBezTo>
                    <a:cubicBezTo>
                      <a:pt x="1180" y="143"/>
                      <a:pt x="1172" y="145"/>
                      <a:pt x="1164" y="146"/>
                    </a:cubicBezTo>
                    <a:cubicBezTo>
                      <a:pt x="1156" y="147"/>
                      <a:pt x="1149" y="144"/>
                      <a:pt x="1140" y="146"/>
                    </a:cubicBezTo>
                    <a:cubicBezTo>
                      <a:pt x="1131" y="148"/>
                      <a:pt x="1120" y="156"/>
                      <a:pt x="1110" y="157"/>
                    </a:cubicBezTo>
                    <a:cubicBezTo>
                      <a:pt x="1100" y="158"/>
                      <a:pt x="1089" y="150"/>
                      <a:pt x="1080" y="151"/>
                    </a:cubicBezTo>
                    <a:cubicBezTo>
                      <a:pt x="1071" y="152"/>
                      <a:pt x="1064" y="161"/>
                      <a:pt x="1056" y="163"/>
                    </a:cubicBezTo>
                    <a:cubicBezTo>
                      <a:pt x="1048" y="165"/>
                      <a:pt x="1041" y="164"/>
                      <a:pt x="1032" y="164"/>
                    </a:cubicBezTo>
                    <a:cubicBezTo>
                      <a:pt x="1023" y="164"/>
                      <a:pt x="1010" y="164"/>
                      <a:pt x="1002" y="164"/>
                    </a:cubicBezTo>
                    <a:cubicBezTo>
                      <a:pt x="994" y="164"/>
                      <a:pt x="991" y="166"/>
                      <a:pt x="984" y="164"/>
                    </a:cubicBezTo>
                    <a:cubicBezTo>
                      <a:pt x="977" y="162"/>
                      <a:pt x="970" y="153"/>
                      <a:pt x="960" y="152"/>
                    </a:cubicBezTo>
                    <a:cubicBezTo>
                      <a:pt x="950" y="151"/>
                      <a:pt x="934" y="159"/>
                      <a:pt x="924" y="158"/>
                    </a:cubicBezTo>
                    <a:cubicBezTo>
                      <a:pt x="914" y="157"/>
                      <a:pt x="909" y="148"/>
                      <a:pt x="900" y="146"/>
                    </a:cubicBezTo>
                    <a:cubicBezTo>
                      <a:pt x="891" y="144"/>
                      <a:pt x="879" y="146"/>
                      <a:pt x="870" y="146"/>
                    </a:cubicBezTo>
                    <a:cubicBezTo>
                      <a:pt x="861" y="146"/>
                      <a:pt x="852" y="145"/>
                      <a:pt x="846" y="146"/>
                    </a:cubicBezTo>
                    <a:cubicBezTo>
                      <a:pt x="840" y="147"/>
                      <a:pt x="837" y="148"/>
                      <a:pt x="834" y="151"/>
                    </a:cubicBezTo>
                    <a:cubicBezTo>
                      <a:pt x="831" y="154"/>
                      <a:pt x="836" y="160"/>
                      <a:pt x="828" y="163"/>
                    </a:cubicBezTo>
                    <a:cubicBezTo>
                      <a:pt x="820" y="166"/>
                      <a:pt x="797" y="167"/>
                      <a:pt x="786" y="170"/>
                    </a:cubicBezTo>
                    <a:cubicBezTo>
                      <a:pt x="775" y="173"/>
                      <a:pt x="771" y="180"/>
                      <a:pt x="762" y="182"/>
                    </a:cubicBezTo>
                    <a:cubicBezTo>
                      <a:pt x="753" y="184"/>
                      <a:pt x="741" y="182"/>
                      <a:pt x="732" y="182"/>
                    </a:cubicBezTo>
                    <a:cubicBezTo>
                      <a:pt x="723" y="182"/>
                      <a:pt x="715" y="184"/>
                      <a:pt x="708" y="182"/>
                    </a:cubicBezTo>
                    <a:cubicBezTo>
                      <a:pt x="701" y="180"/>
                      <a:pt x="697" y="173"/>
                      <a:pt x="690" y="170"/>
                    </a:cubicBezTo>
                    <a:cubicBezTo>
                      <a:pt x="683" y="167"/>
                      <a:pt x="674" y="165"/>
                      <a:pt x="666" y="164"/>
                    </a:cubicBezTo>
                    <a:cubicBezTo>
                      <a:pt x="658" y="163"/>
                      <a:pt x="649" y="167"/>
                      <a:pt x="642" y="164"/>
                    </a:cubicBezTo>
                    <a:cubicBezTo>
                      <a:pt x="635" y="161"/>
                      <a:pt x="632" y="150"/>
                      <a:pt x="624" y="146"/>
                    </a:cubicBezTo>
                    <a:cubicBezTo>
                      <a:pt x="616" y="142"/>
                      <a:pt x="602" y="143"/>
                      <a:pt x="594" y="140"/>
                    </a:cubicBezTo>
                    <a:cubicBezTo>
                      <a:pt x="586" y="137"/>
                      <a:pt x="582" y="131"/>
                      <a:pt x="576" y="128"/>
                    </a:cubicBezTo>
                    <a:cubicBezTo>
                      <a:pt x="570" y="125"/>
                      <a:pt x="564" y="124"/>
                      <a:pt x="558" y="122"/>
                    </a:cubicBezTo>
                    <a:cubicBezTo>
                      <a:pt x="552" y="120"/>
                      <a:pt x="546" y="119"/>
                      <a:pt x="540" y="116"/>
                    </a:cubicBezTo>
                    <a:cubicBezTo>
                      <a:pt x="534" y="113"/>
                      <a:pt x="525" y="109"/>
                      <a:pt x="522" y="104"/>
                    </a:cubicBezTo>
                    <a:cubicBezTo>
                      <a:pt x="519" y="99"/>
                      <a:pt x="523" y="93"/>
                      <a:pt x="522" y="86"/>
                    </a:cubicBezTo>
                    <a:cubicBezTo>
                      <a:pt x="521" y="79"/>
                      <a:pt x="521" y="69"/>
                      <a:pt x="516" y="62"/>
                    </a:cubicBezTo>
                    <a:cubicBezTo>
                      <a:pt x="511" y="55"/>
                      <a:pt x="500" y="48"/>
                      <a:pt x="492" y="44"/>
                    </a:cubicBezTo>
                    <a:cubicBezTo>
                      <a:pt x="484" y="40"/>
                      <a:pt x="476" y="37"/>
                      <a:pt x="468" y="38"/>
                    </a:cubicBezTo>
                    <a:cubicBezTo>
                      <a:pt x="460" y="39"/>
                      <a:pt x="452" y="48"/>
                      <a:pt x="444" y="50"/>
                    </a:cubicBezTo>
                    <a:cubicBezTo>
                      <a:pt x="436" y="52"/>
                      <a:pt x="427" y="49"/>
                      <a:pt x="420" y="50"/>
                    </a:cubicBezTo>
                    <a:cubicBezTo>
                      <a:pt x="413" y="51"/>
                      <a:pt x="410" y="54"/>
                      <a:pt x="402" y="56"/>
                    </a:cubicBezTo>
                    <a:cubicBezTo>
                      <a:pt x="394" y="58"/>
                      <a:pt x="380" y="60"/>
                      <a:pt x="372" y="62"/>
                    </a:cubicBezTo>
                    <a:cubicBezTo>
                      <a:pt x="364" y="64"/>
                      <a:pt x="358" y="63"/>
                      <a:pt x="354" y="68"/>
                    </a:cubicBezTo>
                    <a:cubicBezTo>
                      <a:pt x="350" y="73"/>
                      <a:pt x="348" y="84"/>
                      <a:pt x="348" y="92"/>
                    </a:cubicBezTo>
                    <a:cubicBezTo>
                      <a:pt x="348" y="100"/>
                      <a:pt x="356" y="110"/>
                      <a:pt x="354" y="116"/>
                    </a:cubicBezTo>
                    <a:cubicBezTo>
                      <a:pt x="352" y="122"/>
                      <a:pt x="342" y="124"/>
                      <a:pt x="336" y="128"/>
                    </a:cubicBezTo>
                    <a:cubicBezTo>
                      <a:pt x="330" y="132"/>
                      <a:pt x="323" y="138"/>
                      <a:pt x="318" y="140"/>
                    </a:cubicBezTo>
                    <a:cubicBezTo>
                      <a:pt x="313" y="142"/>
                      <a:pt x="308" y="139"/>
                      <a:pt x="303" y="142"/>
                    </a:cubicBezTo>
                    <a:cubicBezTo>
                      <a:pt x="298" y="145"/>
                      <a:pt x="292" y="157"/>
                      <a:pt x="285" y="160"/>
                    </a:cubicBezTo>
                    <a:cubicBezTo>
                      <a:pt x="278" y="163"/>
                      <a:pt x="266" y="161"/>
                      <a:pt x="258" y="158"/>
                    </a:cubicBezTo>
                    <a:cubicBezTo>
                      <a:pt x="250" y="155"/>
                      <a:pt x="242" y="145"/>
                      <a:pt x="234" y="140"/>
                    </a:cubicBezTo>
                    <a:cubicBezTo>
                      <a:pt x="226" y="135"/>
                      <a:pt x="217" y="133"/>
                      <a:pt x="210" y="128"/>
                    </a:cubicBezTo>
                    <a:cubicBezTo>
                      <a:pt x="203" y="123"/>
                      <a:pt x="198" y="114"/>
                      <a:pt x="192" y="110"/>
                    </a:cubicBezTo>
                    <a:cubicBezTo>
                      <a:pt x="186" y="106"/>
                      <a:pt x="179" y="107"/>
                      <a:pt x="174" y="104"/>
                    </a:cubicBezTo>
                    <a:cubicBezTo>
                      <a:pt x="169" y="101"/>
                      <a:pt x="166" y="95"/>
                      <a:pt x="159" y="94"/>
                    </a:cubicBezTo>
                    <a:cubicBezTo>
                      <a:pt x="152" y="93"/>
                      <a:pt x="141" y="94"/>
                      <a:pt x="132" y="98"/>
                    </a:cubicBezTo>
                    <a:cubicBezTo>
                      <a:pt x="123" y="102"/>
                      <a:pt x="111" y="114"/>
                      <a:pt x="105" y="118"/>
                    </a:cubicBezTo>
                    <a:cubicBezTo>
                      <a:pt x="99" y="122"/>
                      <a:pt x="100" y="120"/>
                      <a:pt x="93" y="124"/>
                    </a:cubicBezTo>
                    <a:cubicBezTo>
                      <a:pt x="86" y="128"/>
                      <a:pt x="70" y="137"/>
                      <a:pt x="63" y="142"/>
                    </a:cubicBezTo>
                    <a:cubicBezTo>
                      <a:pt x="56" y="147"/>
                      <a:pt x="52" y="146"/>
                      <a:pt x="48" y="152"/>
                    </a:cubicBezTo>
                    <a:cubicBezTo>
                      <a:pt x="44" y="158"/>
                      <a:pt x="39" y="169"/>
                      <a:pt x="36" y="176"/>
                    </a:cubicBezTo>
                    <a:cubicBezTo>
                      <a:pt x="33" y="183"/>
                      <a:pt x="28" y="188"/>
                      <a:pt x="27" y="196"/>
                    </a:cubicBezTo>
                    <a:cubicBezTo>
                      <a:pt x="26" y="204"/>
                      <a:pt x="34" y="216"/>
                      <a:pt x="33" y="226"/>
                    </a:cubicBezTo>
                    <a:cubicBezTo>
                      <a:pt x="32" y="236"/>
                      <a:pt x="22" y="246"/>
                      <a:pt x="18" y="254"/>
                    </a:cubicBezTo>
                    <a:cubicBezTo>
                      <a:pt x="14" y="262"/>
                      <a:pt x="9" y="265"/>
                      <a:pt x="6" y="272"/>
                    </a:cubicBezTo>
                    <a:cubicBezTo>
                      <a:pt x="3" y="279"/>
                      <a:pt x="0" y="289"/>
                      <a:pt x="0" y="296"/>
                    </a:cubicBezTo>
                    <a:cubicBezTo>
                      <a:pt x="0" y="303"/>
                      <a:pt x="0" y="305"/>
                      <a:pt x="6" y="314"/>
                    </a:cubicBezTo>
                    <a:cubicBezTo>
                      <a:pt x="12" y="323"/>
                      <a:pt x="29" y="341"/>
                      <a:pt x="36" y="350"/>
                    </a:cubicBezTo>
                    <a:cubicBezTo>
                      <a:pt x="43" y="359"/>
                      <a:pt x="40" y="362"/>
                      <a:pt x="48" y="368"/>
                    </a:cubicBezTo>
                    <a:cubicBezTo>
                      <a:pt x="56" y="374"/>
                      <a:pt x="75" y="380"/>
                      <a:pt x="84" y="386"/>
                    </a:cubicBezTo>
                    <a:cubicBezTo>
                      <a:pt x="93" y="392"/>
                      <a:pt x="94" y="398"/>
                      <a:pt x="102" y="404"/>
                    </a:cubicBezTo>
                    <a:cubicBezTo>
                      <a:pt x="110" y="410"/>
                      <a:pt x="124" y="421"/>
                      <a:pt x="132" y="422"/>
                    </a:cubicBezTo>
                    <a:cubicBezTo>
                      <a:pt x="140" y="423"/>
                      <a:pt x="143" y="413"/>
                      <a:pt x="150" y="410"/>
                    </a:cubicBezTo>
                    <a:cubicBezTo>
                      <a:pt x="157" y="407"/>
                      <a:pt x="162" y="405"/>
                      <a:pt x="174" y="404"/>
                    </a:cubicBezTo>
                    <a:cubicBezTo>
                      <a:pt x="186" y="403"/>
                      <a:pt x="204" y="404"/>
                      <a:pt x="222" y="404"/>
                    </a:cubicBezTo>
                    <a:cubicBezTo>
                      <a:pt x="240" y="404"/>
                      <a:pt x="268" y="400"/>
                      <a:pt x="282" y="404"/>
                    </a:cubicBezTo>
                    <a:cubicBezTo>
                      <a:pt x="296" y="408"/>
                      <a:pt x="298" y="422"/>
                      <a:pt x="306" y="428"/>
                    </a:cubicBezTo>
                    <a:cubicBezTo>
                      <a:pt x="314" y="434"/>
                      <a:pt x="322" y="437"/>
                      <a:pt x="330" y="440"/>
                    </a:cubicBezTo>
                    <a:cubicBezTo>
                      <a:pt x="338" y="443"/>
                      <a:pt x="340" y="445"/>
                      <a:pt x="354" y="446"/>
                    </a:cubicBezTo>
                    <a:cubicBezTo>
                      <a:pt x="368" y="447"/>
                      <a:pt x="399" y="441"/>
                      <a:pt x="414" y="446"/>
                    </a:cubicBezTo>
                    <a:cubicBezTo>
                      <a:pt x="429" y="451"/>
                      <a:pt x="436" y="469"/>
                      <a:pt x="444" y="476"/>
                    </a:cubicBezTo>
                    <a:cubicBezTo>
                      <a:pt x="452" y="483"/>
                      <a:pt x="458" y="483"/>
                      <a:pt x="462" y="488"/>
                    </a:cubicBezTo>
                    <a:cubicBezTo>
                      <a:pt x="466" y="493"/>
                      <a:pt x="460" y="499"/>
                      <a:pt x="468" y="506"/>
                    </a:cubicBezTo>
                    <a:cubicBezTo>
                      <a:pt x="476" y="513"/>
                      <a:pt x="496" y="523"/>
                      <a:pt x="510" y="530"/>
                    </a:cubicBezTo>
                    <a:cubicBezTo>
                      <a:pt x="524" y="537"/>
                      <a:pt x="538" y="543"/>
                      <a:pt x="552" y="548"/>
                    </a:cubicBezTo>
                    <a:cubicBezTo>
                      <a:pt x="566" y="553"/>
                      <a:pt x="580" y="557"/>
                      <a:pt x="594" y="560"/>
                    </a:cubicBezTo>
                    <a:cubicBezTo>
                      <a:pt x="608" y="563"/>
                      <a:pt x="625" y="562"/>
                      <a:pt x="636" y="566"/>
                    </a:cubicBezTo>
                    <a:cubicBezTo>
                      <a:pt x="647" y="570"/>
                      <a:pt x="652" y="577"/>
                      <a:pt x="660" y="584"/>
                    </a:cubicBezTo>
                    <a:cubicBezTo>
                      <a:pt x="668" y="591"/>
                      <a:pt x="677" y="600"/>
                      <a:pt x="684" y="608"/>
                    </a:cubicBezTo>
                    <a:cubicBezTo>
                      <a:pt x="691" y="616"/>
                      <a:pt x="691" y="626"/>
                      <a:pt x="702" y="632"/>
                    </a:cubicBezTo>
                    <a:cubicBezTo>
                      <a:pt x="713" y="638"/>
                      <a:pt x="734" y="639"/>
                      <a:pt x="750" y="644"/>
                    </a:cubicBezTo>
                    <a:cubicBezTo>
                      <a:pt x="766" y="649"/>
                      <a:pt x="783" y="655"/>
                      <a:pt x="798" y="661"/>
                    </a:cubicBezTo>
                    <a:cubicBezTo>
                      <a:pt x="813" y="667"/>
                      <a:pt x="828" y="678"/>
                      <a:pt x="840" y="679"/>
                    </a:cubicBezTo>
                    <a:cubicBezTo>
                      <a:pt x="852" y="680"/>
                      <a:pt x="846" y="669"/>
                      <a:pt x="870" y="667"/>
                    </a:cubicBezTo>
                    <a:cubicBezTo>
                      <a:pt x="894" y="665"/>
                      <a:pt x="960" y="664"/>
                      <a:pt x="984" y="668"/>
                    </a:cubicBezTo>
                    <a:cubicBezTo>
                      <a:pt x="1008" y="672"/>
                      <a:pt x="1006" y="687"/>
                      <a:pt x="1014" y="692"/>
                    </a:cubicBezTo>
                    <a:cubicBezTo>
                      <a:pt x="1022" y="697"/>
                      <a:pt x="1025" y="694"/>
                      <a:pt x="1032" y="698"/>
                    </a:cubicBezTo>
                    <a:cubicBezTo>
                      <a:pt x="1039" y="702"/>
                      <a:pt x="1046" y="707"/>
                      <a:pt x="1056" y="716"/>
                    </a:cubicBezTo>
                    <a:cubicBezTo>
                      <a:pt x="1066" y="725"/>
                      <a:pt x="1083" y="741"/>
                      <a:pt x="1092" y="752"/>
                    </a:cubicBezTo>
                    <a:cubicBezTo>
                      <a:pt x="1101" y="763"/>
                      <a:pt x="1105" y="774"/>
                      <a:pt x="1110" y="782"/>
                    </a:cubicBezTo>
                    <a:cubicBezTo>
                      <a:pt x="1115" y="790"/>
                      <a:pt x="1119" y="794"/>
                      <a:pt x="1122" y="800"/>
                    </a:cubicBezTo>
                    <a:cubicBezTo>
                      <a:pt x="1125" y="806"/>
                      <a:pt x="1121" y="812"/>
                      <a:pt x="1128" y="818"/>
                    </a:cubicBezTo>
                    <a:cubicBezTo>
                      <a:pt x="1135" y="824"/>
                      <a:pt x="1148" y="828"/>
                      <a:pt x="1164" y="836"/>
                    </a:cubicBezTo>
                    <a:cubicBezTo>
                      <a:pt x="1180" y="844"/>
                      <a:pt x="1204" y="858"/>
                      <a:pt x="1224" y="866"/>
                    </a:cubicBezTo>
                    <a:cubicBezTo>
                      <a:pt x="1244" y="874"/>
                      <a:pt x="1269" y="879"/>
                      <a:pt x="1284" y="884"/>
                    </a:cubicBezTo>
                    <a:cubicBezTo>
                      <a:pt x="1299" y="889"/>
                      <a:pt x="1306" y="896"/>
                      <a:pt x="1314" y="896"/>
                    </a:cubicBezTo>
                    <a:cubicBezTo>
                      <a:pt x="1322" y="896"/>
                      <a:pt x="1326" y="888"/>
                      <a:pt x="1332" y="884"/>
                    </a:cubicBezTo>
                    <a:cubicBezTo>
                      <a:pt x="1338" y="880"/>
                      <a:pt x="1343" y="874"/>
                      <a:pt x="1350" y="872"/>
                    </a:cubicBezTo>
                    <a:cubicBezTo>
                      <a:pt x="1357" y="870"/>
                      <a:pt x="1366" y="872"/>
                      <a:pt x="1374" y="872"/>
                    </a:cubicBezTo>
                    <a:cubicBezTo>
                      <a:pt x="1382" y="872"/>
                      <a:pt x="1391" y="870"/>
                      <a:pt x="1398" y="872"/>
                    </a:cubicBezTo>
                    <a:cubicBezTo>
                      <a:pt x="1405" y="874"/>
                      <a:pt x="1410" y="881"/>
                      <a:pt x="1416" y="884"/>
                    </a:cubicBezTo>
                    <a:cubicBezTo>
                      <a:pt x="1422" y="887"/>
                      <a:pt x="1428" y="889"/>
                      <a:pt x="1434" y="890"/>
                    </a:cubicBezTo>
                    <a:cubicBezTo>
                      <a:pt x="1440" y="891"/>
                      <a:pt x="1449" y="887"/>
                      <a:pt x="1452" y="890"/>
                    </a:cubicBezTo>
                    <a:cubicBezTo>
                      <a:pt x="1455" y="893"/>
                      <a:pt x="1448" y="903"/>
                      <a:pt x="1452" y="908"/>
                    </a:cubicBezTo>
                    <a:cubicBezTo>
                      <a:pt x="1456" y="913"/>
                      <a:pt x="1469" y="919"/>
                      <a:pt x="1476" y="920"/>
                    </a:cubicBezTo>
                    <a:cubicBezTo>
                      <a:pt x="1483" y="921"/>
                      <a:pt x="1488" y="917"/>
                      <a:pt x="1494" y="914"/>
                    </a:cubicBezTo>
                    <a:cubicBezTo>
                      <a:pt x="1500" y="911"/>
                      <a:pt x="1512" y="909"/>
                      <a:pt x="1512" y="902"/>
                    </a:cubicBezTo>
                    <a:cubicBezTo>
                      <a:pt x="1512" y="895"/>
                      <a:pt x="1498" y="881"/>
                      <a:pt x="1494" y="872"/>
                    </a:cubicBezTo>
                    <a:cubicBezTo>
                      <a:pt x="1490" y="863"/>
                      <a:pt x="1490" y="855"/>
                      <a:pt x="1488" y="848"/>
                    </a:cubicBezTo>
                    <a:cubicBezTo>
                      <a:pt x="1486" y="841"/>
                      <a:pt x="1481" y="837"/>
                      <a:pt x="1482" y="830"/>
                    </a:cubicBezTo>
                    <a:cubicBezTo>
                      <a:pt x="1483" y="823"/>
                      <a:pt x="1491" y="813"/>
                      <a:pt x="1494" y="806"/>
                    </a:cubicBezTo>
                    <a:cubicBezTo>
                      <a:pt x="1497" y="799"/>
                      <a:pt x="1497" y="794"/>
                      <a:pt x="1500" y="788"/>
                    </a:cubicBezTo>
                    <a:cubicBezTo>
                      <a:pt x="1503" y="782"/>
                      <a:pt x="1504" y="776"/>
                      <a:pt x="1512" y="770"/>
                    </a:cubicBezTo>
                    <a:cubicBezTo>
                      <a:pt x="1520" y="764"/>
                      <a:pt x="1537" y="759"/>
                      <a:pt x="1548" y="752"/>
                    </a:cubicBezTo>
                    <a:cubicBezTo>
                      <a:pt x="1559" y="745"/>
                      <a:pt x="1569" y="734"/>
                      <a:pt x="1578" y="728"/>
                    </a:cubicBezTo>
                    <a:cubicBezTo>
                      <a:pt x="1587" y="722"/>
                      <a:pt x="1597" y="721"/>
                      <a:pt x="1602" y="716"/>
                    </a:cubicBezTo>
                    <a:cubicBezTo>
                      <a:pt x="1607" y="711"/>
                      <a:pt x="1608" y="704"/>
                      <a:pt x="1608" y="698"/>
                    </a:cubicBezTo>
                    <a:cubicBezTo>
                      <a:pt x="1608" y="692"/>
                      <a:pt x="1605" y="686"/>
                      <a:pt x="1602" y="680"/>
                    </a:cubicBezTo>
                    <a:cubicBezTo>
                      <a:pt x="1599" y="674"/>
                      <a:pt x="1596" y="665"/>
                      <a:pt x="1590" y="662"/>
                    </a:cubicBezTo>
                    <a:cubicBezTo>
                      <a:pt x="1584" y="659"/>
                      <a:pt x="1573" y="664"/>
                      <a:pt x="1566" y="662"/>
                    </a:cubicBezTo>
                    <a:cubicBezTo>
                      <a:pt x="1559" y="660"/>
                      <a:pt x="1552" y="655"/>
                      <a:pt x="1548" y="650"/>
                    </a:cubicBezTo>
                    <a:cubicBezTo>
                      <a:pt x="1544" y="645"/>
                      <a:pt x="1544" y="639"/>
                      <a:pt x="1542" y="632"/>
                    </a:cubicBezTo>
                    <a:cubicBezTo>
                      <a:pt x="1540" y="625"/>
                      <a:pt x="1540" y="614"/>
                      <a:pt x="1536" y="608"/>
                    </a:cubicBezTo>
                    <a:cubicBezTo>
                      <a:pt x="1532" y="602"/>
                      <a:pt x="1524" y="603"/>
                      <a:pt x="1518" y="596"/>
                    </a:cubicBezTo>
                    <a:cubicBezTo>
                      <a:pt x="1512" y="589"/>
                      <a:pt x="1505" y="574"/>
                      <a:pt x="1500" y="566"/>
                    </a:cubicBezTo>
                    <a:cubicBezTo>
                      <a:pt x="1495" y="558"/>
                      <a:pt x="1491" y="554"/>
                      <a:pt x="1488" y="548"/>
                    </a:cubicBezTo>
                    <a:cubicBezTo>
                      <a:pt x="1485" y="542"/>
                      <a:pt x="1483" y="536"/>
                      <a:pt x="1482" y="530"/>
                    </a:cubicBezTo>
                    <a:cubicBezTo>
                      <a:pt x="1481" y="524"/>
                      <a:pt x="1482" y="521"/>
                      <a:pt x="1482" y="512"/>
                    </a:cubicBezTo>
                    <a:cubicBezTo>
                      <a:pt x="1482" y="503"/>
                      <a:pt x="1482" y="486"/>
                      <a:pt x="1482" y="476"/>
                    </a:cubicBezTo>
                    <a:cubicBezTo>
                      <a:pt x="1482" y="466"/>
                      <a:pt x="1478" y="460"/>
                      <a:pt x="1482" y="452"/>
                    </a:cubicBezTo>
                    <a:cubicBezTo>
                      <a:pt x="1486" y="444"/>
                      <a:pt x="1498" y="434"/>
                      <a:pt x="1506" y="428"/>
                    </a:cubicBezTo>
                    <a:cubicBezTo>
                      <a:pt x="1514" y="422"/>
                      <a:pt x="1529" y="428"/>
                      <a:pt x="1533" y="418"/>
                    </a:cubicBezTo>
                    <a:cubicBezTo>
                      <a:pt x="1537" y="408"/>
                      <a:pt x="1530" y="382"/>
                      <a:pt x="1533" y="370"/>
                    </a:cubicBezTo>
                    <a:cubicBezTo>
                      <a:pt x="1536" y="358"/>
                      <a:pt x="1548" y="355"/>
                      <a:pt x="1551" y="346"/>
                    </a:cubicBezTo>
                    <a:cubicBezTo>
                      <a:pt x="1554" y="337"/>
                      <a:pt x="1549" y="325"/>
                      <a:pt x="1551" y="316"/>
                    </a:cubicBezTo>
                    <a:cubicBezTo>
                      <a:pt x="1553" y="307"/>
                      <a:pt x="1556" y="303"/>
                      <a:pt x="1563" y="292"/>
                    </a:cubicBezTo>
                    <a:cubicBezTo>
                      <a:pt x="1570" y="281"/>
                      <a:pt x="1579" y="268"/>
                      <a:pt x="1593" y="250"/>
                    </a:cubicBezTo>
                    <a:cubicBezTo>
                      <a:pt x="1607" y="232"/>
                      <a:pt x="1630" y="202"/>
                      <a:pt x="1647" y="184"/>
                    </a:cubicBezTo>
                    <a:cubicBezTo>
                      <a:pt x="1664" y="166"/>
                      <a:pt x="1683" y="154"/>
                      <a:pt x="1695" y="142"/>
                    </a:cubicBezTo>
                    <a:cubicBezTo>
                      <a:pt x="1707" y="130"/>
                      <a:pt x="1713" y="122"/>
                      <a:pt x="1719" y="112"/>
                    </a:cubicBezTo>
                    <a:cubicBezTo>
                      <a:pt x="1725" y="102"/>
                      <a:pt x="1727" y="93"/>
                      <a:pt x="1731" y="82"/>
                    </a:cubicBezTo>
                    <a:cubicBezTo>
                      <a:pt x="1735" y="71"/>
                      <a:pt x="1737" y="54"/>
                      <a:pt x="1743" y="46"/>
                    </a:cubicBezTo>
                    <a:cubicBezTo>
                      <a:pt x="1749" y="38"/>
                      <a:pt x="1758" y="39"/>
                      <a:pt x="1767" y="34"/>
                    </a:cubicBezTo>
                    <a:cubicBezTo>
                      <a:pt x="1776" y="29"/>
                      <a:pt x="1798" y="21"/>
                      <a:pt x="179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60EF8CD2-2CF6-C5DB-433E-7D779CCF8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1" y="7126"/>
                <a:ext cx="74" cy="64"/>
              </a:xfrm>
              <a:custGeom>
                <a:avLst/>
                <a:gdLst>
                  <a:gd name="T0" fmla="*/ 7 w 74"/>
                  <a:gd name="T1" fmla="*/ 3 h 64"/>
                  <a:gd name="T2" fmla="*/ 25 w 74"/>
                  <a:gd name="T3" fmla="*/ 3 h 64"/>
                  <a:gd name="T4" fmla="*/ 43 w 74"/>
                  <a:gd name="T5" fmla="*/ 3 h 64"/>
                  <a:gd name="T6" fmla="*/ 61 w 74"/>
                  <a:gd name="T7" fmla="*/ 9 h 64"/>
                  <a:gd name="T8" fmla="*/ 73 w 74"/>
                  <a:gd name="T9" fmla="*/ 33 h 64"/>
                  <a:gd name="T10" fmla="*/ 67 w 74"/>
                  <a:gd name="T11" fmla="*/ 51 h 64"/>
                  <a:gd name="T12" fmla="*/ 43 w 74"/>
                  <a:gd name="T13" fmla="*/ 63 h 64"/>
                  <a:gd name="T14" fmla="*/ 25 w 74"/>
                  <a:gd name="T15" fmla="*/ 45 h 64"/>
                  <a:gd name="T16" fmla="*/ 7 w 74"/>
                  <a:gd name="T17" fmla="*/ 39 h 64"/>
                  <a:gd name="T18" fmla="*/ 1 w 74"/>
                  <a:gd name="T19" fmla="*/ 21 h 64"/>
                  <a:gd name="T20" fmla="*/ 7 w 74"/>
                  <a:gd name="T21" fmla="*/ 3 h 6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4" h="64">
                    <a:moveTo>
                      <a:pt x="7" y="3"/>
                    </a:moveTo>
                    <a:cubicBezTo>
                      <a:pt x="11" y="0"/>
                      <a:pt x="19" y="3"/>
                      <a:pt x="25" y="3"/>
                    </a:cubicBezTo>
                    <a:cubicBezTo>
                      <a:pt x="31" y="3"/>
                      <a:pt x="37" y="2"/>
                      <a:pt x="43" y="3"/>
                    </a:cubicBezTo>
                    <a:cubicBezTo>
                      <a:pt x="49" y="4"/>
                      <a:pt x="56" y="4"/>
                      <a:pt x="61" y="9"/>
                    </a:cubicBezTo>
                    <a:cubicBezTo>
                      <a:pt x="66" y="14"/>
                      <a:pt x="72" y="26"/>
                      <a:pt x="73" y="33"/>
                    </a:cubicBezTo>
                    <a:cubicBezTo>
                      <a:pt x="74" y="40"/>
                      <a:pt x="72" y="46"/>
                      <a:pt x="67" y="51"/>
                    </a:cubicBezTo>
                    <a:cubicBezTo>
                      <a:pt x="62" y="56"/>
                      <a:pt x="50" y="64"/>
                      <a:pt x="43" y="63"/>
                    </a:cubicBezTo>
                    <a:cubicBezTo>
                      <a:pt x="36" y="62"/>
                      <a:pt x="31" y="49"/>
                      <a:pt x="25" y="45"/>
                    </a:cubicBezTo>
                    <a:cubicBezTo>
                      <a:pt x="19" y="41"/>
                      <a:pt x="11" y="43"/>
                      <a:pt x="7" y="39"/>
                    </a:cubicBezTo>
                    <a:cubicBezTo>
                      <a:pt x="3" y="35"/>
                      <a:pt x="2" y="27"/>
                      <a:pt x="1" y="21"/>
                    </a:cubicBezTo>
                    <a:cubicBezTo>
                      <a:pt x="0" y="15"/>
                      <a:pt x="3" y="6"/>
                      <a:pt x="7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50BBA698-DD8D-E1B9-1DD4-4E92AF3F5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0" y="6024"/>
                <a:ext cx="36" cy="33"/>
              </a:xfrm>
              <a:custGeom>
                <a:avLst/>
                <a:gdLst>
                  <a:gd name="T0" fmla="*/ 0 w 36"/>
                  <a:gd name="T1" fmla="*/ 19 h 33"/>
                  <a:gd name="T2" fmla="*/ 18 w 36"/>
                  <a:gd name="T3" fmla="*/ 31 h 33"/>
                  <a:gd name="T4" fmla="*/ 36 w 36"/>
                  <a:gd name="T5" fmla="*/ 7 h 33"/>
                  <a:gd name="T6" fmla="*/ 18 w 36"/>
                  <a:gd name="T7" fmla="*/ 1 h 33"/>
                  <a:gd name="T8" fmla="*/ 0 w 36"/>
                  <a:gd name="T9" fmla="*/ 19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33">
                    <a:moveTo>
                      <a:pt x="0" y="19"/>
                    </a:moveTo>
                    <a:cubicBezTo>
                      <a:pt x="0" y="24"/>
                      <a:pt x="12" y="33"/>
                      <a:pt x="18" y="31"/>
                    </a:cubicBezTo>
                    <a:cubicBezTo>
                      <a:pt x="24" y="29"/>
                      <a:pt x="36" y="12"/>
                      <a:pt x="36" y="7"/>
                    </a:cubicBezTo>
                    <a:cubicBezTo>
                      <a:pt x="36" y="2"/>
                      <a:pt x="24" y="0"/>
                      <a:pt x="18" y="1"/>
                    </a:cubicBezTo>
                    <a:cubicBezTo>
                      <a:pt x="12" y="2"/>
                      <a:pt x="0" y="14"/>
                      <a:pt x="0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Freeform 37">
                <a:extLst>
                  <a:ext uri="{FF2B5EF4-FFF2-40B4-BE49-F238E27FC236}">
                    <a16:creationId xmlns:a16="http://schemas.microsoft.com/office/drawing/2014/main" id="{D9D332A0-D686-1727-1E84-7BCE5B647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7" y="6148"/>
                <a:ext cx="53" cy="40"/>
              </a:xfrm>
              <a:custGeom>
                <a:avLst/>
                <a:gdLst>
                  <a:gd name="T0" fmla="*/ 1 w 53"/>
                  <a:gd name="T1" fmla="*/ 15 h 40"/>
                  <a:gd name="T2" fmla="*/ 25 w 53"/>
                  <a:gd name="T3" fmla="*/ 3 h 40"/>
                  <a:gd name="T4" fmla="*/ 49 w 53"/>
                  <a:gd name="T5" fmla="*/ 3 h 40"/>
                  <a:gd name="T6" fmla="*/ 49 w 53"/>
                  <a:gd name="T7" fmla="*/ 21 h 40"/>
                  <a:gd name="T8" fmla="*/ 37 w 53"/>
                  <a:gd name="T9" fmla="*/ 39 h 40"/>
                  <a:gd name="T10" fmla="*/ 19 w 53"/>
                  <a:gd name="T11" fmla="*/ 27 h 40"/>
                  <a:gd name="T12" fmla="*/ 1 w 53"/>
                  <a:gd name="T13" fmla="*/ 15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" h="40">
                    <a:moveTo>
                      <a:pt x="1" y="15"/>
                    </a:moveTo>
                    <a:cubicBezTo>
                      <a:pt x="2" y="11"/>
                      <a:pt x="17" y="5"/>
                      <a:pt x="25" y="3"/>
                    </a:cubicBezTo>
                    <a:cubicBezTo>
                      <a:pt x="33" y="1"/>
                      <a:pt x="45" y="0"/>
                      <a:pt x="49" y="3"/>
                    </a:cubicBezTo>
                    <a:cubicBezTo>
                      <a:pt x="53" y="6"/>
                      <a:pt x="51" y="15"/>
                      <a:pt x="49" y="21"/>
                    </a:cubicBezTo>
                    <a:cubicBezTo>
                      <a:pt x="47" y="27"/>
                      <a:pt x="42" y="38"/>
                      <a:pt x="37" y="39"/>
                    </a:cubicBezTo>
                    <a:cubicBezTo>
                      <a:pt x="32" y="40"/>
                      <a:pt x="25" y="30"/>
                      <a:pt x="19" y="27"/>
                    </a:cubicBezTo>
                    <a:cubicBezTo>
                      <a:pt x="13" y="24"/>
                      <a:pt x="0" y="19"/>
                      <a:pt x="1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Freeform 38">
                <a:extLst>
                  <a:ext uri="{FF2B5EF4-FFF2-40B4-BE49-F238E27FC236}">
                    <a16:creationId xmlns:a16="http://schemas.microsoft.com/office/drawing/2014/main" id="{B820F1E9-AB0A-9561-FA3B-0BD1160E6F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0" y="6188"/>
                <a:ext cx="66" cy="98"/>
              </a:xfrm>
              <a:custGeom>
                <a:avLst/>
                <a:gdLst>
                  <a:gd name="T0" fmla="*/ 4 w 66"/>
                  <a:gd name="T1" fmla="*/ 5 h 98"/>
                  <a:gd name="T2" fmla="*/ 22 w 66"/>
                  <a:gd name="T3" fmla="*/ 5 h 98"/>
                  <a:gd name="T4" fmla="*/ 40 w 66"/>
                  <a:gd name="T5" fmla="*/ 5 h 98"/>
                  <a:gd name="T6" fmla="*/ 34 w 66"/>
                  <a:gd name="T7" fmla="*/ 23 h 98"/>
                  <a:gd name="T8" fmla="*/ 34 w 66"/>
                  <a:gd name="T9" fmla="*/ 41 h 98"/>
                  <a:gd name="T10" fmla="*/ 46 w 66"/>
                  <a:gd name="T11" fmla="*/ 59 h 98"/>
                  <a:gd name="T12" fmla="*/ 58 w 66"/>
                  <a:gd name="T13" fmla="*/ 77 h 98"/>
                  <a:gd name="T14" fmla="*/ 64 w 66"/>
                  <a:gd name="T15" fmla="*/ 95 h 98"/>
                  <a:gd name="T16" fmla="*/ 46 w 66"/>
                  <a:gd name="T17" fmla="*/ 95 h 98"/>
                  <a:gd name="T18" fmla="*/ 28 w 66"/>
                  <a:gd name="T19" fmla="*/ 83 h 98"/>
                  <a:gd name="T20" fmla="*/ 16 w 66"/>
                  <a:gd name="T21" fmla="*/ 65 h 98"/>
                  <a:gd name="T22" fmla="*/ 22 w 66"/>
                  <a:gd name="T23" fmla="*/ 47 h 98"/>
                  <a:gd name="T24" fmla="*/ 4 w 66"/>
                  <a:gd name="T25" fmla="*/ 35 h 98"/>
                  <a:gd name="T26" fmla="*/ 4 w 66"/>
                  <a:gd name="T27" fmla="*/ 5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" h="98">
                    <a:moveTo>
                      <a:pt x="4" y="5"/>
                    </a:moveTo>
                    <a:cubicBezTo>
                      <a:pt x="7" y="0"/>
                      <a:pt x="16" y="5"/>
                      <a:pt x="22" y="5"/>
                    </a:cubicBezTo>
                    <a:cubicBezTo>
                      <a:pt x="28" y="5"/>
                      <a:pt x="38" y="2"/>
                      <a:pt x="40" y="5"/>
                    </a:cubicBezTo>
                    <a:cubicBezTo>
                      <a:pt x="42" y="8"/>
                      <a:pt x="35" y="17"/>
                      <a:pt x="34" y="23"/>
                    </a:cubicBezTo>
                    <a:cubicBezTo>
                      <a:pt x="33" y="29"/>
                      <a:pt x="32" y="35"/>
                      <a:pt x="34" y="41"/>
                    </a:cubicBezTo>
                    <a:cubicBezTo>
                      <a:pt x="36" y="47"/>
                      <a:pt x="42" y="53"/>
                      <a:pt x="46" y="59"/>
                    </a:cubicBezTo>
                    <a:cubicBezTo>
                      <a:pt x="50" y="65"/>
                      <a:pt x="55" y="71"/>
                      <a:pt x="58" y="77"/>
                    </a:cubicBezTo>
                    <a:cubicBezTo>
                      <a:pt x="61" y="83"/>
                      <a:pt x="66" y="92"/>
                      <a:pt x="64" y="95"/>
                    </a:cubicBezTo>
                    <a:cubicBezTo>
                      <a:pt x="62" y="98"/>
                      <a:pt x="52" y="97"/>
                      <a:pt x="46" y="95"/>
                    </a:cubicBezTo>
                    <a:cubicBezTo>
                      <a:pt x="40" y="93"/>
                      <a:pt x="33" y="88"/>
                      <a:pt x="28" y="83"/>
                    </a:cubicBezTo>
                    <a:cubicBezTo>
                      <a:pt x="23" y="78"/>
                      <a:pt x="17" y="71"/>
                      <a:pt x="16" y="65"/>
                    </a:cubicBezTo>
                    <a:cubicBezTo>
                      <a:pt x="15" y="59"/>
                      <a:pt x="24" y="52"/>
                      <a:pt x="22" y="47"/>
                    </a:cubicBezTo>
                    <a:cubicBezTo>
                      <a:pt x="20" y="42"/>
                      <a:pt x="8" y="41"/>
                      <a:pt x="4" y="35"/>
                    </a:cubicBezTo>
                    <a:cubicBezTo>
                      <a:pt x="0" y="29"/>
                      <a:pt x="1" y="10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FFCB6B12-A95D-2CFD-CAA3-60435D358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4" y="6079"/>
                <a:ext cx="39" cy="33"/>
              </a:xfrm>
              <a:custGeom>
                <a:avLst/>
                <a:gdLst>
                  <a:gd name="T0" fmla="*/ 8 w 39"/>
                  <a:gd name="T1" fmla="*/ 6 h 33"/>
                  <a:gd name="T2" fmla="*/ 2 w 39"/>
                  <a:gd name="T3" fmla="*/ 24 h 33"/>
                  <a:gd name="T4" fmla="*/ 20 w 39"/>
                  <a:gd name="T5" fmla="*/ 30 h 33"/>
                  <a:gd name="T6" fmla="*/ 38 w 39"/>
                  <a:gd name="T7" fmla="*/ 6 h 33"/>
                  <a:gd name="T8" fmla="*/ 8 w 39"/>
                  <a:gd name="T9" fmla="*/ 6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33">
                    <a:moveTo>
                      <a:pt x="8" y="6"/>
                    </a:moveTo>
                    <a:cubicBezTo>
                      <a:pt x="2" y="9"/>
                      <a:pt x="0" y="20"/>
                      <a:pt x="2" y="24"/>
                    </a:cubicBezTo>
                    <a:cubicBezTo>
                      <a:pt x="4" y="28"/>
                      <a:pt x="14" y="33"/>
                      <a:pt x="20" y="30"/>
                    </a:cubicBezTo>
                    <a:cubicBezTo>
                      <a:pt x="26" y="27"/>
                      <a:pt x="39" y="12"/>
                      <a:pt x="38" y="6"/>
                    </a:cubicBezTo>
                    <a:cubicBezTo>
                      <a:pt x="37" y="0"/>
                      <a:pt x="14" y="3"/>
                      <a:pt x="8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Freeform 40">
                <a:extLst>
                  <a:ext uri="{FF2B5EF4-FFF2-40B4-BE49-F238E27FC236}">
                    <a16:creationId xmlns:a16="http://schemas.microsoft.com/office/drawing/2014/main" id="{4177ADA1-6EF6-1CD8-F530-CF31CDF78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5" y="6477"/>
                <a:ext cx="36" cy="38"/>
              </a:xfrm>
              <a:custGeom>
                <a:avLst/>
                <a:gdLst>
                  <a:gd name="T0" fmla="*/ 3 w 36"/>
                  <a:gd name="T1" fmla="*/ 4 h 38"/>
                  <a:gd name="T2" fmla="*/ 27 w 36"/>
                  <a:gd name="T3" fmla="*/ 10 h 38"/>
                  <a:gd name="T4" fmla="*/ 33 w 36"/>
                  <a:gd name="T5" fmla="*/ 34 h 38"/>
                  <a:gd name="T6" fmla="*/ 9 w 36"/>
                  <a:gd name="T7" fmla="*/ 34 h 38"/>
                  <a:gd name="T8" fmla="*/ 3 w 36"/>
                  <a:gd name="T9" fmla="*/ 4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" h="38">
                    <a:moveTo>
                      <a:pt x="3" y="4"/>
                    </a:moveTo>
                    <a:cubicBezTo>
                      <a:pt x="6" y="0"/>
                      <a:pt x="22" y="5"/>
                      <a:pt x="27" y="10"/>
                    </a:cubicBezTo>
                    <a:cubicBezTo>
                      <a:pt x="32" y="15"/>
                      <a:pt x="36" y="30"/>
                      <a:pt x="33" y="34"/>
                    </a:cubicBezTo>
                    <a:cubicBezTo>
                      <a:pt x="30" y="38"/>
                      <a:pt x="16" y="37"/>
                      <a:pt x="9" y="34"/>
                    </a:cubicBezTo>
                    <a:cubicBezTo>
                      <a:pt x="2" y="31"/>
                      <a:pt x="0" y="8"/>
                      <a:pt x="3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6A8FDD32-8B42-8A4A-4735-49D09F8F0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7" y="6509"/>
                <a:ext cx="61" cy="34"/>
              </a:xfrm>
              <a:custGeom>
                <a:avLst/>
                <a:gdLst>
                  <a:gd name="T0" fmla="*/ 3 w 61"/>
                  <a:gd name="T1" fmla="*/ 2 h 34"/>
                  <a:gd name="T2" fmla="*/ 39 w 61"/>
                  <a:gd name="T3" fmla="*/ 2 h 34"/>
                  <a:gd name="T4" fmla="*/ 57 w 61"/>
                  <a:gd name="T5" fmla="*/ 8 h 34"/>
                  <a:gd name="T6" fmla="*/ 57 w 61"/>
                  <a:gd name="T7" fmla="*/ 26 h 34"/>
                  <a:gd name="T8" fmla="*/ 33 w 61"/>
                  <a:gd name="T9" fmla="*/ 32 h 34"/>
                  <a:gd name="T10" fmla="*/ 21 w 61"/>
                  <a:gd name="T11" fmla="*/ 14 h 34"/>
                  <a:gd name="T12" fmla="*/ 3 w 61"/>
                  <a:gd name="T13" fmla="*/ 2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1" h="34">
                    <a:moveTo>
                      <a:pt x="3" y="2"/>
                    </a:moveTo>
                    <a:cubicBezTo>
                      <a:pt x="6" y="0"/>
                      <a:pt x="30" y="1"/>
                      <a:pt x="39" y="2"/>
                    </a:cubicBezTo>
                    <a:cubicBezTo>
                      <a:pt x="48" y="3"/>
                      <a:pt x="54" y="4"/>
                      <a:pt x="57" y="8"/>
                    </a:cubicBezTo>
                    <a:cubicBezTo>
                      <a:pt x="60" y="12"/>
                      <a:pt x="61" y="22"/>
                      <a:pt x="57" y="26"/>
                    </a:cubicBezTo>
                    <a:cubicBezTo>
                      <a:pt x="53" y="30"/>
                      <a:pt x="39" y="34"/>
                      <a:pt x="33" y="32"/>
                    </a:cubicBezTo>
                    <a:cubicBezTo>
                      <a:pt x="27" y="30"/>
                      <a:pt x="27" y="17"/>
                      <a:pt x="21" y="14"/>
                    </a:cubicBezTo>
                    <a:cubicBezTo>
                      <a:pt x="15" y="11"/>
                      <a:pt x="0" y="4"/>
                      <a:pt x="3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5" name="Group 42">
              <a:extLst>
                <a:ext uri="{FF2B5EF4-FFF2-40B4-BE49-F238E27FC236}">
                  <a16:creationId xmlns:a16="http://schemas.microsoft.com/office/drawing/2014/main" id="{647C88FA-CBC2-CA20-53F8-B313B6DC8A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96" y="5365"/>
              <a:ext cx="939" cy="1333"/>
              <a:chOff x="3484" y="4663"/>
              <a:chExt cx="939" cy="1333"/>
            </a:xfrm>
          </p:grpSpPr>
          <p:sp>
            <p:nvSpPr>
              <p:cNvPr id="36" name="Freeform 43">
                <a:extLst>
                  <a:ext uri="{FF2B5EF4-FFF2-40B4-BE49-F238E27FC236}">
                    <a16:creationId xmlns:a16="http://schemas.microsoft.com/office/drawing/2014/main" id="{957150D7-879B-09EF-C26F-BAFDE3D7B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4663"/>
                <a:ext cx="939" cy="1333"/>
              </a:xfrm>
              <a:custGeom>
                <a:avLst/>
                <a:gdLst>
                  <a:gd name="T0" fmla="*/ 26 w 939"/>
                  <a:gd name="T1" fmla="*/ 222 h 1333"/>
                  <a:gd name="T2" fmla="*/ 8 w 939"/>
                  <a:gd name="T3" fmla="*/ 306 h 1333"/>
                  <a:gd name="T4" fmla="*/ 26 w 939"/>
                  <a:gd name="T5" fmla="*/ 360 h 1333"/>
                  <a:gd name="T6" fmla="*/ 110 w 939"/>
                  <a:gd name="T7" fmla="*/ 402 h 1333"/>
                  <a:gd name="T8" fmla="*/ 170 w 939"/>
                  <a:gd name="T9" fmla="*/ 510 h 1333"/>
                  <a:gd name="T10" fmla="*/ 182 w 939"/>
                  <a:gd name="T11" fmla="*/ 618 h 1333"/>
                  <a:gd name="T12" fmla="*/ 152 w 939"/>
                  <a:gd name="T13" fmla="*/ 708 h 1333"/>
                  <a:gd name="T14" fmla="*/ 182 w 939"/>
                  <a:gd name="T15" fmla="*/ 750 h 1333"/>
                  <a:gd name="T16" fmla="*/ 224 w 939"/>
                  <a:gd name="T17" fmla="*/ 804 h 1333"/>
                  <a:gd name="T18" fmla="*/ 170 w 939"/>
                  <a:gd name="T19" fmla="*/ 834 h 1333"/>
                  <a:gd name="T20" fmla="*/ 170 w 939"/>
                  <a:gd name="T21" fmla="*/ 924 h 1333"/>
                  <a:gd name="T22" fmla="*/ 134 w 939"/>
                  <a:gd name="T23" fmla="*/ 1026 h 1333"/>
                  <a:gd name="T24" fmla="*/ 158 w 939"/>
                  <a:gd name="T25" fmla="*/ 1110 h 1333"/>
                  <a:gd name="T26" fmla="*/ 182 w 939"/>
                  <a:gd name="T27" fmla="*/ 1206 h 1333"/>
                  <a:gd name="T28" fmla="*/ 110 w 939"/>
                  <a:gd name="T29" fmla="*/ 1212 h 1333"/>
                  <a:gd name="T30" fmla="*/ 158 w 939"/>
                  <a:gd name="T31" fmla="*/ 1284 h 1333"/>
                  <a:gd name="T32" fmla="*/ 218 w 939"/>
                  <a:gd name="T33" fmla="*/ 1224 h 1333"/>
                  <a:gd name="T34" fmla="*/ 260 w 939"/>
                  <a:gd name="T35" fmla="*/ 1296 h 1333"/>
                  <a:gd name="T36" fmla="*/ 338 w 939"/>
                  <a:gd name="T37" fmla="*/ 1302 h 1333"/>
                  <a:gd name="T38" fmla="*/ 428 w 939"/>
                  <a:gd name="T39" fmla="*/ 1314 h 1333"/>
                  <a:gd name="T40" fmla="*/ 503 w 939"/>
                  <a:gd name="T41" fmla="*/ 1238 h 1333"/>
                  <a:gd name="T42" fmla="*/ 482 w 939"/>
                  <a:gd name="T43" fmla="*/ 1134 h 1333"/>
                  <a:gd name="T44" fmla="*/ 566 w 939"/>
                  <a:gd name="T45" fmla="*/ 1116 h 1333"/>
                  <a:gd name="T46" fmla="*/ 644 w 939"/>
                  <a:gd name="T47" fmla="*/ 1146 h 1333"/>
                  <a:gd name="T48" fmla="*/ 740 w 939"/>
                  <a:gd name="T49" fmla="*/ 1188 h 1333"/>
                  <a:gd name="T50" fmla="*/ 806 w 939"/>
                  <a:gd name="T51" fmla="*/ 1152 h 1333"/>
                  <a:gd name="T52" fmla="*/ 833 w 939"/>
                  <a:gd name="T53" fmla="*/ 1058 h 1333"/>
                  <a:gd name="T54" fmla="*/ 845 w 939"/>
                  <a:gd name="T55" fmla="*/ 950 h 1333"/>
                  <a:gd name="T56" fmla="*/ 863 w 939"/>
                  <a:gd name="T57" fmla="*/ 860 h 1333"/>
                  <a:gd name="T58" fmla="*/ 860 w 939"/>
                  <a:gd name="T59" fmla="*/ 768 h 1333"/>
                  <a:gd name="T60" fmla="*/ 887 w 939"/>
                  <a:gd name="T61" fmla="*/ 686 h 1333"/>
                  <a:gd name="T62" fmla="*/ 836 w 939"/>
                  <a:gd name="T63" fmla="*/ 600 h 1333"/>
                  <a:gd name="T64" fmla="*/ 854 w 939"/>
                  <a:gd name="T65" fmla="*/ 528 h 1333"/>
                  <a:gd name="T66" fmla="*/ 926 w 939"/>
                  <a:gd name="T67" fmla="*/ 468 h 1333"/>
                  <a:gd name="T68" fmla="*/ 920 w 939"/>
                  <a:gd name="T69" fmla="*/ 396 h 1333"/>
                  <a:gd name="T70" fmla="*/ 896 w 939"/>
                  <a:gd name="T71" fmla="*/ 312 h 1333"/>
                  <a:gd name="T72" fmla="*/ 830 w 939"/>
                  <a:gd name="T73" fmla="*/ 222 h 1333"/>
                  <a:gd name="T74" fmla="*/ 752 w 939"/>
                  <a:gd name="T75" fmla="*/ 192 h 1333"/>
                  <a:gd name="T76" fmla="*/ 830 w 939"/>
                  <a:gd name="T77" fmla="*/ 138 h 1333"/>
                  <a:gd name="T78" fmla="*/ 770 w 939"/>
                  <a:gd name="T79" fmla="*/ 66 h 1333"/>
                  <a:gd name="T80" fmla="*/ 686 w 939"/>
                  <a:gd name="T81" fmla="*/ 30 h 1333"/>
                  <a:gd name="T82" fmla="*/ 614 w 939"/>
                  <a:gd name="T83" fmla="*/ 6 h 1333"/>
                  <a:gd name="T84" fmla="*/ 566 w 939"/>
                  <a:gd name="T85" fmla="*/ 48 h 1333"/>
                  <a:gd name="T86" fmla="*/ 476 w 939"/>
                  <a:gd name="T87" fmla="*/ 84 h 1333"/>
                  <a:gd name="T88" fmla="*/ 416 w 939"/>
                  <a:gd name="T89" fmla="*/ 132 h 1333"/>
                  <a:gd name="T90" fmla="*/ 362 w 939"/>
                  <a:gd name="T91" fmla="*/ 180 h 1333"/>
                  <a:gd name="T92" fmla="*/ 278 w 939"/>
                  <a:gd name="T93" fmla="*/ 204 h 1333"/>
                  <a:gd name="T94" fmla="*/ 194 w 939"/>
                  <a:gd name="T95" fmla="*/ 240 h 1333"/>
                  <a:gd name="T96" fmla="*/ 68 w 939"/>
                  <a:gd name="T97" fmla="*/ 216 h 133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39" h="1333">
                    <a:moveTo>
                      <a:pt x="44" y="180"/>
                    </a:moveTo>
                    <a:cubicBezTo>
                      <a:pt x="37" y="179"/>
                      <a:pt x="29" y="182"/>
                      <a:pt x="26" y="186"/>
                    </a:cubicBezTo>
                    <a:cubicBezTo>
                      <a:pt x="23" y="190"/>
                      <a:pt x="26" y="198"/>
                      <a:pt x="26" y="204"/>
                    </a:cubicBezTo>
                    <a:cubicBezTo>
                      <a:pt x="26" y="210"/>
                      <a:pt x="27" y="215"/>
                      <a:pt x="26" y="222"/>
                    </a:cubicBezTo>
                    <a:cubicBezTo>
                      <a:pt x="25" y="229"/>
                      <a:pt x="21" y="238"/>
                      <a:pt x="20" y="246"/>
                    </a:cubicBezTo>
                    <a:cubicBezTo>
                      <a:pt x="19" y="254"/>
                      <a:pt x="23" y="264"/>
                      <a:pt x="20" y="270"/>
                    </a:cubicBezTo>
                    <a:cubicBezTo>
                      <a:pt x="17" y="276"/>
                      <a:pt x="4" y="276"/>
                      <a:pt x="2" y="282"/>
                    </a:cubicBezTo>
                    <a:cubicBezTo>
                      <a:pt x="0" y="288"/>
                      <a:pt x="4" y="299"/>
                      <a:pt x="8" y="306"/>
                    </a:cubicBezTo>
                    <a:cubicBezTo>
                      <a:pt x="12" y="313"/>
                      <a:pt x="27" y="316"/>
                      <a:pt x="26" y="324"/>
                    </a:cubicBezTo>
                    <a:cubicBezTo>
                      <a:pt x="25" y="332"/>
                      <a:pt x="4" y="343"/>
                      <a:pt x="2" y="354"/>
                    </a:cubicBezTo>
                    <a:cubicBezTo>
                      <a:pt x="0" y="365"/>
                      <a:pt x="13" y="391"/>
                      <a:pt x="17" y="392"/>
                    </a:cubicBezTo>
                    <a:cubicBezTo>
                      <a:pt x="21" y="393"/>
                      <a:pt x="21" y="366"/>
                      <a:pt x="26" y="360"/>
                    </a:cubicBezTo>
                    <a:cubicBezTo>
                      <a:pt x="31" y="354"/>
                      <a:pt x="43" y="353"/>
                      <a:pt x="50" y="354"/>
                    </a:cubicBezTo>
                    <a:cubicBezTo>
                      <a:pt x="57" y="355"/>
                      <a:pt x="62" y="363"/>
                      <a:pt x="68" y="366"/>
                    </a:cubicBezTo>
                    <a:cubicBezTo>
                      <a:pt x="74" y="369"/>
                      <a:pt x="79" y="366"/>
                      <a:pt x="86" y="372"/>
                    </a:cubicBezTo>
                    <a:cubicBezTo>
                      <a:pt x="93" y="378"/>
                      <a:pt x="105" y="393"/>
                      <a:pt x="110" y="402"/>
                    </a:cubicBezTo>
                    <a:cubicBezTo>
                      <a:pt x="115" y="411"/>
                      <a:pt x="112" y="419"/>
                      <a:pt x="116" y="426"/>
                    </a:cubicBezTo>
                    <a:cubicBezTo>
                      <a:pt x="120" y="433"/>
                      <a:pt x="128" y="435"/>
                      <a:pt x="134" y="444"/>
                    </a:cubicBezTo>
                    <a:cubicBezTo>
                      <a:pt x="140" y="453"/>
                      <a:pt x="146" y="469"/>
                      <a:pt x="152" y="480"/>
                    </a:cubicBezTo>
                    <a:cubicBezTo>
                      <a:pt x="158" y="491"/>
                      <a:pt x="165" y="501"/>
                      <a:pt x="170" y="510"/>
                    </a:cubicBezTo>
                    <a:cubicBezTo>
                      <a:pt x="175" y="519"/>
                      <a:pt x="180" y="526"/>
                      <a:pt x="182" y="534"/>
                    </a:cubicBezTo>
                    <a:cubicBezTo>
                      <a:pt x="184" y="542"/>
                      <a:pt x="182" y="550"/>
                      <a:pt x="182" y="558"/>
                    </a:cubicBezTo>
                    <a:cubicBezTo>
                      <a:pt x="182" y="566"/>
                      <a:pt x="182" y="572"/>
                      <a:pt x="182" y="582"/>
                    </a:cubicBezTo>
                    <a:cubicBezTo>
                      <a:pt x="182" y="592"/>
                      <a:pt x="183" y="608"/>
                      <a:pt x="182" y="618"/>
                    </a:cubicBezTo>
                    <a:cubicBezTo>
                      <a:pt x="181" y="628"/>
                      <a:pt x="180" y="635"/>
                      <a:pt x="176" y="642"/>
                    </a:cubicBezTo>
                    <a:cubicBezTo>
                      <a:pt x="172" y="649"/>
                      <a:pt x="162" y="654"/>
                      <a:pt x="158" y="660"/>
                    </a:cubicBezTo>
                    <a:cubicBezTo>
                      <a:pt x="154" y="666"/>
                      <a:pt x="150" y="672"/>
                      <a:pt x="149" y="680"/>
                    </a:cubicBezTo>
                    <a:cubicBezTo>
                      <a:pt x="148" y="688"/>
                      <a:pt x="153" y="700"/>
                      <a:pt x="152" y="708"/>
                    </a:cubicBezTo>
                    <a:cubicBezTo>
                      <a:pt x="151" y="716"/>
                      <a:pt x="142" y="718"/>
                      <a:pt x="140" y="726"/>
                    </a:cubicBezTo>
                    <a:cubicBezTo>
                      <a:pt x="138" y="734"/>
                      <a:pt x="136" y="750"/>
                      <a:pt x="140" y="756"/>
                    </a:cubicBezTo>
                    <a:cubicBezTo>
                      <a:pt x="144" y="762"/>
                      <a:pt x="157" y="763"/>
                      <a:pt x="164" y="762"/>
                    </a:cubicBezTo>
                    <a:cubicBezTo>
                      <a:pt x="171" y="761"/>
                      <a:pt x="175" y="752"/>
                      <a:pt x="182" y="750"/>
                    </a:cubicBezTo>
                    <a:cubicBezTo>
                      <a:pt x="189" y="748"/>
                      <a:pt x="200" y="747"/>
                      <a:pt x="206" y="750"/>
                    </a:cubicBezTo>
                    <a:cubicBezTo>
                      <a:pt x="212" y="753"/>
                      <a:pt x="213" y="762"/>
                      <a:pt x="218" y="768"/>
                    </a:cubicBezTo>
                    <a:cubicBezTo>
                      <a:pt x="223" y="774"/>
                      <a:pt x="235" y="780"/>
                      <a:pt x="236" y="786"/>
                    </a:cubicBezTo>
                    <a:cubicBezTo>
                      <a:pt x="237" y="792"/>
                      <a:pt x="225" y="796"/>
                      <a:pt x="224" y="804"/>
                    </a:cubicBezTo>
                    <a:cubicBezTo>
                      <a:pt x="223" y="812"/>
                      <a:pt x="233" y="826"/>
                      <a:pt x="230" y="834"/>
                    </a:cubicBezTo>
                    <a:cubicBezTo>
                      <a:pt x="227" y="842"/>
                      <a:pt x="213" y="851"/>
                      <a:pt x="206" y="852"/>
                    </a:cubicBezTo>
                    <a:cubicBezTo>
                      <a:pt x="199" y="853"/>
                      <a:pt x="194" y="843"/>
                      <a:pt x="188" y="840"/>
                    </a:cubicBezTo>
                    <a:cubicBezTo>
                      <a:pt x="182" y="837"/>
                      <a:pt x="173" y="831"/>
                      <a:pt x="170" y="834"/>
                    </a:cubicBezTo>
                    <a:cubicBezTo>
                      <a:pt x="167" y="837"/>
                      <a:pt x="170" y="851"/>
                      <a:pt x="170" y="858"/>
                    </a:cubicBezTo>
                    <a:cubicBezTo>
                      <a:pt x="170" y="865"/>
                      <a:pt x="170" y="868"/>
                      <a:pt x="170" y="876"/>
                    </a:cubicBezTo>
                    <a:cubicBezTo>
                      <a:pt x="170" y="884"/>
                      <a:pt x="170" y="898"/>
                      <a:pt x="170" y="906"/>
                    </a:cubicBezTo>
                    <a:cubicBezTo>
                      <a:pt x="170" y="914"/>
                      <a:pt x="172" y="915"/>
                      <a:pt x="170" y="924"/>
                    </a:cubicBezTo>
                    <a:cubicBezTo>
                      <a:pt x="168" y="933"/>
                      <a:pt x="162" y="950"/>
                      <a:pt x="158" y="960"/>
                    </a:cubicBezTo>
                    <a:cubicBezTo>
                      <a:pt x="154" y="970"/>
                      <a:pt x="149" y="976"/>
                      <a:pt x="146" y="984"/>
                    </a:cubicBezTo>
                    <a:cubicBezTo>
                      <a:pt x="143" y="992"/>
                      <a:pt x="142" y="1001"/>
                      <a:pt x="140" y="1008"/>
                    </a:cubicBezTo>
                    <a:cubicBezTo>
                      <a:pt x="138" y="1015"/>
                      <a:pt x="135" y="1019"/>
                      <a:pt x="134" y="1026"/>
                    </a:cubicBezTo>
                    <a:cubicBezTo>
                      <a:pt x="133" y="1033"/>
                      <a:pt x="131" y="1043"/>
                      <a:pt x="134" y="1050"/>
                    </a:cubicBezTo>
                    <a:cubicBezTo>
                      <a:pt x="137" y="1057"/>
                      <a:pt x="147" y="1061"/>
                      <a:pt x="152" y="1068"/>
                    </a:cubicBezTo>
                    <a:cubicBezTo>
                      <a:pt x="157" y="1075"/>
                      <a:pt x="163" y="1085"/>
                      <a:pt x="164" y="1092"/>
                    </a:cubicBezTo>
                    <a:cubicBezTo>
                      <a:pt x="165" y="1099"/>
                      <a:pt x="164" y="1104"/>
                      <a:pt x="158" y="1110"/>
                    </a:cubicBezTo>
                    <a:cubicBezTo>
                      <a:pt x="152" y="1116"/>
                      <a:pt x="127" y="1122"/>
                      <a:pt x="125" y="1130"/>
                    </a:cubicBezTo>
                    <a:cubicBezTo>
                      <a:pt x="123" y="1138"/>
                      <a:pt x="138" y="1148"/>
                      <a:pt x="146" y="1158"/>
                    </a:cubicBezTo>
                    <a:cubicBezTo>
                      <a:pt x="154" y="1168"/>
                      <a:pt x="170" y="1180"/>
                      <a:pt x="176" y="1188"/>
                    </a:cubicBezTo>
                    <a:cubicBezTo>
                      <a:pt x="182" y="1196"/>
                      <a:pt x="184" y="1202"/>
                      <a:pt x="182" y="1206"/>
                    </a:cubicBezTo>
                    <a:cubicBezTo>
                      <a:pt x="180" y="1210"/>
                      <a:pt x="168" y="1214"/>
                      <a:pt x="164" y="1212"/>
                    </a:cubicBezTo>
                    <a:cubicBezTo>
                      <a:pt x="160" y="1210"/>
                      <a:pt x="163" y="1197"/>
                      <a:pt x="158" y="1194"/>
                    </a:cubicBezTo>
                    <a:cubicBezTo>
                      <a:pt x="153" y="1191"/>
                      <a:pt x="142" y="1191"/>
                      <a:pt x="134" y="1194"/>
                    </a:cubicBezTo>
                    <a:cubicBezTo>
                      <a:pt x="126" y="1197"/>
                      <a:pt x="112" y="1205"/>
                      <a:pt x="110" y="1212"/>
                    </a:cubicBezTo>
                    <a:cubicBezTo>
                      <a:pt x="108" y="1219"/>
                      <a:pt x="119" y="1229"/>
                      <a:pt x="122" y="1236"/>
                    </a:cubicBezTo>
                    <a:cubicBezTo>
                      <a:pt x="125" y="1243"/>
                      <a:pt x="125" y="1247"/>
                      <a:pt x="128" y="1254"/>
                    </a:cubicBezTo>
                    <a:cubicBezTo>
                      <a:pt x="131" y="1261"/>
                      <a:pt x="135" y="1273"/>
                      <a:pt x="140" y="1278"/>
                    </a:cubicBezTo>
                    <a:cubicBezTo>
                      <a:pt x="145" y="1283"/>
                      <a:pt x="153" y="1288"/>
                      <a:pt x="158" y="1284"/>
                    </a:cubicBezTo>
                    <a:cubicBezTo>
                      <a:pt x="163" y="1280"/>
                      <a:pt x="165" y="1261"/>
                      <a:pt x="170" y="1254"/>
                    </a:cubicBezTo>
                    <a:cubicBezTo>
                      <a:pt x="175" y="1247"/>
                      <a:pt x="183" y="1247"/>
                      <a:pt x="188" y="1242"/>
                    </a:cubicBezTo>
                    <a:cubicBezTo>
                      <a:pt x="193" y="1237"/>
                      <a:pt x="195" y="1227"/>
                      <a:pt x="200" y="1224"/>
                    </a:cubicBezTo>
                    <a:cubicBezTo>
                      <a:pt x="205" y="1221"/>
                      <a:pt x="213" y="1221"/>
                      <a:pt x="218" y="1224"/>
                    </a:cubicBezTo>
                    <a:cubicBezTo>
                      <a:pt x="223" y="1227"/>
                      <a:pt x="227" y="1236"/>
                      <a:pt x="230" y="1242"/>
                    </a:cubicBezTo>
                    <a:cubicBezTo>
                      <a:pt x="233" y="1248"/>
                      <a:pt x="232" y="1254"/>
                      <a:pt x="236" y="1260"/>
                    </a:cubicBezTo>
                    <a:cubicBezTo>
                      <a:pt x="240" y="1266"/>
                      <a:pt x="250" y="1272"/>
                      <a:pt x="254" y="1278"/>
                    </a:cubicBezTo>
                    <a:cubicBezTo>
                      <a:pt x="258" y="1284"/>
                      <a:pt x="256" y="1289"/>
                      <a:pt x="260" y="1296"/>
                    </a:cubicBezTo>
                    <a:cubicBezTo>
                      <a:pt x="264" y="1303"/>
                      <a:pt x="272" y="1316"/>
                      <a:pt x="278" y="1320"/>
                    </a:cubicBezTo>
                    <a:cubicBezTo>
                      <a:pt x="284" y="1324"/>
                      <a:pt x="291" y="1323"/>
                      <a:pt x="296" y="1320"/>
                    </a:cubicBezTo>
                    <a:cubicBezTo>
                      <a:pt x="301" y="1317"/>
                      <a:pt x="301" y="1305"/>
                      <a:pt x="308" y="1302"/>
                    </a:cubicBezTo>
                    <a:cubicBezTo>
                      <a:pt x="315" y="1299"/>
                      <a:pt x="329" y="1299"/>
                      <a:pt x="338" y="1302"/>
                    </a:cubicBezTo>
                    <a:cubicBezTo>
                      <a:pt x="347" y="1305"/>
                      <a:pt x="355" y="1315"/>
                      <a:pt x="362" y="1320"/>
                    </a:cubicBezTo>
                    <a:cubicBezTo>
                      <a:pt x="369" y="1325"/>
                      <a:pt x="374" y="1331"/>
                      <a:pt x="380" y="1332"/>
                    </a:cubicBezTo>
                    <a:cubicBezTo>
                      <a:pt x="386" y="1333"/>
                      <a:pt x="390" y="1329"/>
                      <a:pt x="398" y="1326"/>
                    </a:cubicBezTo>
                    <a:cubicBezTo>
                      <a:pt x="406" y="1323"/>
                      <a:pt x="420" y="1320"/>
                      <a:pt x="428" y="1314"/>
                    </a:cubicBezTo>
                    <a:cubicBezTo>
                      <a:pt x="436" y="1308"/>
                      <a:pt x="438" y="1296"/>
                      <a:pt x="446" y="1290"/>
                    </a:cubicBezTo>
                    <a:cubicBezTo>
                      <a:pt x="454" y="1284"/>
                      <a:pt x="469" y="1283"/>
                      <a:pt x="476" y="1278"/>
                    </a:cubicBezTo>
                    <a:cubicBezTo>
                      <a:pt x="483" y="1273"/>
                      <a:pt x="484" y="1267"/>
                      <a:pt x="488" y="1260"/>
                    </a:cubicBezTo>
                    <a:cubicBezTo>
                      <a:pt x="492" y="1253"/>
                      <a:pt x="502" y="1246"/>
                      <a:pt x="503" y="1238"/>
                    </a:cubicBezTo>
                    <a:cubicBezTo>
                      <a:pt x="504" y="1230"/>
                      <a:pt x="500" y="1223"/>
                      <a:pt x="497" y="1214"/>
                    </a:cubicBezTo>
                    <a:cubicBezTo>
                      <a:pt x="494" y="1205"/>
                      <a:pt x="487" y="1194"/>
                      <a:pt x="485" y="1184"/>
                    </a:cubicBezTo>
                    <a:cubicBezTo>
                      <a:pt x="483" y="1174"/>
                      <a:pt x="486" y="1162"/>
                      <a:pt x="485" y="1154"/>
                    </a:cubicBezTo>
                    <a:cubicBezTo>
                      <a:pt x="484" y="1146"/>
                      <a:pt x="480" y="1140"/>
                      <a:pt x="482" y="1134"/>
                    </a:cubicBezTo>
                    <a:cubicBezTo>
                      <a:pt x="484" y="1128"/>
                      <a:pt x="491" y="1120"/>
                      <a:pt x="497" y="1118"/>
                    </a:cubicBezTo>
                    <a:cubicBezTo>
                      <a:pt x="503" y="1116"/>
                      <a:pt x="513" y="1122"/>
                      <a:pt x="521" y="1124"/>
                    </a:cubicBezTo>
                    <a:cubicBezTo>
                      <a:pt x="529" y="1126"/>
                      <a:pt x="541" y="1129"/>
                      <a:pt x="548" y="1128"/>
                    </a:cubicBezTo>
                    <a:cubicBezTo>
                      <a:pt x="555" y="1127"/>
                      <a:pt x="560" y="1115"/>
                      <a:pt x="566" y="1116"/>
                    </a:cubicBezTo>
                    <a:cubicBezTo>
                      <a:pt x="572" y="1117"/>
                      <a:pt x="578" y="1131"/>
                      <a:pt x="584" y="1134"/>
                    </a:cubicBezTo>
                    <a:cubicBezTo>
                      <a:pt x="590" y="1137"/>
                      <a:pt x="596" y="1134"/>
                      <a:pt x="602" y="1134"/>
                    </a:cubicBezTo>
                    <a:cubicBezTo>
                      <a:pt x="608" y="1134"/>
                      <a:pt x="613" y="1132"/>
                      <a:pt x="620" y="1134"/>
                    </a:cubicBezTo>
                    <a:cubicBezTo>
                      <a:pt x="627" y="1136"/>
                      <a:pt x="637" y="1145"/>
                      <a:pt x="644" y="1146"/>
                    </a:cubicBezTo>
                    <a:cubicBezTo>
                      <a:pt x="651" y="1147"/>
                      <a:pt x="654" y="1138"/>
                      <a:pt x="662" y="1140"/>
                    </a:cubicBezTo>
                    <a:cubicBezTo>
                      <a:pt x="670" y="1142"/>
                      <a:pt x="682" y="1151"/>
                      <a:pt x="692" y="1158"/>
                    </a:cubicBezTo>
                    <a:cubicBezTo>
                      <a:pt x="702" y="1165"/>
                      <a:pt x="714" y="1177"/>
                      <a:pt x="722" y="1182"/>
                    </a:cubicBezTo>
                    <a:cubicBezTo>
                      <a:pt x="730" y="1187"/>
                      <a:pt x="733" y="1186"/>
                      <a:pt x="740" y="1188"/>
                    </a:cubicBezTo>
                    <a:cubicBezTo>
                      <a:pt x="747" y="1190"/>
                      <a:pt x="760" y="1196"/>
                      <a:pt x="767" y="1196"/>
                    </a:cubicBezTo>
                    <a:cubicBezTo>
                      <a:pt x="774" y="1196"/>
                      <a:pt x="778" y="1192"/>
                      <a:pt x="782" y="1188"/>
                    </a:cubicBezTo>
                    <a:cubicBezTo>
                      <a:pt x="786" y="1184"/>
                      <a:pt x="790" y="1176"/>
                      <a:pt x="794" y="1170"/>
                    </a:cubicBezTo>
                    <a:cubicBezTo>
                      <a:pt x="798" y="1164"/>
                      <a:pt x="806" y="1159"/>
                      <a:pt x="806" y="1152"/>
                    </a:cubicBezTo>
                    <a:cubicBezTo>
                      <a:pt x="806" y="1145"/>
                      <a:pt x="793" y="1136"/>
                      <a:pt x="794" y="1128"/>
                    </a:cubicBezTo>
                    <a:cubicBezTo>
                      <a:pt x="795" y="1120"/>
                      <a:pt x="809" y="1112"/>
                      <a:pt x="812" y="1104"/>
                    </a:cubicBezTo>
                    <a:cubicBezTo>
                      <a:pt x="815" y="1096"/>
                      <a:pt x="809" y="1088"/>
                      <a:pt x="812" y="1080"/>
                    </a:cubicBezTo>
                    <a:cubicBezTo>
                      <a:pt x="815" y="1072"/>
                      <a:pt x="829" y="1067"/>
                      <a:pt x="833" y="1058"/>
                    </a:cubicBezTo>
                    <a:cubicBezTo>
                      <a:pt x="837" y="1049"/>
                      <a:pt x="839" y="1036"/>
                      <a:pt x="839" y="1028"/>
                    </a:cubicBezTo>
                    <a:cubicBezTo>
                      <a:pt x="839" y="1020"/>
                      <a:pt x="832" y="1017"/>
                      <a:pt x="833" y="1010"/>
                    </a:cubicBezTo>
                    <a:cubicBezTo>
                      <a:pt x="834" y="1003"/>
                      <a:pt x="843" y="996"/>
                      <a:pt x="845" y="986"/>
                    </a:cubicBezTo>
                    <a:cubicBezTo>
                      <a:pt x="847" y="976"/>
                      <a:pt x="845" y="960"/>
                      <a:pt x="845" y="950"/>
                    </a:cubicBezTo>
                    <a:cubicBezTo>
                      <a:pt x="845" y="940"/>
                      <a:pt x="844" y="933"/>
                      <a:pt x="845" y="926"/>
                    </a:cubicBezTo>
                    <a:cubicBezTo>
                      <a:pt x="846" y="919"/>
                      <a:pt x="853" y="912"/>
                      <a:pt x="854" y="906"/>
                    </a:cubicBezTo>
                    <a:cubicBezTo>
                      <a:pt x="855" y="900"/>
                      <a:pt x="853" y="896"/>
                      <a:pt x="854" y="888"/>
                    </a:cubicBezTo>
                    <a:cubicBezTo>
                      <a:pt x="855" y="880"/>
                      <a:pt x="862" y="870"/>
                      <a:pt x="863" y="860"/>
                    </a:cubicBezTo>
                    <a:cubicBezTo>
                      <a:pt x="864" y="850"/>
                      <a:pt x="864" y="839"/>
                      <a:pt x="863" y="830"/>
                    </a:cubicBezTo>
                    <a:cubicBezTo>
                      <a:pt x="862" y="821"/>
                      <a:pt x="858" y="812"/>
                      <a:pt x="857" y="806"/>
                    </a:cubicBezTo>
                    <a:cubicBezTo>
                      <a:pt x="856" y="800"/>
                      <a:pt x="854" y="798"/>
                      <a:pt x="854" y="792"/>
                    </a:cubicBezTo>
                    <a:cubicBezTo>
                      <a:pt x="854" y="786"/>
                      <a:pt x="857" y="776"/>
                      <a:pt x="860" y="768"/>
                    </a:cubicBezTo>
                    <a:cubicBezTo>
                      <a:pt x="863" y="760"/>
                      <a:pt x="870" y="751"/>
                      <a:pt x="872" y="744"/>
                    </a:cubicBezTo>
                    <a:cubicBezTo>
                      <a:pt x="874" y="737"/>
                      <a:pt x="874" y="735"/>
                      <a:pt x="875" y="728"/>
                    </a:cubicBezTo>
                    <a:cubicBezTo>
                      <a:pt x="876" y="721"/>
                      <a:pt x="879" y="711"/>
                      <a:pt x="881" y="704"/>
                    </a:cubicBezTo>
                    <a:cubicBezTo>
                      <a:pt x="883" y="697"/>
                      <a:pt x="888" y="692"/>
                      <a:pt x="887" y="686"/>
                    </a:cubicBezTo>
                    <a:cubicBezTo>
                      <a:pt x="886" y="680"/>
                      <a:pt x="882" y="672"/>
                      <a:pt x="878" y="666"/>
                    </a:cubicBezTo>
                    <a:cubicBezTo>
                      <a:pt x="874" y="660"/>
                      <a:pt x="871" y="655"/>
                      <a:pt x="866" y="648"/>
                    </a:cubicBezTo>
                    <a:cubicBezTo>
                      <a:pt x="861" y="641"/>
                      <a:pt x="853" y="632"/>
                      <a:pt x="848" y="624"/>
                    </a:cubicBezTo>
                    <a:cubicBezTo>
                      <a:pt x="843" y="616"/>
                      <a:pt x="840" y="607"/>
                      <a:pt x="836" y="600"/>
                    </a:cubicBezTo>
                    <a:cubicBezTo>
                      <a:pt x="832" y="593"/>
                      <a:pt x="828" y="591"/>
                      <a:pt x="827" y="584"/>
                    </a:cubicBezTo>
                    <a:cubicBezTo>
                      <a:pt x="826" y="577"/>
                      <a:pt x="826" y="567"/>
                      <a:pt x="827" y="560"/>
                    </a:cubicBezTo>
                    <a:cubicBezTo>
                      <a:pt x="828" y="553"/>
                      <a:pt x="832" y="545"/>
                      <a:pt x="836" y="540"/>
                    </a:cubicBezTo>
                    <a:cubicBezTo>
                      <a:pt x="840" y="535"/>
                      <a:pt x="848" y="534"/>
                      <a:pt x="854" y="528"/>
                    </a:cubicBezTo>
                    <a:cubicBezTo>
                      <a:pt x="860" y="522"/>
                      <a:pt x="865" y="509"/>
                      <a:pt x="872" y="504"/>
                    </a:cubicBezTo>
                    <a:cubicBezTo>
                      <a:pt x="879" y="499"/>
                      <a:pt x="890" y="503"/>
                      <a:pt x="896" y="498"/>
                    </a:cubicBezTo>
                    <a:cubicBezTo>
                      <a:pt x="902" y="493"/>
                      <a:pt x="903" y="479"/>
                      <a:pt x="908" y="474"/>
                    </a:cubicBezTo>
                    <a:cubicBezTo>
                      <a:pt x="913" y="469"/>
                      <a:pt x="923" y="472"/>
                      <a:pt x="926" y="468"/>
                    </a:cubicBezTo>
                    <a:cubicBezTo>
                      <a:pt x="929" y="464"/>
                      <a:pt x="926" y="456"/>
                      <a:pt x="926" y="450"/>
                    </a:cubicBezTo>
                    <a:cubicBezTo>
                      <a:pt x="926" y="444"/>
                      <a:pt x="924" y="439"/>
                      <a:pt x="926" y="432"/>
                    </a:cubicBezTo>
                    <a:cubicBezTo>
                      <a:pt x="928" y="425"/>
                      <a:pt x="939" y="414"/>
                      <a:pt x="938" y="408"/>
                    </a:cubicBezTo>
                    <a:cubicBezTo>
                      <a:pt x="937" y="402"/>
                      <a:pt x="926" y="402"/>
                      <a:pt x="920" y="396"/>
                    </a:cubicBezTo>
                    <a:cubicBezTo>
                      <a:pt x="914" y="390"/>
                      <a:pt x="907" y="379"/>
                      <a:pt x="902" y="372"/>
                    </a:cubicBezTo>
                    <a:cubicBezTo>
                      <a:pt x="897" y="365"/>
                      <a:pt x="891" y="361"/>
                      <a:pt x="890" y="354"/>
                    </a:cubicBezTo>
                    <a:cubicBezTo>
                      <a:pt x="889" y="347"/>
                      <a:pt x="895" y="337"/>
                      <a:pt x="896" y="330"/>
                    </a:cubicBezTo>
                    <a:cubicBezTo>
                      <a:pt x="897" y="323"/>
                      <a:pt x="900" y="320"/>
                      <a:pt x="896" y="312"/>
                    </a:cubicBezTo>
                    <a:cubicBezTo>
                      <a:pt x="892" y="304"/>
                      <a:pt x="878" y="292"/>
                      <a:pt x="872" y="282"/>
                    </a:cubicBezTo>
                    <a:cubicBezTo>
                      <a:pt x="866" y="272"/>
                      <a:pt x="865" y="259"/>
                      <a:pt x="860" y="252"/>
                    </a:cubicBezTo>
                    <a:cubicBezTo>
                      <a:pt x="855" y="245"/>
                      <a:pt x="847" y="245"/>
                      <a:pt x="842" y="240"/>
                    </a:cubicBezTo>
                    <a:cubicBezTo>
                      <a:pt x="837" y="235"/>
                      <a:pt x="832" y="228"/>
                      <a:pt x="830" y="222"/>
                    </a:cubicBezTo>
                    <a:cubicBezTo>
                      <a:pt x="828" y="216"/>
                      <a:pt x="836" y="209"/>
                      <a:pt x="830" y="204"/>
                    </a:cubicBezTo>
                    <a:cubicBezTo>
                      <a:pt x="824" y="199"/>
                      <a:pt x="804" y="194"/>
                      <a:pt x="794" y="192"/>
                    </a:cubicBezTo>
                    <a:cubicBezTo>
                      <a:pt x="784" y="190"/>
                      <a:pt x="777" y="192"/>
                      <a:pt x="770" y="192"/>
                    </a:cubicBezTo>
                    <a:cubicBezTo>
                      <a:pt x="763" y="192"/>
                      <a:pt x="750" y="195"/>
                      <a:pt x="752" y="192"/>
                    </a:cubicBezTo>
                    <a:cubicBezTo>
                      <a:pt x="754" y="189"/>
                      <a:pt x="774" y="179"/>
                      <a:pt x="782" y="174"/>
                    </a:cubicBezTo>
                    <a:cubicBezTo>
                      <a:pt x="790" y="169"/>
                      <a:pt x="794" y="165"/>
                      <a:pt x="800" y="162"/>
                    </a:cubicBezTo>
                    <a:cubicBezTo>
                      <a:pt x="806" y="159"/>
                      <a:pt x="813" y="160"/>
                      <a:pt x="818" y="156"/>
                    </a:cubicBezTo>
                    <a:cubicBezTo>
                      <a:pt x="823" y="152"/>
                      <a:pt x="830" y="145"/>
                      <a:pt x="830" y="138"/>
                    </a:cubicBezTo>
                    <a:cubicBezTo>
                      <a:pt x="830" y="131"/>
                      <a:pt x="822" y="121"/>
                      <a:pt x="818" y="114"/>
                    </a:cubicBezTo>
                    <a:cubicBezTo>
                      <a:pt x="814" y="107"/>
                      <a:pt x="811" y="103"/>
                      <a:pt x="806" y="96"/>
                    </a:cubicBezTo>
                    <a:cubicBezTo>
                      <a:pt x="801" y="89"/>
                      <a:pt x="794" y="77"/>
                      <a:pt x="788" y="72"/>
                    </a:cubicBezTo>
                    <a:cubicBezTo>
                      <a:pt x="782" y="67"/>
                      <a:pt x="776" y="68"/>
                      <a:pt x="770" y="66"/>
                    </a:cubicBezTo>
                    <a:cubicBezTo>
                      <a:pt x="764" y="64"/>
                      <a:pt x="759" y="63"/>
                      <a:pt x="752" y="60"/>
                    </a:cubicBezTo>
                    <a:cubicBezTo>
                      <a:pt x="745" y="57"/>
                      <a:pt x="736" y="51"/>
                      <a:pt x="728" y="48"/>
                    </a:cubicBezTo>
                    <a:cubicBezTo>
                      <a:pt x="720" y="45"/>
                      <a:pt x="711" y="45"/>
                      <a:pt x="704" y="42"/>
                    </a:cubicBezTo>
                    <a:cubicBezTo>
                      <a:pt x="697" y="39"/>
                      <a:pt x="692" y="33"/>
                      <a:pt x="686" y="30"/>
                    </a:cubicBezTo>
                    <a:cubicBezTo>
                      <a:pt x="680" y="27"/>
                      <a:pt x="674" y="25"/>
                      <a:pt x="668" y="24"/>
                    </a:cubicBezTo>
                    <a:cubicBezTo>
                      <a:pt x="662" y="23"/>
                      <a:pt x="656" y="26"/>
                      <a:pt x="650" y="24"/>
                    </a:cubicBezTo>
                    <a:cubicBezTo>
                      <a:pt x="644" y="22"/>
                      <a:pt x="638" y="15"/>
                      <a:pt x="632" y="12"/>
                    </a:cubicBezTo>
                    <a:cubicBezTo>
                      <a:pt x="626" y="9"/>
                      <a:pt x="621" y="8"/>
                      <a:pt x="614" y="6"/>
                    </a:cubicBezTo>
                    <a:cubicBezTo>
                      <a:pt x="607" y="4"/>
                      <a:pt x="598" y="0"/>
                      <a:pt x="590" y="0"/>
                    </a:cubicBezTo>
                    <a:cubicBezTo>
                      <a:pt x="582" y="0"/>
                      <a:pt x="570" y="2"/>
                      <a:pt x="566" y="6"/>
                    </a:cubicBezTo>
                    <a:cubicBezTo>
                      <a:pt x="562" y="10"/>
                      <a:pt x="566" y="17"/>
                      <a:pt x="566" y="24"/>
                    </a:cubicBezTo>
                    <a:cubicBezTo>
                      <a:pt x="566" y="31"/>
                      <a:pt x="569" y="44"/>
                      <a:pt x="566" y="48"/>
                    </a:cubicBezTo>
                    <a:cubicBezTo>
                      <a:pt x="563" y="52"/>
                      <a:pt x="556" y="45"/>
                      <a:pt x="548" y="48"/>
                    </a:cubicBezTo>
                    <a:cubicBezTo>
                      <a:pt x="540" y="51"/>
                      <a:pt x="527" y="61"/>
                      <a:pt x="518" y="66"/>
                    </a:cubicBezTo>
                    <a:cubicBezTo>
                      <a:pt x="509" y="71"/>
                      <a:pt x="501" y="75"/>
                      <a:pt x="494" y="78"/>
                    </a:cubicBezTo>
                    <a:cubicBezTo>
                      <a:pt x="487" y="81"/>
                      <a:pt x="482" y="81"/>
                      <a:pt x="476" y="84"/>
                    </a:cubicBezTo>
                    <a:cubicBezTo>
                      <a:pt x="470" y="87"/>
                      <a:pt x="462" y="91"/>
                      <a:pt x="458" y="96"/>
                    </a:cubicBezTo>
                    <a:cubicBezTo>
                      <a:pt x="454" y="101"/>
                      <a:pt x="456" y="110"/>
                      <a:pt x="452" y="114"/>
                    </a:cubicBezTo>
                    <a:cubicBezTo>
                      <a:pt x="448" y="118"/>
                      <a:pt x="440" y="117"/>
                      <a:pt x="434" y="120"/>
                    </a:cubicBezTo>
                    <a:cubicBezTo>
                      <a:pt x="428" y="123"/>
                      <a:pt x="421" y="127"/>
                      <a:pt x="416" y="132"/>
                    </a:cubicBezTo>
                    <a:cubicBezTo>
                      <a:pt x="411" y="137"/>
                      <a:pt x="407" y="144"/>
                      <a:pt x="404" y="150"/>
                    </a:cubicBezTo>
                    <a:cubicBezTo>
                      <a:pt x="401" y="156"/>
                      <a:pt x="402" y="163"/>
                      <a:pt x="398" y="168"/>
                    </a:cubicBezTo>
                    <a:cubicBezTo>
                      <a:pt x="394" y="173"/>
                      <a:pt x="386" y="178"/>
                      <a:pt x="380" y="180"/>
                    </a:cubicBezTo>
                    <a:cubicBezTo>
                      <a:pt x="374" y="182"/>
                      <a:pt x="369" y="178"/>
                      <a:pt x="362" y="180"/>
                    </a:cubicBezTo>
                    <a:cubicBezTo>
                      <a:pt x="355" y="182"/>
                      <a:pt x="345" y="189"/>
                      <a:pt x="338" y="192"/>
                    </a:cubicBezTo>
                    <a:cubicBezTo>
                      <a:pt x="331" y="195"/>
                      <a:pt x="327" y="197"/>
                      <a:pt x="320" y="198"/>
                    </a:cubicBezTo>
                    <a:cubicBezTo>
                      <a:pt x="313" y="199"/>
                      <a:pt x="303" y="197"/>
                      <a:pt x="296" y="198"/>
                    </a:cubicBezTo>
                    <a:cubicBezTo>
                      <a:pt x="289" y="199"/>
                      <a:pt x="283" y="200"/>
                      <a:pt x="278" y="204"/>
                    </a:cubicBezTo>
                    <a:cubicBezTo>
                      <a:pt x="273" y="208"/>
                      <a:pt x="272" y="218"/>
                      <a:pt x="266" y="222"/>
                    </a:cubicBezTo>
                    <a:cubicBezTo>
                      <a:pt x="260" y="226"/>
                      <a:pt x="250" y="225"/>
                      <a:pt x="242" y="228"/>
                    </a:cubicBezTo>
                    <a:cubicBezTo>
                      <a:pt x="234" y="231"/>
                      <a:pt x="226" y="238"/>
                      <a:pt x="218" y="240"/>
                    </a:cubicBezTo>
                    <a:cubicBezTo>
                      <a:pt x="210" y="242"/>
                      <a:pt x="207" y="240"/>
                      <a:pt x="194" y="240"/>
                    </a:cubicBezTo>
                    <a:cubicBezTo>
                      <a:pt x="181" y="240"/>
                      <a:pt x="155" y="240"/>
                      <a:pt x="140" y="240"/>
                    </a:cubicBezTo>
                    <a:cubicBezTo>
                      <a:pt x="125" y="240"/>
                      <a:pt x="113" y="242"/>
                      <a:pt x="104" y="240"/>
                    </a:cubicBezTo>
                    <a:cubicBezTo>
                      <a:pt x="95" y="238"/>
                      <a:pt x="92" y="232"/>
                      <a:pt x="86" y="228"/>
                    </a:cubicBezTo>
                    <a:cubicBezTo>
                      <a:pt x="80" y="224"/>
                      <a:pt x="71" y="222"/>
                      <a:pt x="68" y="216"/>
                    </a:cubicBezTo>
                    <a:cubicBezTo>
                      <a:pt x="65" y="210"/>
                      <a:pt x="72" y="196"/>
                      <a:pt x="68" y="192"/>
                    </a:cubicBezTo>
                    <a:cubicBezTo>
                      <a:pt x="64" y="188"/>
                      <a:pt x="51" y="181"/>
                      <a:pt x="44" y="180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Freeform 44">
                <a:extLst>
                  <a:ext uri="{FF2B5EF4-FFF2-40B4-BE49-F238E27FC236}">
                    <a16:creationId xmlns:a16="http://schemas.microsoft.com/office/drawing/2014/main" id="{0E1F8BE4-5CFF-47F9-0480-86A871F5B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6" y="5811"/>
                <a:ext cx="58" cy="58"/>
              </a:xfrm>
              <a:custGeom>
                <a:avLst/>
                <a:gdLst>
                  <a:gd name="T0" fmla="*/ 2 w 58"/>
                  <a:gd name="T1" fmla="*/ 22 h 58"/>
                  <a:gd name="T2" fmla="*/ 14 w 58"/>
                  <a:gd name="T3" fmla="*/ 46 h 58"/>
                  <a:gd name="T4" fmla="*/ 38 w 58"/>
                  <a:gd name="T5" fmla="*/ 58 h 58"/>
                  <a:gd name="T6" fmla="*/ 56 w 58"/>
                  <a:gd name="T7" fmla="*/ 46 h 58"/>
                  <a:gd name="T8" fmla="*/ 50 w 58"/>
                  <a:gd name="T9" fmla="*/ 28 h 58"/>
                  <a:gd name="T10" fmla="*/ 50 w 58"/>
                  <a:gd name="T11" fmla="*/ 4 h 58"/>
                  <a:gd name="T12" fmla="*/ 23 w 58"/>
                  <a:gd name="T13" fmla="*/ 6 h 58"/>
                  <a:gd name="T14" fmla="*/ 2 w 58"/>
                  <a:gd name="T15" fmla="*/ 22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8" h="58">
                    <a:moveTo>
                      <a:pt x="2" y="22"/>
                    </a:moveTo>
                    <a:cubicBezTo>
                      <a:pt x="0" y="29"/>
                      <a:pt x="8" y="40"/>
                      <a:pt x="14" y="46"/>
                    </a:cubicBezTo>
                    <a:cubicBezTo>
                      <a:pt x="20" y="52"/>
                      <a:pt x="31" y="58"/>
                      <a:pt x="38" y="58"/>
                    </a:cubicBezTo>
                    <a:cubicBezTo>
                      <a:pt x="45" y="58"/>
                      <a:pt x="54" y="51"/>
                      <a:pt x="56" y="46"/>
                    </a:cubicBezTo>
                    <a:cubicBezTo>
                      <a:pt x="58" y="41"/>
                      <a:pt x="51" y="35"/>
                      <a:pt x="50" y="28"/>
                    </a:cubicBezTo>
                    <a:cubicBezTo>
                      <a:pt x="49" y="21"/>
                      <a:pt x="54" y="8"/>
                      <a:pt x="50" y="4"/>
                    </a:cubicBezTo>
                    <a:cubicBezTo>
                      <a:pt x="46" y="0"/>
                      <a:pt x="31" y="3"/>
                      <a:pt x="23" y="6"/>
                    </a:cubicBezTo>
                    <a:cubicBezTo>
                      <a:pt x="15" y="9"/>
                      <a:pt x="6" y="19"/>
                      <a:pt x="2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Freeform 45">
                <a:extLst>
                  <a:ext uri="{FF2B5EF4-FFF2-40B4-BE49-F238E27FC236}">
                    <a16:creationId xmlns:a16="http://schemas.microsoft.com/office/drawing/2014/main" id="{732A3FE8-93C1-411D-C653-D5CEA39C1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4739"/>
                <a:ext cx="87" cy="85"/>
              </a:xfrm>
              <a:custGeom>
                <a:avLst/>
                <a:gdLst>
                  <a:gd name="T0" fmla="*/ 0 w 87"/>
                  <a:gd name="T1" fmla="*/ 68 h 85"/>
                  <a:gd name="T2" fmla="*/ 21 w 87"/>
                  <a:gd name="T3" fmla="*/ 85 h 85"/>
                  <a:gd name="T4" fmla="*/ 33 w 87"/>
                  <a:gd name="T5" fmla="*/ 67 h 85"/>
                  <a:gd name="T6" fmla="*/ 39 w 87"/>
                  <a:gd name="T7" fmla="*/ 49 h 85"/>
                  <a:gd name="T8" fmla="*/ 48 w 87"/>
                  <a:gd name="T9" fmla="*/ 44 h 85"/>
                  <a:gd name="T10" fmla="*/ 75 w 87"/>
                  <a:gd name="T11" fmla="*/ 43 h 85"/>
                  <a:gd name="T12" fmla="*/ 81 w 87"/>
                  <a:gd name="T13" fmla="*/ 37 h 85"/>
                  <a:gd name="T14" fmla="*/ 87 w 87"/>
                  <a:gd name="T15" fmla="*/ 31 h 85"/>
                  <a:gd name="T16" fmla="*/ 84 w 87"/>
                  <a:gd name="T17" fmla="*/ 20 h 85"/>
                  <a:gd name="T18" fmla="*/ 72 w 87"/>
                  <a:gd name="T19" fmla="*/ 2 h 85"/>
                  <a:gd name="T20" fmla="*/ 54 w 87"/>
                  <a:gd name="T21" fmla="*/ 8 h 85"/>
                  <a:gd name="T22" fmla="*/ 42 w 87"/>
                  <a:gd name="T23" fmla="*/ 26 h 85"/>
                  <a:gd name="T24" fmla="*/ 18 w 87"/>
                  <a:gd name="T25" fmla="*/ 26 h 85"/>
                  <a:gd name="T26" fmla="*/ 9 w 87"/>
                  <a:gd name="T27" fmla="*/ 49 h 85"/>
                  <a:gd name="T28" fmla="*/ 0 w 87"/>
                  <a:gd name="T29" fmla="*/ 68 h 8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87" h="85">
                    <a:moveTo>
                      <a:pt x="0" y="68"/>
                    </a:moveTo>
                    <a:cubicBezTo>
                      <a:pt x="2" y="74"/>
                      <a:pt x="16" y="85"/>
                      <a:pt x="21" y="85"/>
                    </a:cubicBezTo>
                    <a:cubicBezTo>
                      <a:pt x="26" y="85"/>
                      <a:pt x="30" y="73"/>
                      <a:pt x="33" y="67"/>
                    </a:cubicBezTo>
                    <a:cubicBezTo>
                      <a:pt x="36" y="61"/>
                      <a:pt x="37" y="53"/>
                      <a:pt x="39" y="49"/>
                    </a:cubicBezTo>
                    <a:cubicBezTo>
                      <a:pt x="41" y="45"/>
                      <a:pt x="42" y="45"/>
                      <a:pt x="48" y="44"/>
                    </a:cubicBezTo>
                    <a:cubicBezTo>
                      <a:pt x="54" y="43"/>
                      <a:pt x="70" y="44"/>
                      <a:pt x="75" y="43"/>
                    </a:cubicBezTo>
                    <a:cubicBezTo>
                      <a:pt x="80" y="42"/>
                      <a:pt x="79" y="39"/>
                      <a:pt x="81" y="37"/>
                    </a:cubicBezTo>
                    <a:cubicBezTo>
                      <a:pt x="83" y="35"/>
                      <a:pt x="87" y="34"/>
                      <a:pt x="87" y="31"/>
                    </a:cubicBezTo>
                    <a:cubicBezTo>
                      <a:pt x="87" y="28"/>
                      <a:pt x="86" y="25"/>
                      <a:pt x="84" y="20"/>
                    </a:cubicBezTo>
                    <a:cubicBezTo>
                      <a:pt x="82" y="15"/>
                      <a:pt x="77" y="4"/>
                      <a:pt x="72" y="2"/>
                    </a:cubicBezTo>
                    <a:cubicBezTo>
                      <a:pt x="67" y="0"/>
                      <a:pt x="59" y="4"/>
                      <a:pt x="54" y="8"/>
                    </a:cubicBezTo>
                    <a:cubicBezTo>
                      <a:pt x="49" y="12"/>
                      <a:pt x="48" y="23"/>
                      <a:pt x="42" y="26"/>
                    </a:cubicBezTo>
                    <a:cubicBezTo>
                      <a:pt x="36" y="29"/>
                      <a:pt x="23" y="22"/>
                      <a:pt x="18" y="26"/>
                    </a:cubicBezTo>
                    <a:cubicBezTo>
                      <a:pt x="13" y="30"/>
                      <a:pt x="12" y="42"/>
                      <a:pt x="9" y="49"/>
                    </a:cubicBezTo>
                    <a:cubicBezTo>
                      <a:pt x="6" y="56"/>
                      <a:pt x="2" y="64"/>
                      <a:pt x="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1BA95758-144B-891F-33F5-982CDB8D0448}"/>
              </a:ext>
            </a:extLst>
          </p:cNvPr>
          <p:cNvSpPr txBox="1"/>
          <p:nvPr/>
        </p:nvSpPr>
        <p:spPr>
          <a:xfrm>
            <a:off x="93855" y="2686324"/>
            <a:ext cx="1145211" cy="115416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solidFill>
                  <a:srgbClr val="0070C0"/>
                </a:solidFill>
                <a:latin typeface="+mj-lt"/>
              </a:rPr>
              <a:t>29% </a:t>
            </a:r>
          </a:p>
          <a:p>
            <a:pPr algn="ctr"/>
            <a:r>
              <a:rPr lang="it-IT" sz="1400">
                <a:solidFill>
                  <a:srgbClr val="0070C0"/>
                </a:solidFill>
                <a:latin typeface="+mj-lt"/>
              </a:rPr>
              <a:t>AREA NORD-OVEST</a:t>
            </a:r>
          </a:p>
          <a:p>
            <a:pPr algn="ctr"/>
            <a:r>
              <a:rPr lang="it-IT" sz="900">
                <a:solidFill>
                  <a:srgbClr val="0070C0"/>
                </a:solidFill>
                <a:latin typeface="+mj-lt"/>
              </a:rPr>
              <a:t>(Liguria, Lombardia, Piemonte, Valle d'Aosta)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3898A8A4-3E7D-B411-A060-F8B25B9FAD8D}"/>
              </a:ext>
            </a:extLst>
          </p:cNvPr>
          <p:cNvSpPr txBox="1"/>
          <p:nvPr/>
        </p:nvSpPr>
        <p:spPr>
          <a:xfrm>
            <a:off x="3200195" y="1275145"/>
            <a:ext cx="1274003" cy="115416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solidFill>
                  <a:srgbClr val="0070C0"/>
                </a:solidFill>
                <a:latin typeface="+mj-lt"/>
              </a:rPr>
              <a:t>23%</a:t>
            </a:r>
          </a:p>
          <a:p>
            <a:pPr algn="ctr"/>
            <a:r>
              <a:rPr lang="it-IT" sz="1400">
                <a:solidFill>
                  <a:srgbClr val="0070C0"/>
                </a:solidFill>
                <a:latin typeface="+mj-lt"/>
              </a:rPr>
              <a:t>AREA NORD-EST</a:t>
            </a:r>
          </a:p>
          <a:p>
            <a:pPr algn="ctr"/>
            <a:r>
              <a:rPr lang="it-IT" sz="900">
                <a:solidFill>
                  <a:srgbClr val="0070C0"/>
                </a:solidFill>
                <a:latin typeface="+mj-lt"/>
              </a:rPr>
              <a:t>(Emilia Romagna, Friuli Venezia Giulia, Marche, Veneto)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D6FD73EF-E248-C8CC-500C-4F9892B66449}"/>
              </a:ext>
            </a:extLst>
          </p:cNvPr>
          <p:cNvSpPr txBox="1"/>
          <p:nvPr/>
        </p:nvSpPr>
        <p:spPr>
          <a:xfrm>
            <a:off x="3411528" y="2536188"/>
            <a:ext cx="1095464" cy="96575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solidFill>
                  <a:srgbClr val="0070C0"/>
                </a:solidFill>
                <a:latin typeface="+mj-lt"/>
              </a:rPr>
              <a:t>25%</a:t>
            </a:r>
          </a:p>
          <a:p>
            <a:r>
              <a:rPr lang="it-IT" sz="1400">
                <a:solidFill>
                  <a:srgbClr val="0070C0"/>
                </a:solidFill>
                <a:latin typeface="+mj-lt"/>
              </a:rPr>
              <a:t>Area Centro </a:t>
            </a:r>
            <a:r>
              <a:rPr lang="it-IT" sz="900">
                <a:solidFill>
                  <a:srgbClr val="0070C0"/>
                </a:solidFill>
                <a:latin typeface="+mj-lt"/>
              </a:rPr>
              <a:t>(Abruzzo, Lazio, Sardegna, Toscana, Umbria)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A63DFFCF-CD0C-ECED-009E-C5491BBBDBEF}"/>
              </a:ext>
            </a:extLst>
          </p:cNvPr>
          <p:cNvSpPr txBox="1"/>
          <p:nvPr/>
        </p:nvSpPr>
        <p:spPr>
          <a:xfrm>
            <a:off x="3530535" y="4386085"/>
            <a:ext cx="1074314" cy="107721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solidFill>
                  <a:srgbClr val="0070C0"/>
                </a:solidFill>
                <a:latin typeface="+mj-lt"/>
              </a:rPr>
              <a:t>23%</a:t>
            </a:r>
          </a:p>
          <a:p>
            <a:pPr algn="ctr"/>
            <a:r>
              <a:rPr lang="it-IT" sz="1400">
                <a:solidFill>
                  <a:srgbClr val="0070C0"/>
                </a:solidFill>
                <a:latin typeface="+mj-lt"/>
              </a:rPr>
              <a:t>Area Sud </a:t>
            </a:r>
            <a:r>
              <a:rPr lang="it-IT" sz="900">
                <a:solidFill>
                  <a:srgbClr val="0070C0"/>
                </a:solidFill>
                <a:latin typeface="+mj-lt"/>
              </a:rPr>
              <a:t>(Basilicata, Calabria, Campania, Molise, Puglia)</a:t>
            </a:r>
          </a:p>
        </p:txBody>
      </p: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ACBBBEAB-102F-AD3B-F1A2-9A57F3F75B11}"/>
              </a:ext>
            </a:extLst>
          </p:cNvPr>
          <p:cNvCxnSpPr>
            <a:cxnSpLocks/>
            <a:endCxn id="4" idx="5"/>
          </p:cNvCxnSpPr>
          <p:nvPr/>
        </p:nvCxnSpPr>
        <p:spPr>
          <a:xfrm flipV="1">
            <a:off x="669750" y="2517823"/>
            <a:ext cx="328179" cy="222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>
            <a:extLst>
              <a:ext uri="{FF2B5EF4-FFF2-40B4-BE49-F238E27FC236}">
                <a16:creationId xmlns:a16="http://schemas.microsoft.com/office/drawing/2014/main" id="{18B9F6DB-9C97-2788-A3C9-C6DC2EA5A116}"/>
              </a:ext>
            </a:extLst>
          </p:cNvPr>
          <p:cNvCxnSpPr>
            <a:cxnSpLocks/>
            <a:endCxn id="12" idx="42"/>
          </p:cNvCxnSpPr>
          <p:nvPr/>
        </p:nvCxnSpPr>
        <p:spPr>
          <a:xfrm flipH="1">
            <a:off x="2666115" y="1573965"/>
            <a:ext cx="533182" cy="1190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19120ACD-8DD1-D9E2-43CB-78763F826119}"/>
              </a:ext>
            </a:extLst>
          </p:cNvPr>
          <p:cNvCxnSpPr>
            <a:cxnSpLocks/>
          </p:cNvCxnSpPr>
          <p:nvPr/>
        </p:nvCxnSpPr>
        <p:spPr>
          <a:xfrm flipH="1" flipV="1">
            <a:off x="2812885" y="3170245"/>
            <a:ext cx="614099" cy="101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CB48419A-A35E-B833-72A9-FF33ACA2F063}"/>
              </a:ext>
            </a:extLst>
          </p:cNvPr>
          <p:cNvCxnSpPr>
            <a:cxnSpLocks/>
          </p:cNvCxnSpPr>
          <p:nvPr/>
        </p:nvCxnSpPr>
        <p:spPr>
          <a:xfrm flipH="1" flipV="1">
            <a:off x="3862475" y="4109562"/>
            <a:ext cx="351904" cy="348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F609B72F-858A-5FE4-1D39-95B00A27BC4F}"/>
              </a:ext>
            </a:extLst>
          </p:cNvPr>
          <p:cNvSpPr txBox="1"/>
          <p:nvPr/>
        </p:nvSpPr>
        <p:spPr>
          <a:xfrm>
            <a:off x="742326" y="1051316"/>
            <a:ext cx="357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sz="1200" b="1" cap="all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AREA GEOGRAFICA IN CUI HA SEDE L’ITL CHE HAI CONTATTATO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88" name="Grafico 87">
                <a:extLst>
                  <a:ext uri="{FF2B5EF4-FFF2-40B4-BE49-F238E27FC236}">
                    <a16:creationId xmlns:a16="http://schemas.microsoft.com/office/drawing/2014/main" id="{77AB35C1-EE84-3341-0682-72DA3CEA0ED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33686933"/>
                  </p:ext>
                </p:extLst>
              </p:nvPr>
            </p:nvGraphicFramePr>
            <p:xfrm>
              <a:off x="4910172" y="975503"/>
              <a:ext cx="3956765" cy="485335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88" name="Grafico 87">
                <a:extLst>
                  <a:ext uri="{FF2B5EF4-FFF2-40B4-BE49-F238E27FC236}">
                    <a16:creationId xmlns:a16="http://schemas.microsoft.com/office/drawing/2014/main" id="{77AB35C1-EE84-3341-0682-72DA3CEA0E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10172" y="975503"/>
                <a:ext cx="3956765" cy="4853354"/>
              </a:xfrm>
              <a:prstGeom prst="rect">
                <a:avLst/>
              </a:prstGeom>
            </p:spPr>
          </p:pic>
        </mc:Fallback>
      </mc:AlternateContent>
      <p:sp>
        <p:nvSpPr>
          <p:cNvPr id="69" name="object 18">
            <a:extLst>
              <a:ext uri="{FF2B5EF4-FFF2-40B4-BE49-F238E27FC236}">
                <a16:creationId xmlns:a16="http://schemas.microsoft.com/office/drawing/2014/main" id="{F2BE9C3C-66D8-9D5C-7ABB-28E545D436F4}"/>
              </a:ext>
            </a:extLst>
          </p:cNvPr>
          <p:cNvSpPr txBox="1"/>
          <p:nvPr/>
        </p:nvSpPr>
        <p:spPr>
          <a:xfrm>
            <a:off x="6534538" y="575842"/>
            <a:ext cx="2407091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MODULO II – MOTIVI DEL CONTATTO</a:t>
            </a:r>
            <a:endParaRPr sz="1200" b="1">
              <a:solidFill>
                <a:srgbClr val="002060"/>
              </a:solidFill>
              <a:latin typeface="+mj-lt"/>
              <a:cs typeface="Trebuchet MS"/>
            </a:endParaRP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294E2511-4A7A-5E7F-DD89-7CC51C5DC273}"/>
              </a:ext>
            </a:extLst>
          </p:cNvPr>
          <p:cNvSpPr txBox="1"/>
          <p:nvPr/>
        </p:nvSpPr>
        <p:spPr>
          <a:xfrm>
            <a:off x="5011615" y="936075"/>
            <a:ext cx="3438512" cy="382797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it-IT" sz="1200" b="1">
                <a:solidFill>
                  <a:srgbClr val="0070C0"/>
                </a:solidFill>
                <a:latin typeface="+mj-lt"/>
                <a:ea typeface="Calibri"/>
                <a:cs typeface="Calibri"/>
              </a:rPr>
              <a:t>NOME DELLA CITTA’ IN CUI HA SEDE L’UFFICIO DELL’INL CHE HAI CONTATTATO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56C4A2-2061-8901-8214-7BE2CC3F0D3E}"/>
              </a:ext>
            </a:extLst>
          </p:cNvPr>
          <p:cNvSpPr txBox="1"/>
          <p:nvPr/>
        </p:nvSpPr>
        <p:spPr>
          <a:xfrm>
            <a:off x="6822830" y="2092569"/>
            <a:ext cx="334107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50">
                <a:solidFill>
                  <a:schemeClr val="bg1"/>
                </a:solidFill>
              </a:rPr>
              <a:t>1%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807A44-F4CA-B882-265B-F23A5DACC783}"/>
              </a:ext>
            </a:extLst>
          </p:cNvPr>
          <p:cNvSpPr txBox="1"/>
          <p:nvPr/>
        </p:nvSpPr>
        <p:spPr>
          <a:xfrm>
            <a:off x="6122377" y="2535114"/>
            <a:ext cx="54219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850">
                <a:solidFill>
                  <a:schemeClr val="bg1"/>
                </a:solidFill>
              </a:rPr>
              <a:t>1%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E806EE2-CC08-F9E9-D15C-DA694C28B60A}"/>
              </a:ext>
            </a:extLst>
          </p:cNvPr>
          <p:cNvSpPr txBox="1"/>
          <p:nvPr/>
        </p:nvSpPr>
        <p:spPr>
          <a:xfrm>
            <a:off x="7071946" y="3590192"/>
            <a:ext cx="334107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50">
                <a:solidFill>
                  <a:schemeClr val="bg1"/>
                </a:solidFill>
              </a:rPr>
              <a:t>2%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55E5B376-334C-B5EB-58FC-2BBA0245AF3A}"/>
              </a:ext>
            </a:extLst>
          </p:cNvPr>
          <p:cNvSpPr txBox="1"/>
          <p:nvPr/>
        </p:nvSpPr>
        <p:spPr>
          <a:xfrm>
            <a:off x="274327" y="5823666"/>
            <a:ext cx="85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solidFill>
                  <a:srgbClr val="0070C0"/>
                </a:solidFill>
              </a:rPr>
              <a:t>Dal questionario è emerso che la maggioranza degli intervistati si è rivolta a un ITL sito nell’area Nord-Ovest (29%); in particolare l’Ufficio di Novara è stato quello maggiormente contattato (11%), seguito da Milano e Chieti (7%) .</a:t>
            </a:r>
          </a:p>
        </p:txBody>
      </p:sp>
    </p:spTree>
    <p:extLst>
      <p:ext uri="{BB962C8B-B14F-4D97-AF65-F5344CB8AC3E}">
        <p14:creationId xmlns:p14="http://schemas.microsoft.com/office/powerpoint/2010/main" val="4194490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996B2-596F-FB69-EB8C-AAD787FC7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DC8A5E57-4304-2E56-D7E9-234740A435B3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2">
            <a:extLst>
              <a:ext uri="{FF2B5EF4-FFF2-40B4-BE49-F238E27FC236}">
                <a16:creationId xmlns:a16="http://schemas.microsoft.com/office/drawing/2014/main" id="{7C3B2472-6A90-525F-8DDC-24D59C0891FD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14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19" name="object 2">
            <a:extLst>
              <a:ext uri="{FF2B5EF4-FFF2-40B4-BE49-F238E27FC236}">
                <a16:creationId xmlns:a16="http://schemas.microsoft.com/office/drawing/2014/main" id="{A3617253-D34F-B4F0-9256-E5C54D6B7F68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380F0945-B37D-717E-E44F-3ED7A1BBF403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EE28E630-7BD3-A787-DD07-DC3BFF7498A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22" name="object 5">
              <a:extLst>
                <a:ext uri="{FF2B5EF4-FFF2-40B4-BE49-F238E27FC236}">
                  <a16:creationId xmlns:a16="http://schemas.microsoft.com/office/drawing/2014/main" id="{6C4B5341-847D-7436-7A33-A38A9551A9B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23" name="object 6">
            <a:extLst>
              <a:ext uri="{FF2B5EF4-FFF2-40B4-BE49-F238E27FC236}">
                <a16:creationId xmlns:a16="http://schemas.microsoft.com/office/drawing/2014/main" id="{0D3613DF-2C35-AF7A-9812-57A1787682A3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02E68344-DA42-C06A-6728-4EAD86929022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69" name="object 18">
            <a:extLst>
              <a:ext uri="{FF2B5EF4-FFF2-40B4-BE49-F238E27FC236}">
                <a16:creationId xmlns:a16="http://schemas.microsoft.com/office/drawing/2014/main" id="{F2BE9C3C-66D8-9D5C-7ABB-28E545D436F4}"/>
              </a:ext>
            </a:extLst>
          </p:cNvPr>
          <p:cNvSpPr txBox="1"/>
          <p:nvPr/>
        </p:nvSpPr>
        <p:spPr>
          <a:xfrm>
            <a:off x="6534538" y="575842"/>
            <a:ext cx="2407091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MODULO II – MOTIVI DEL CONTATTO</a:t>
            </a:r>
            <a:endParaRPr sz="1200" b="1">
              <a:solidFill>
                <a:srgbClr val="002060"/>
              </a:solidFill>
              <a:latin typeface="+mj-lt"/>
              <a:cs typeface="Trebuchet M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11E9DC1-D692-BD1F-04AE-97097969E76C}"/>
              </a:ext>
            </a:extLst>
          </p:cNvPr>
          <p:cNvSpPr txBox="1"/>
          <p:nvPr/>
        </p:nvSpPr>
        <p:spPr>
          <a:xfrm>
            <a:off x="274327" y="5814532"/>
            <a:ext cx="850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solidFill>
                  <a:srgbClr val="0070C0"/>
                </a:solidFill>
              </a:rPr>
              <a:t>Dal grafico di cui sopra si rileva come la maggioranza ha contatto l’INL tramite telefono o  recandosi allo sportello (32,98; 32,72%). Solo il 7,9% dei partecipanti ha cercato le informazioni necessarie alle proprie esigenze collegandosi al sito istituzionale dell’INL.</a:t>
            </a: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5A4F6388-629C-087E-F69F-F2350098C8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183800"/>
              </p:ext>
            </p:extLst>
          </p:nvPr>
        </p:nvGraphicFramePr>
        <p:xfrm>
          <a:off x="1006928" y="1451990"/>
          <a:ext cx="7130143" cy="3712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46841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C0078-814B-397E-55AE-74592B63F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2E4CC0E6-BEC7-273A-7616-92C86D2E5B39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2C216211-4CD3-40D2-94F3-F58C0BE5C2C7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5B328A19-9FCB-B21E-A2C6-3B03B0D9486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E10C1A6B-9B5A-64CA-0C8B-5BCBAD6D25B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15" name="object 6">
            <a:extLst>
              <a:ext uri="{FF2B5EF4-FFF2-40B4-BE49-F238E27FC236}">
                <a16:creationId xmlns:a16="http://schemas.microsoft.com/office/drawing/2014/main" id="{F1E1D2D3-E0E1-972A-DFA5-EB4B2A5E47A3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24D51CF0-BBEA-7F2E-789C-F115E8EDF7DC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29704AF7-9F35-3B18-F8F0-BDB133D1D9E2}"/>
              </a:ext>
            </a:extLst>
          </p:cNvPr>
          <p:cNvSpPr txBox="1"/>
          <p:nvPr/>
        </p:nvSpPr>
        <p:spPr>
          <a:xfrm>
            <a:off x="5212016" y="3284254"/>
            <a:ext cx="3563186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spc="-5">
                <a:solidFill>
                  <a:srgbClr val="0070C0"/>
                </a:solidFill>
                <a:latin typeface="+mj-lt"/>
                <a:cs typeface="Trebuchet MS"/>
              </a:rPr>
              <a:t>MODULO III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spc="-5">
                <a:solidFill>
                  <a:srgbClr val="0070C0"/>
                </a:solidFill>
                <a:latin typeface="+mj-lt"/>
                <a:cs typeface="Trebuchet MS"/>
              </a:rPr>
              <a:t>VALUTAZIONE SITO INTERNET DELL’INL</a:t>
            </a:r>
            <a:endParaRPr lang="it-IT" sz="1600" b="1">
              <a:solidFill>
                <a:srgbClr val="0070C0"/>
              </a:solidFill>
              <a:latin typeface="+mj-lt"/>
              <a:cs typeface="Trebuchet MS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FF920A00-0185-6130-C242-22905DF31382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9357C100-3613-0818-0FD5-D791FCE3F0C0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15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940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B03DC-E5AE-64F3-D297-A1E2C6A7A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8C850633-4A54-F2E0-9BC5-ACAE9D074C38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2">
            <a:extLst>
              <a:ext uri="{FF2B5EF4-FFF2-40B4-BE49-F238E27FC236}">
                <a16:creationId xmlns:a16="http://schemas.microsoft.com/office/drawing/2014/main" id="{9151AB9E-B70F-AC15-7A4C-2DECDB9AC79B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16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19" name="object 2">
            <a:extLst>
              <a:ext uri="{FF2B5EF4-FFF2-40B4-BE49-F238E27FC236}">
                <a16:creationId xmlns:a16="http://schemas.microsoft.com/office/drawing/2014/main" id="{48325FEF-426E-4E72-6317-94F4AFDDB241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6AB03E7F-6423-70EE-6654-D155CEB937B4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5696A6A0-5F9E-5C82-48CD-6BBD598C479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22" name="object 5">
              <a:extLst>
                <a:ext uri="{FF2B5EF4-FFF2-40B4-BE49-F238E27FC236}">
                  <a16:creationId xmlns:a16="http://schemas.microsoft.com/office/drawing/2014/main" id="{71166DEE-EC42-74D3-4C37-49252BE9C30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23" name="object 6">
            <a:extLst>
              <a:ext uri="{FF2B5EF4-FFF2-40B4-BE49-F238E27FC236}">
                <a16:creationId xmlns:a16="http://schemas.microsoft.com/office/drawing/2014/main" id="{0D18E48C-AD2E-E23D-FB6C-FA77BB8409A1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8E9AD696-FF79-CB88-349B-CD38A844C5DD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object 18">
            <a:extLst>
              <a:ext uri="{FF2B5EF4-FFF2-40B4-BE49-F238E27FC236}">
                <a16:creationId xmlns:a16="http://schemas.microsoft.com/office/drawing/2014/main" id="{AC3CD55F-D311-17B4-AC7E-DC0351D24A14}"/>
              </a:ext>
            </a:extLst>
          </p:cNvPr>
          <p:cNvSpPr txBox="1"/>
          <p:nvPr/>
        </p:nvSpPr>
        <p:spPr>
          <a:xfrm>
            <a:off x="6742545" y="538090"/>
            <a:ext cx="2240837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MODULO III – SITO ISTITUZIONALE</a:t>
            </a:r>
            <a:endParaRPr sz="1200" b="1">
              <a:solidFill>
                <a:srgbClr val="002060"/>
              </a:solidFill>
              <a:latin typeface="+mj-lt"/>
              <a:cs typeface="Trebuchet MS"/>
            </a:endParaRP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255C241C-E952-7466-611D-2017371948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7733138"/>
              </p:ext>
            </p:extLst>
          </p:nvPr>
        </p:nvGraphicFramePr>
        <p:xfrm>
          <a:off x="19773" y="988448"/>
          <a:ext cx="4631267" cy="2532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11B1A803-E5CD-D9FB-0CA3-7AB20F4331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1613"/>
              </p:ext>
            </p:extLst>
          </p:nvPr>
        </p:nvGraphicFramePr>
        <p:xfrm>
          <a:off x="0" y="3442205"/>
          <a:ext cx="4572000" cy="284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386880A8-D6BA-6C97-23BE-1BA9558AA4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1811696"/>
              </p:ext>
            </p:extLst>
          </p:nvPr>
        </p:nvGraphicFramePr>
        <p:xfrm>
          <a:off x="4595622" y="3429000"/>
          <a:ext cx="4336096" cy="2890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E4CBE8CA-014E-064C-AADC-BD58E628E0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6216152"/>
              </p:ext>
            </p:extLst>
          </p:nvPr>
        </p:nvGraphicFramePr>
        <p:xfrm>
          <a:off x="4651040" y="844836"/>
          <a:ext cx="4359718" cy="2720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100155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83595-4396-5574-CF3B-EBF3838C3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3D4A3664-7A38-6E50-3DC5-B791AB2D8F9E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2">
            <a:extLst>
              <a:ext uri="{FF2B5EF4-FFF2-40B4-BE49-F238E27FC236}">
                <a16:creationId xmlns:a16="http://schemas.microsoft.com/office/drawing/2014/main" id="{C4D6E1BB-DD68-07B8-9C06-48CB63007842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17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19" name="object 2">
            <a:extLst>
              <a:ext uri="{FF2B5EF4-FFF2-40B4-BE49-F238E27FC236}">
                <a16:creationId xmlns:a16="http://schemas.microsoft.com/office/drawing/2014/main" id="{6A676063-89BD-CDA0-C85A-ECF050EADDE2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B0B84705-CEFC-E0F9-8ADD-206678D1E36A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71DC8A65-8A43-0CC9-E75F-6AD67227248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22" name="object 5">
              <a:extLst>
                <a:ext uri="{FF2B5EF4-FFF2-40B4-BE49-F238E27FC236}">
                  <a16:creationId xmlns:a16="http://schemas.microsoft.com/office/drawing/2014/main" id="{222147A2-D7CE-B915-5740-52441198A61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23" name="object 6">
            <a:extLst>
              <a:ext uri="{FF2B5EF4-FFF2-40B4-BE49-F238E27FC236}">
                <a16:creationId xmlns:a16="http://schemas.microsoft.com/office/drawing/2014/main" id="{74613AAD-0FC8-6A1D-BEF0-B45D0E2A5424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B02BDC83-645C-7813-D8C9-161718CD069B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EA1A0783-97D5-3C33-10C7-BE4703EDFE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1188603"/>
              </p:ext>
            </p:extLst>
          </p:nvPr>
        </p:nvGraphicFramePr>
        <p:xfrm>
          <a:off x="529923" y="1018881"/>
          <a:ext cx="8164946" cy="4268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bject 18">
            <a:extLst>
              <a:ext uri="{FF2B5EF4-FFF2-40B4-BE49-F238E27FC236}">
                <a16:creationId xmlns:a16="http://schemas.microsoft.com/office/drawing/2014/main" id="{9B1AD2D6-C587-B344-F94F-406A08AD9735}"/>
              </a:ext>
            </a:extLst>
          </p:cNvPr>
          <p:cNvSpPr txBox="1"/>
          <p:nvPr/>
        </p:nvSpPr>
        <p:spPr>
          <a:xfrm>
            <a:off x="6651830" y="545362"/>
            <a:ext cx="2240837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MODULO III – SITO ISTITUZIONALE</a:t>
            </a:r>
            <a:endParaRPr sz="1200" b="1">
              <a:solidFill>
                <a:srgbClr val="002060"/>
              </a:solidFill>
              <a:latin typeface="+mj-lt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48163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F8F6B-D3F8-B604-F160-BAD2456AE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0A3E3C4B-3681-82A5-9397-6B469321256E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2">
            <a:extLst>
              <a:ext uri="{FF2B5EF4-FFF2-40B4-BE49-F238E27FC236}">
                <a16:creationId xmlns:a16="http://schemas.microsoft.com/office/drawing/2014/main" id="{61270D90-356A-ACA1-2DFB-9EE2B020138B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18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19" name="object 2">
            <a:extLst>
              <a:ext uri="{FF2B5EF4-FFF2-40B4-BE49-F238E27FC236}">
                <a16:creationId xmlns:a16="http://schemas.microsoft.com/office/drawing/2014/main" id="{0A320FFF-1825-28F1-0F68-68E47543E2AC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CE90B3C5-AD0A-0345-A4E3-6B534093B26E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911CBD4F-8AF9-386C-7CAC-DE53367E888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22" name="object 5">
              <a:extLst>
                <a:ext uri="{FF2B5EF4-FFF2-40B4-BE49-F238E27FC236}">
                  <a16:creationId xmlns:a16="http://schemas.microsoft.com/office/drawing/2014/main" id="{7852CBC5-D9EE-9BF4-2733-34FEA218CBE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23" name="object 6">
            <a:extLst>
              <a:ext uri="{FF2B5EF4-FFF2-40B4-BE49-F238E27FC236}">
                <a16:creationId xmlns:a16="http://schemas.microsoft.com/office/drawing/2014/main" id="{FB907442-D88B-E64F-6BF6-4BB19423DBB2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5676056C-6E8E-3C44-DAF9-4E5657F5FF31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CB31E359-9822-459E-56E9-9C14E57D32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4628934"/>
              </p:ext>
            </p:extLst>
          </p:nvPr>
        </p:nvGraphicFramePr>
        <p:xfrm>
          <a:off x="8703" y="995742"/>
          <a:ext cx="4572000" cy="2628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9BC20175-8374-20FB-6BDC-18E5B56769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3003556"/>
              </p:ext>
            </p:extLst>
          </p:nvPr>
        </p:nvGraphicFramePr>
        <p:xfrm>
          <a:off x="4580703" y="832969"/>
          <a:ext cx="4311964" cy="2838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4BF115A8-E1C5-77DD-2FB2-094A8E6905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6097727"/>
              </p:ext>
            </p:extLst>
          </p:nvPr>
        </p:nvGraphicFramePr>
        <p:xfrm>
          <a:off x="8703" y="3624686"/>
          <a:ext cx="4572000" cy="2713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D488935D-D1B3-ABE8-96FB-5D679D34AB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098132"/>
              </p:ext>
            </p:extLst>
          </p:nvPr>
        </p:nvGraphicFramePr>
        <p:xfrm>
          <a:off x="4524962" y="3624686"/>
          <a:ext cx="4572000" cy="2680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object 18">
            <a:extLst>
              <a:ext uri="{FF2B5EF4-FFF2-40B4-BE49-F238E27FC236}">
                <a16:creationId xmlns:a16="http://schemas.microsoft.com/office/drawing/2014/main" id="{CB44D029-18C1-1E25-D973-29F706C9FA75}"/>
              </a:ext>
            </a:extLst>
          </p:cNvPr>
          <p:cNvSpPr txBox="1"/>
          <p:nvPr/>
        </p:nvSpPr>
        <p:spPr>
          <a:xfrm>
            <a:off x="6651830" y="545362"/>
            <a:ext cx="2240837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MODULO III – SITO ISTITUZIONALE</a:t>
            </a:r>
            <a:endParaRPr sz="1200" b="1">
              <a:solidFill>
                <a:srgbClr val="002060"/>
              </a:solidFill>
              <a:latin typeface="+mj-lt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54250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92A09-858F-2957-9784-3804860A1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18D2D1FC-B074-6776-5695-1FD5B6AAD42A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974D37D7-D099-A198-62A5-E2F60A03828E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273BE3EA-C3C8-5503-3DC2-889D12AEEA8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A3E62D86-2950-DA10-D5F4-1CD0EE63B43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15" name="object 6">
            <a:extLst>
              <a:ext uri="{FF2B5EF4-FFF2-40B4-BE49-F238E27FC236}">
                <a16:creationId xmlns:a16="http://schemas.microsoft.com/office/drawing/2014/main" id="{D874598B-55A2-190E-5759-BFB6075EF49B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EB1C050F-6AAD-9BFF-EA70-7B2E3F851F61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9F929A74-D7BF-5F32-5F58-3D5864F1AF14}"/>
              </a:ext>
            </a:extLst>
          </p:cNvPr>
          <p:cNvSpPr txBox="1"/>
          <p:nvPr/>
        </p:nvSpPr>
        <p:spPr>
          <a:xfrm>
            <a:off x="5327786" y="3230630"/>
            <a:ext cx="3077305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>
                <a:solidFill>
                  <a:srgbClr val="0070C0"/>
                </a:solidFill>
                <a:latin typeface="+mj-lt"/>
                <a:cs typeface="Trebuchet MS"/>
              </a:rPr>
              <a:t>MODULO IV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>
                <a:solidFill>
                  <a:srgbClr val="0070C0"/>
                </a:solidFill>
                <a:latin typeface="+mj-lt"/>
                <a:cs typeface="Trebuchet MS"/>
              </a:rPr>
              <a:t>RELAZIONI CON GLI UFFICI</a:t>
            </a: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DB88CE4A-EDAB-8379-8D9F-424B2B65F646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40BF11B6-B475-6847-6FA7-2ABA258F51C9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19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480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3" name="object 3"/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77165" y="1646795"/>
            <a:ext cx="6772267" cy="1515158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lang="it-IT" sz="1200" spc="-5" dirty="0">
                <a:solidFill>
                  <a:srgbClr val="0070C0"/>
                </a:solidFill>
                <a:latin typeface="+mj-lt"/>
                <a:ea typeface="+mn-lt"/>
                <a:cs typeface="+mn-lt"/>
              </a:rPr>
              <a:t>L’indagine di </a:t>
            </a:r>
            <a:r>
              <a:rPr lang="it-IT" sz="1200" i="1" spc="-5" dirty="0">
                <a:solidFill>
                  <a:srgbClr val="0070C0"/>
                </a:solidFill>
                <a:latin typeface="+mj-lt"/>
                <a:ea typeface="+mn-lt"/>
                <a:cs typeface="+mn-lt"/>
              </a:rPr>
              <a:t>customer </a:t>
            </a:r>
            <a:r>
              <a:rPr lang="it-IT" sz="1200" i="1" spc="-5" dirty="0" err="1">
                <a:solidFill>
                  <a:srgbClr val="0070C0"/>
                </a:solidFill>
                <a:latin typeface="+mj-lt"/>
                <a:ea typeface="+mn-lt"/>
                <a:cs typeface="+mn-lt"/>
              </a:rPr>
              <a:t>satisfaction</a:t>
            </a:r>
            <a:r>
              <a:rPr lang="it-IT" sz="1200" spc="-5" dirty="0">
                <a:solidFill>
                  <a:srgbClr val="0070C0"/>
                </a:solidFill>
                <a:latin typeface="+mj-lt"/>
                <a:ea typeface="+mn-lt"/>
                <a:cs typeface="+mn-lt"/>
              </a:rPr>
              <a:t>, volta a rilevare il grado di soddisfazione dell'utenza  e dunque la qualità e l'efficacia dei servizi resi, consente di individuare il potenziale di miglioramento dell’Amministrazione e si inserisce nel generale processo di trasformazione e modernizzazione della Pubblica Amministrazione.</a:t>
            </a:r>
            <a:endParaRPr lang="en-US" sz="1200" dirty="0">
              <a:solidFill>
                <a:srgbClr val="0070C0"/>
              </a:solidFill>
              <a:latin typeface="+mj-lt"/>
              <a:ea typeface="+mn-lt"/>
              <a:cs typeface="+mn-lt"/>
            </a:endParaRPr>
          </a:p>
          <a:p>
            <a:pPr marL="12700" marR="5080" algn="just">
              <a:spcBef>
                <a:spcPts val="95"/>
              </a:spcBef>
            </a:pPr>
            <a:r>
              <a:rPr lang="it-IT" sz="1200" spc="-5" dirty="0">
                <a:solidFill>
                  <a:srgbClr val="0070C0"/>
                </a:solidFill>
                <a:latin typeface="+mj-lt"/>
                <a:ea typeface="Calibri"/>
                <a:cs typeface="Calibri"/>
              </a:rPr>
              <a:t>Il cittadino acquisisce un ruolo centrale e costituisce una risorsa strategica </a:t>
            </a:r>
            <a:r>
              <a:rPr lang="it-IT" sz="1200" spc="-5" dirty="0">
                <a:solidFill>
                  <a:srgbClr val="0070C0"/>
                </a:solidFill>
                <a:latin typeface="+mj-lt"/>
                <a:ea typeface="+mn-lt"/>
                <a:cs typeface="+mn-lt"/>
              </a:rPr>
              <a:t>per valutare la rispondenza dei servizi erogati ai bisogni reali, così come percepiti dai soggetti fruitori.</a:t>
            </a:r>
          </a:p>
          <a:p>
            <a:pPr marL="12700" marR="5080" algn="just">
              <a:spcBef>
                <a:spcPts val="95"/>
              </a:spcBef>
            </a:pPr>
            <a:r>
              <a:rPr lang="it-IT" sz="1200" spc="-5" dirty="0">
                <a:solidFill>
                  <a:srgbClr val="0070C0"/>
                </a:solidFill>
                <a:latin typeface="+mj-lt"/>
                <a:ea typeface="Calibri"/>
                <a:cs typeface="Calibri"/>
              </a:rPr>
              <a:t>L’Ispettorato Nazionale del lavoro svolge con periodicità annuale questo tipo di indagine, allo scopo di rilevare le aspettative e le reali esigenze dei fruitori dei propri servizi al fine di</a:t>
            </a:r>
            <a:r>
              <a:rPr lang="it-IT" sz="1200" spc="-5" dirty="0">
                <a:solidFill>
                  <a:srgbClr val="0070C0"/>
                </a:solidFill>
                <a:latin typeface="+mj-lt"/>
                <a:ea typeface="+mn-lt"/>
                <a:cs typeface="+mn-lt"/>
              </a:rPr>
              <a:t> dare risposte tempestive e migliorare la qualità degli stessi.</a:t>
            </a:r>
            <a:endParaRPr lang="it-IT" sz="1200" spc="-5" dirty="0">
              <a:solidFill>
                <a:srgbClr val="002060"/>
              </a:solidFill>
              <a:ea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04277" y="514554"/>
            <a:ext cx="795655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>
                <a:solidFill>
                  <a:srgbClr val="002060"/>
                </a:solidFill>
                <a:latin typeface="+mj-lt"/>
                <a:cs typeface="Trebuchet MS"/>
              </a:rPr>
              <a:t>PR</a:t>
            </a:r>
            <a:r>
              <a:rPr sz="1200" b="1" spc="5">
                <a:solidFill>
                  <a:srgbClr val="002060"/>
                </a:solidFill>
                <a:latin typeface="+mj-lt"/>
                <a:cs typeface="Trebuchet MS"/>
              </a:rPr>
              <a:t>E</a:t>
            </a:r>
            <a:r>
              <a:rPr sz="1200" b="1" spc="-5">
                <a:solidFill>
                  <a:srgbClr val="002060"/>
                </a:solidFill>
                <a:latin typeface="+mj-lt"/>
                <a:cs typeface="Trebuchet MS"/>
              </a:rPr>
              <a:t>MESS</a:t>
            </a:r>
            <a:r>
              <a:rPr sz="1200" b="1">
                <a:solidFill>
                  <a:srgbClr val="002060"/>
                </a:solidFill>
                <a:latin typeface="+mj-lt"/>
                <a:cs typeface="Trebuchet MS"/>
              </a:rPr>
              <a:t>A</a:t>
            </a:r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CDAAD520-D189-45D6-98DB-71FDA11B1BE5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B60DB2CB-A70C-4F6D-A4DD-E5AC1E39A073}"/>
              </a:ext>
            </a:extLst>
          </p:cNvPr>
          <p:cNvSpPr txBox="1"/>
          <p:nvPr/>
        </p:nvSpPr>
        <p:spPr>
          <a:xfrm>
            <a:off x="1211148" y="829467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FE203BB9-1407-430C-A7A7-820EBED70881}"/>
              </a:ext>
            </a:extLst>
          </p:cNvPr>
          <p:cNvSpPr txBox="1"/>
          <p:nvPr/>
        </p:nvSpPr>
        <p:spPr>
          <a:xfrm>
            <a:off x="2820231" y="1203771"/>
            <a:ext cx="3503538" cy="258404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 algn="ctr">
              <a:spcBef>
                <a:spcPts val="95"/>
              </a:spcBef>
            </a:pPr>
            <a:r>
              <a:rPr lang="it-IT" sz="1600" b="1" spc="-5">
                <a:solidFill>
                  <a:srgbClr val="0070C0"/>
                </a:solidFill>
                <a:latin typeface="+mj-lt"/>
                <a:cs typeface="Calibri"/>
              </a:rPr>
              <a:t>Customer Satisfaction </a:t>
            </a:r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F1589890-229E-4301-B2B5-35556A388DA9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2">
            <a:extLst>
              <a:ext uri="{FF2B5EF4-FFF2-40B4-BE49-F238E27FC236}">
                <a16:creationId xmlns:a16="http://schemas.microsoft.com/office/drawing/2014/main" id="{CE2D3311-5194-4563-A1AA-927755BC5044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dirty="0" smtClean="0">
                <a:solidFill>
                  <a:srgbClr val="002060"/>
                </a:solidFill>
                <a:latin typeface="Calibri"/>
                <a:cs typeface="Calibri"/>
              </a:rPr>
              <a:t>2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D0B15-493F-7B2E-BB8F-D41C0E784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A103C4D4-4ACF-0461-E948-6636FE8507EB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F2B7CB5C-E54F-E282-6E46-16F4722955E5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B38197A0-6984-C637-C0C2-766096B65BC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16B5F1FA-B322-BFB0-258B-3DC75C72305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15" name="object 6">
            <a:extLst>
              <a:ext uri="{FF2B5EF4-FFF2-40B4-BE49-F238E27FC236}">
                <a16:creationId xmlns:a16="http://schemas.microsoft.com/office/drawing/2014/main" id="{E0976705-A610-4257-1759-902132E87AFA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113A409A-B067-49B2-58EA-7AD117069255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696DDEA6-DAA0-8DAD-30AE-6FD4CCFACB27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64B4CA08-F825-C954-2161-8791505A9F78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20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50F6CADC-6AE2-A99B-465D-CA38AEE576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8448939"/>
              </p:ext>
            </p:extLst>
          </p:nvPr>
        </p:nvGraphicFramePr>
        <p:xfrm>
          <a:off x="4603321" y="1025396"/>
          <a:ext cx="4487098" cy="2450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79B0617F-C455-F50B-4F7D-DFE6931A50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904350"/>
              </p:ext>
            </p:extLst>
          </p:nvPr>
        </p:nvGraphicFramePr>
        <p:xfrm>
          <a:off x="163976" y="3604642"/>
          <a:ext cx="4487099" cy="2613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4C57F6FC-5E3E-2E50-E69B-A434D28BD2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3860494"/>
              </p:ext>
            </p:extLst>
          </p:nvPr>
        </p:nvGraphicFramePr>
        <p:xfrm>
          <a:off x="4580702" y="3429000"/>
          <a:ext cx="4399322" cy="2827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object 18">
            <a:extLst>
              <a:ext uri="{FF2B5EF4-FFF2-40B4-BE49-F238E27FC236}">
                <a16:creationId xmlns:a16="http://schemas.microsoft.com/office/drawing/2014/main" id="{E40552FD-9D8D-03D7-430B-4DFF38EB8922}"/>
              </a:ext>
            </a:extLst>
          </p:cNvPr>
          <p:cNvSpPr txBox="1"/>
          <p:nvPr/>
        </p:nvSpPr>
        <p:spPr>
          <a:xfrm>
            <a:off x="6257164" y="545362"/>
            <a:ext cx="2635504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MODULO IV – RELAZIONI CON GLI UFFICI</a:t>
            </a:r>
            <a:endParaRPr sz="1200" b="1">
              <a:solidFill>
                <a:srgbClr val="002060"/>
              </a:solidFill>
              <a:latin typeface="+mj-lt"/>
              <a:cs typeface="Trebuchet MS"/>
            </a:endParaRPr>
          </a:p>
        </p:txBody>
      </p:sp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2669F371-9627-8C0D-D417-7894BEDE0E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3544356"/>
              </p:ext>
            </p:extLst>
          </p:nvPr>
        </p:nvGraphicFramePr>
        <p:xfrm>
          <a:off x="266699" y="1014016"/>
          <a:ext cx="4572000" cy="2669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477743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2CB04-A1B8-F494-F7B2-570ADD857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5985F16C-5391-6B09-75FD-656CC340B8DE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49E13D67-F21B-DE0D-68E8-9B31A3D6DFED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3EC3D97B-0BC9-9AA6-0034-045D448BE21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641726D8-5299-3E3D-213A-BEA13B40EDC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15" name="object 6">
            <a:extLst>
              <a:ext uri="{FF2B5EF4-FFF2-40B4-BE49-F238E27FC236}">
                <a16:creationId xmlns:a16="http://schemas.microsoft.com/office/drawing/2014/main" id="{9E95C036-54DB-FE1C-BE2F-14E3537A5C17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26637D08-1347-D2AF-9FDD-D3E390C6302F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6DF63CF9-B6D3-F289-42A6-A3335FAFFC65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40EC93C2-DD43-4288-B1D0-509BBBF7E685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21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3458DE90-4DC5-4996-2F08-276B7AA048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3555929"/>
              </p:ext>
            </p:extLst>
          </p:nvPr>
        </p:nvGraphicFramePr>
        <p:xfrm>
          <a:off x="23622" y="1001525"/>
          <a:ext cx="4572000" cy="2387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ADDFA623-DA2A-D8ED-2CDA-F49244538D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556808"/>
              </p:ext>
            </p:extLst>
          </p:nvPr>
        </p:nvGraphicFramePr>
        <p:xfrm>
          <a:off x="4668206" y="782318"/>
          <a:ext cx="4305301" cy="2645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6EBFE741-9F5D-A038-8DF0-CA4541E6C3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9963742"/>
              </p:ext>
            </p:extLst>
          </p:nvPr>
        </p:nvGraphicFramePr>
        <p:xfrm>
          <a:off x="14920" y="3490975"/>
          <a:ext cx="4548379" cy="282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818ED04D-326F-BDEF-AC23-BAF780B16A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1905022"/>
              </p:ext>
            </p:extLst>
          </p:nvPr>
        </p:nvGraphicFramePr>
        <p:xfrm>
          <a:off x="4595622" y="3429000"/>
          <a:ext cx="4426839" cy="2845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object 18">
            <a:extLst>
              <a:ext uri="{FF2B5EF4-FFF2-40B4-BE49-F238E27FC236}">
                <a16:creationId xmlns:a16="http://schemas.microsoft.com/office/drawing/2014/main" id="{899CD1C3-15FC-961A-89D7-CB69B4C39595}"/>
              </a:ext>
            </a:extLst>
          </p:cNvPr>
          <p:cNvSpPr txBox="1"/>
          <p:nvPr/>
        </p:nvSpPr>
        <p:spPr>
          <a:xfrm>
            <a:off x="6257164" y="545362"/>
            <a:ext cx="2635504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MODULO IV – RELAZIONI CON GLI UFFICI</a:t>
            </a:r>
            <a:endParaRPr sz="1200" b="1">
              <a:solidFill>
                <a:srgbClr val="002060"/>
              </a:solidFill>
              <a:latin typeface="+mj-lt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35927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2CB04-A1B8-F494-F7B2-570ADD857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5985F16C-5391-6B09-75FD-656CC340B8DE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49E13D67-F21B-DE0D-68E8-9B31A3D6DFED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3EC3D97B-0BC9-9AA6-0034-045D448BE21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641726D8-5299-3E3D-213A-BEA13B40EDC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15" name="object 6">
            <a:extLst>
              <a:ext uri="{FF2B5EF4-FFF2-40B4-BE49-F238E27FC236}">
                <a16:creationId xmlns:a16="http://schemas.microsoft.com/office/drawing/2014/main" id="{9E95C036-54DB-FE1C-BE2F-14E3537A5C17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26637D08-1347-D2AF-9FDD-D3E390C6302F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6DF63CF9-B6D3-F289-42A6-A3335FAFFC65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40EC93C2-DD43-4288-B1D0-509BBBF7E685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22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26DBF90E-81AF-06E0-E64E-8159D3D51C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6833033"/>
              </p:ext>
            </p:extLst>
          </p:nvPr>
        </p:nvGraphicFramePr>
        <p:xfrm>
          <a:off x="99086" y="979989"/>
          <a:ext cx="4472914" cy="2449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C97A4230-AF30-A9AA-9D69-3258843FB8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860311"/>
              </p:ext>
            </p:extLst>
          </p:nvPr>
        </p:nvGraphicFramePr>
        <p:xfrm>
          <a:off x="4595622" y="979989"/>
          <a:ext cx="4449292" cy="2449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78E81F9B-129B-B057-EA44-4C025C6442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758359"/>
              </p:ext>
            </p:extLst>
          </p:nvPr>
        </p:nvGraphicFramePr>
        <p:xfrm>
          <a:off x="243077" y="3375739"/>
          <a:ext cx="4352545" cy="2827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B9C2DE99-209D-CC51-4A81-B63BC63858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1522224"/>
              </p:ext>
            </p:extLst>
          </p:nvPr>
        </p:nvGraphicFramePr>
        <p:xfrm>
          <a:off x="4619244" y="3329238"/>
          <a:ext cx="4449293" cy="3066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object 18">
            <a:extLst>
              <a:ext uri="{FF2B5EF4-FFF2-40B4-BE49-F238E27FC236}">
                <a16:creationId xmlns:a16="http://schemas.microsoft.com/office/drawing/2014/main" id="{35FCC89F-A45F-5743-87F7-E19CA50687C2}"/>
              </a:ext>
            </a:extLst>
          </p:cNvPr>
          <p:cNvSpPr txBox="1"/>
          <p:nvPr/>
        </p:nvSpPr>
        <p:spPr>
          <a:xfrm>
            <a:off x="6257164" y="545362"/>
            <a:ext cx="2635504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MODULO IV – RELAZIONI CON GLI UFFICI</a:t>
            </a:r>
            <a:endParaRPr sz="1200" b="1">
              <a:solidFill>
                <a:srgbClr val="002060"/>
              </a:solidFill>
              <a:latin typeface="+mj-lt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33516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2CB04-A1B8-F494-F7B2-570ADD857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5985F16C-5391-6B09-75FD-656CC340B8DE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49E13D67-F21B-DE0D-68E8-9B31A3D6DFED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3EC3D97B-0BC9-9AA6-0034-045D448BE21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641726D8-5299-3E3D-213A-BEA13B40EDC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15" name="object 6">
            <a:extLst>
              <a:ext uri="{FF2B5EF4-FFF2-40B4-BE49-F238E27FC236}">
                <a16:creationId xmlns:a16="http://schemas.microsoft.com/office/drawing/2014/main" id="{9E95C036-54DB-FE1C-BE2F-14E3537A5C17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26637D08-1347-D2AF-9FDD-D3E390C6302F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6DF63CF9-B6D3-F289-42A6-A3335FAFFC65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40EC93C2-DD43-4288-B1D0-509BBBF7E685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23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0EFFCFC1-F9E3-1502-8E42-0913452377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989253"/>
              </p:ext>
            </p:extLst>
          </p:nvPr>
        </p:nvGraphicFramePr>
        <p:xfrm>
          <a:off x="849745" y="1072096"/>
          <a:ext cx="7102764" cy="5184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object 18">
            <a:extLst>
              <a:ext uri="{FF2B5EF4-FFF2-40B4-BE49-F238E27FC236}">
                <a16:creationId xmlns:a16="http://schemas.microsoft.com/office/drawing/2014/main" id="{E5016E5E-BE8F-ABAD-2278-30DE322723E5}"/>
              </a:ext>
            </a:extLst>
          </p:cNvPr>
          <p:cNvSpPr txBox="1"/>
          <p:nvPr/>
        </p:nvSpPr>
        <p:spPr>
          <a:xfrm>
            <a:off x="6257164" y="545362"/>
            <a:ext cx="2635504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MODULO IV – RELAZIONI CON GLI UFFICI</a:t>
            </a:r>
            <a:endParaRPr sz="1200" b="1">
              <a:solidFill>
                <a:srgbClr val="002060"/>
              </a:solidFill>
              <a:latin typeface="+mj-lt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0950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AD3BDCDF-8B19-4706-B808-25D9124DF693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2">
            <a:extLst>
              <a:ext uri="{FF2B5EF4-FFF2-40B4-BE49-F238E27FC236}">
                <a16:creationId xmlns:a16="http://schemas.microsoft.com/office/drawing/2014/main" id="{DB387CEA-A95D-4D77-BE0E-AACF552E34F8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dirty="0" smtClean="0">
                <a:solidFill>
                  <a:srgbClr val="002060"/>
                </a:solidFill>
                <a:latin typeface="Calibri"/>
                <a:cs typeface="Calibri"/>
              </a:rPr>
              <a:t>24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19" name="object 2">
            <a:extLst>
              <a:ext uri="{FF2B5EF4-FFF2-40B4-BE49-F238E27FC236}">
                <a16:creationId xmlns:a16="http://schemas.microsoft.com/office/drawing/2014/main" id="{B0F74A2F-A1F6-4BCA-9F09-C386C0219A3B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76B8A307-331D-4DDD-96A8-38A4D26A3F8F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3F3EC62D-E1F7-4EB7-9782-620828416FB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22" name="object 5">
              <a:extLst>
                <a:ext uri="{FF2B5EF4-FFF2-40B4-BE49-F238E27FC236}">
                  <a16:creationId xmlns:a16="http://schemas.microsoft.com/office/drawing/2014/main" id="{36A73784-BC38-4EA1-AA6D-59C7C5F2A12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23" name="object 6">
            <a:extLst>
              <a:ext uri="{FF2B5EF4-FFF2-40B4-BE49-F238E27FC236}">
                <a16:creationId xmlns:a16="http://schemas.microsoft.com/office/drawing/2014/main" id="{928F4751-0EEF-4358-A44E-13C299845BC7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051AFF62-456A-4225-9CEE-3BCC9960E4ED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1" name="object 18">
            <a:extLst>
              <a:ext uri="{FF2B5EF4-FFF2-40B4-BE49-F238E27FC236}">
                <a16:creationId xmlns:a16="http://schemas.microsoft.com/office/drawing/2014/main" id="{A8CD52A1-5E04-48F1-8F55-DF8FB6F8FCA6}"/>
              </a:ext>
            </a:extLst>
          </p:cNvPr>
          <p:cNvSpPr txBox="1"/>
          <p:nvPr/>
        </p:nvSpPr>
        <p:spPr>
          <a:xfrm>
            <a:off x="7904277" y="538090"/>
            <a:ext cx="1079105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CONCLUSIONI</a:t>
            </a:r>
            <a:endParaRPr sz="1200" b="1">
              <a:solidFill>
                <a:srgbClr val="002060"/>
              </a:solidFill>
              <a:latin typeface="+mj-lt"/>
              <a:cs typeface="Trebuchet MS"/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7CDD5B51-D266-4D53-A602-6B9373812391}"/>
              </a:ext>
            </a:extLst>
          </p:cNvPr>
          <p:cNvSpPr txBox="1"/>
          <p:nvPr/>
        </p:nvSpPr>
        <p:spPr>
          <a:xfrm>
            <a:off x="3627418" y="1207069"/>
            <a:ext cx="2386960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lang="it-IT" sz="1000" spc="-5">
              <a:solidFill>
                <a:srgbClr val="FF0000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ED0203E0-37C6-CCE5-9849-9404B5688618}"/>
              </a:ext>
            </a:extLst>
          </p:cNvPr>
          <p:cNvSpPr txBox="1"/>
          <p:nvPr/>
        </p:nvSpPr>
        <p:spPr>
          <a:xfrm>
            <a:off x="5273964" y="2131788"/>
            <a:ext cx="2750239" cy="19749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it-IT" sz="1200">
                <a:solidFill>
                  <a:srgbClr val="0070C0"/>
                </a:solidFill>
                <a:ea typeface="+mn-lt"/>
                <a:cs typeface="+mn-lt"/>
              </a:rPr>
              <a:t> </a:t>
            </a:r>
            <a:endParaRPr lang="it-IT" sz="1200">
              <a:solidFill>
                <a:srgbClr val="000000"/>
              </a:solidFill>
              <a:highlight>
                <a:srgbClr val="FFFF00"/>
              </a:highlight>
              <a:latin typeface="+mj-lt"/>
              <a:ea typeface="Calibri"/>
              <a:cs typeface="Calibri"/>
            </a:endParaRP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2C8D5C02-305A-2901-7AAB-34149B2EC46D}"/>
              </a:ext>
            </a:extLst>
          </p:cNvPr>
          <p:cNvSpPr txBox="1"/>
          <p:nvPr/>
        </p:nvSpPr>
        <p:spPr>
          <a:xfrm>
            <a:off x="6388242" y="1012139"/>
            <a:ext cx="2386960" cy="33342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just">
              <a:spcBef>
                <a:spcPts val="100"/>
              </a:spcBef>
            </a:pPr>
            <a:endParaRPr lang="it-IT" sz="1000" spc="-5">
              <a:solidFill>
                <a:srgbClr val="FF0000"/>
              </a:solidFill>
              <a:latin typeface="+mj-lt"/>
              <a:ea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endParaRPr lang="it-IT" sz="1000" spc="-5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C8E579-582A-CAF1-828B-43A485DF5A2D}"/>
              </a:ext>
            </a:extLst>
          </p:cNvPr>
          <p:cNvSpPr txBox="1"/>
          <p:nvPr/>
        </p:nvSpPr>
        <p:spPr>
          <a:xfrm>
            <a:off x="457200" y="1270242"/>
            <a:ext cx="3960000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algn="just"/>
            <a:r>
              <a:rPr lang="it-IT" sz="1200" dirty="0">
                <a:solidFill>
                  <a:srgbClr val="0070C0"/>
                </a:solidFill>
                <a:ea typeface="+mn-lt"/>
                <a:cs typeface="+mn-lt"/>
              </a:rPr>
              <a:t>L’indagine di customer </a:t>
            </a:r>
            <a:r>
              <a:rPr lang="it-IT" sz="1200" dirty="0" err="1">
                <a:solidFill>
                  <a:srgbClr val="0070C0"/>
                </a:solidFill>
                <a:ea typeface="+mn-lt"/>
                <a:cs typeface="+mn-lt"/>
              </a:rPr>
              <a:t>satisfaction</a:t>
            </a:r>
            <a:r>
              <a:rPr lang="it-IT" sz="1200" dirty="0">
                <a:solidFill>
                  <a:srgbClr val="0070C0"/>
                </a:solidFill>
                <a:ea typeface="+mn-lt"/>
                <a:cs typeface="+mn-lt"/>
              </a:rPr>
              <a:t> restituisce un quadro della qualità dei servizi erogati dall’INL così come percepita dagli utenti significativo seppur non rappresentativo data la bassa percentuale di partecipazione.</a:t>
            </a:r>
          </a:p>
          <a:p>
            <a:pPr algn="just"/>
            <a:r>
              <a:rPr lang="it-IT" sz="1200" kern="100" dirty="0">
                <a:solidFill>
                  <a:srgbClr val="0070C0"/>
                </a:solidFill>
                <a:effectLst/>
                <a:latin typeface="+mj-lt"/>
                <a:ea typeface="Calibri"/>
                <a:cs typeface="Times New Roman"/>
              </a:rPr>
              <a:t>I servizi offerti dall’INL e maggiormente richiesti dagli utenti risultano essere per i lavoratori la convalida di dimissioni/ risoluzione consensuale del rapporto di lavoro della lavoratrice madre/lavoratore padre con richiesta</a:t>
            </a:r>
            <a:r>
              <a:rPr lang="it-IT" sz="1200" kern="100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 di </a:t>
            </a:r>
            <a:r>
              <a:rPr lang="it-IT" sz="1200" kern="100" dirty="0">
                <a:solidFill>
                  <a:srgbClr val="0070C0"/>
                </a:solidFill>
                <a:effectLst/>
                <a:latin typeface="+mj-lt"/>
                <a:ea typeface="Calibri"/>
                <a:cs typeface="Times New Roman"/>
              </a:rPr>
              <a:t>colloquio online, la richiesta di intervento ispettivo e la conciliazione delle controversie di lavoro.</a:t>
            </a:r>
          </a:p>
          <a:p>
            <a:pPr algn="just"/>
            <a:r>
              <a:rPr lang="it-IT" sz="1200" kern="100" dirty="0">
                <a:solidFill>
                  <a:srgbClr val="0070C0"/>
                </a:solidFill>
                <a:effectLst/>
                <a:latin typeface="+mj-lt"/>
                <a:ea typeface="Calibri"/>
                <a:cs typeface="Times New Roman"/>
              </a:rPr>
              <a:t>La maggioranza dei datori di lavoro dichiara, invece, di essere entrata in contatto con l’</a:t>
            </a:r>
            <a:r>
              <a:rPr lang="it-IT" sz="1200" kern="100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INL </a:t>
            </a:r>
            <a:r>
              <a:rPr lang="it-IT" sz="1200" kern="100" dirty="0">
                <a:solidFill>
                  <a:srgbClr val="0070C0"/>
                </a:solidFill>
                <a:effectLst/>
                <a:latin typeface="+mj-lt"/>
                <a:ea typeface="Calibri"/>
                <a:cs typeface="Times New Roman"/>
              </a:rPr>
              <a:t>per esercitare il diritto di accesso agli atti, </a:t>
            </a:r>
            <a:r>
              <a:rPr lang="it-IT" sz="1200" kern="100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per usufruire dei</a:t>
            </a:r>
            <a:r>
              <a:rPr lang="it-IT" sz="1200" kern="100" dirty="0">
                <a:solidFill>
                  <a:srgbClr val="0070C0"/>
                </a:solidFill>
                <a:effectLst/>
                <a:latin typeface="+mj-lt"/>
                <a:ea typeface="Calibri"/>
                <a:cs typeface="Times New Roman"/>
              </a:rPr>
              <a:t> servizi URP,  per esperire la conciliazione delle controversie di lavoro ex art. 410 cpc e art. 31 L. 183/2010.</a:t>
            </a:r>
          </a:p>
          <a:p>
            <a:pPr algn="just"/>
            <a:r>
              <a:rPr lang="it-IT" sz="1200" kern="100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Dall’indagine si rileva c</a:t>
            </a:r>
            <a:r>
              <a:rPr lang="it-IT" sz="1200" kern="100" dirty="0">
                <a:solidFill>
                  <a:srgbClr val="0070C0"/>
                </a:solidFill>
                <a:effectLst/>
                <a:latin typeface="+mj-lt"/>
                <a:ea typeface="Calibri"/>
                <a:cs typeface="Times New Roman"/>
              </a:rPr>
              <a:t>he la maggior parte degli utenti dell’INL utilizza il telefono e lo sportello per soddisfare le proprie esigenze (informazioni necessarie e/o erogazione del servizio). Il sito istituzionale risulta invece un canale utilizzato da un’esigua minoranza.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884891-DE76-0187-7735-D31F709BDAA8}"/>
              </a:ext>
            </a:extLst>
          </p:cNvPr>
          <p:cNvSpPr txBox="1"/>
          <p:nvPr/>
        </p:nvSpPr>
        <p:spPr>
          <a:xfrm>
            <a:off x="4535830" y="1262818"/>
            <a:ext cx="3960000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1200" kern="100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In relazione al sito istituzionale dell’INL  gran parte degli intervistati ha espresso soddisfazione per quanto concerne la </a:t>
            </a:r>
            <a:r>
              <a:rPr lang="it-IT" sz="1200" kern="100" dirty="0">
                <a:solidFill>
                  <a:srgbClr val="0070C0"/>
                </a:solidFill>
                <a:effectLst/>
                <a:latin typeface="+mj-lt"/>
                <a:ea typeface="Calibri"/>
                <a:cs typeface="Times New Roman"/>
              </a:rPr>
              <a:t>comprensibilità dell’organizzazione dei contenuti nonché la semplicità e velocità di accesso alle informazioni sui servizi disponibili . Gli utenti manifestano </a:t>
            </a:r>
            <a:r>
              <a:rPr lang="it-IT" sz="1200" kern="100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altresì un giudizio positivo in merito alla </a:t>
            </a:r>
            <a:r>
              <a:rPr lang="it-IT" sz="1200" kern="100" dirty="0">
                <a:solidFill>
                  <a:srgbClr val="0070C0"/>
                </a:solidFill>
                <a:effectLst/>
                <a:latin typeface="+mj-lt"/>
                <a:ea typeface="Calibri"/>
                <a:cs typeface="Times New Roman"/>
              </a:rPr>
              <a:t>chiarezza e adeguatezza delle informazioni reperibili sul sito internet.</a:t>
            </a:r>
          </a:p>
          <a:p>
            <a:pPr algn="just"/>
            <a:r>
              <a:rPr lang="it-IT" sz="1200" kern="100" dirty="0">
                <a:solidFill>
                  <a:srgbClr val="0070C0"/>
                </a:solidFill>
                <a:effectLst/>
                <a:latin typeface="+mj-lt"/>
                <a:ea typeface="Calibri"/>
                <a:cs typeface="Times New Roman"/>
              </a:rPr>
              <a:t>L</a:t>
            </a:r>
            <a:r>
              <a:rPr lang="it-IT" sz="1200" kern="100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a</a:t>
            </a:r>
            <a:r>
              <a:rPr lang="it-IT" sz="1200" kern="100" dirty="0">
                <a:solidFill>
                  <a:srgbClr val="0070C0"/>
                </a:solidFill>
                <a:effectLst/>
                <a:latin typeface="+mj-lt"/>
                <a:ea typeface="Calibri"/>
                <a:cs typeface="Times New Roman"/>
              </a:rPr>
              <a:t> sezione </a:t>
            </a:r>
            <a:r>
              <a:rPr lang="it-IT" sz="1200" kern="100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della modulistica e dei servizi nonché quella in cui sono indicati i recapiti telefonici, l’indirizzo mail e la PEC degli Uffici dell’INL risultano essere le parti  </a:t>
            </a:r>
            <a:r>
              <a:rPr lang="it-IT" sz="1200" kern="100" dirty="0">
                <a:solidFill>
                  <a:srgbClr val="0070C0"/>
                </a:solidFill>
                <a:effectLst/>
                <a:latin typeface="+mj-lt"/>
                <a:ea typeface="Calibri"/>
                <a:cs typeface="Times New Roman"/>
              </a:rPr>
              <a:t>del sito web maggiormente visitat</a:t>
            </a:r>
            <a:r>
              <a:rPr lang="it-IT" sz="1200" kern="100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e.</a:t>
            </a:r>
            <a:endParaRPr lang="it-IT" sz="1200" kern="100" dirty="0">
              <a:solidFill>
                <a:srgbClr val="0070C0"/>
              </a:solidFill>
              <a:effectLst/>
              <a:latin typeface="+mj-lt"/>
              <a:ea typeface="Calibri"/>
              <a:cs typeface="Times New Roman"/>
            </a:endParaRPr>
          </a:p>
          <a:p>
            <a:pPr algn="just"/>
            <a:r>
              <a:rPr lang="it-IT" sz="1200" kern="100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Anche in relazione ai servizi resi tramite lo sportello URP, gli utenti sono concordi nel valutare positivamente</a:t>
            </a:r>
            <a:r>
              <a:rPr lang="it-IT" sz="1200" kern="100" dirty="0">
                <a:solidFill>
                  <a:srgbClr val="0070C0"/>
                </a:solidFill>
                <a:effectLst/>
                <a:latin typeface="+mj-lt"/>
                <a:ea typeface="Calibri"/>
                <a:cs typeface="Times New Roman"/>
              </a:rPr>
              <a:t> la facilità e velocità di accesso alle informazioni.</a:t>
            </a:r>
          </a:p>
          <a:p>
            <a:pPr algn="just"/>
            <a:r>
              <a:rPr lang="it-IT" sz="1200" kern="100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Emerge infine un giudizio ampiamente positivo circa la disponibilità del personale addetto all’erogazione dei servizi, anche con riguardo non soltanto ai tempi impiegati per il rilascio di informazioni e documenti ma anche </a:t>
            </a:r>
            <a:r>
              <a:rPr lang="it-IT" sz="1200" kern="10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in relazione alla </a:t>
            </a:r>
            <a:r>
              <a:rPr lang="it-IT" sz="1200" kern="100" dirty="0">
                <a:solidFill>
                  <a:srgbClr val="0070C0"/>
                </a:solidFill>
                <a:latin typeface="+mj-lt"/>
                <a:ea typeface="Calibri"/>
                <a:cs typeface="Times New Roman"/>
              </a:rPr>
              <a:t>chiarezza, completezza e adeguatezza delle informazioni ricevute.</a:t>
            </a:r>
            <a:endParaRPr lang="it-IT" sz="1200" kern="100" dirty="0">
              <a:solidFill>
                <a:srgbClr val="0070C0"/>
              </a:solidFill>
              <a:effectLst/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6874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077" y="362724"/>
            <a:ext cx="8362315" cy="856615"/>
            <a:chOff x="243077" y="362724"/>
            <a:chExt cx="8362315" cy="856615"/>
          </a:xfrm>
        </p:grpSpPr>
        <p:sp>
          <p:nvSpPr>
            <p:cNvPr id="3" name="object 3"/>
            <p:cNvSpPr/>
            <p:nvPr/>
          </p:nvSpPr>
          <p:spPr>
            <a:xfrm>
              <a:off x="243077" y="808481"/>
              <a:ext cx="8362315" cy="0"/>
            </a:xfrm>
            <a:custGeom>
              <a:avLst/>
              <a:gdLst/>
              <a:ahLst/>
              <a:cxnLst/>
              <a:rect l="l" t="t" r="r" b="b"/>
              <a:pathLst>
                <a:path w="8362315">
                  <a:moveTo>
                    <a:pt x="0" y="0"/>
                  </a:moveTo>
                  <a:lnTo>
                    <a:pt x="8362315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62724"/>
              <a:ext cx="1018171" cy="8566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723" y="554736"/>
              <a:ext cx="647700" cy="48615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829662" y="3441503"/>
            <a:ext cx="3484677" cy="487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1000" b="1" spc="-5">
                <a:solidFill>
                  <a:srgbClr val="002060"/>
                </a:solidFill>
                <a:latin typeface="Calibri"/>
                <a:cs typeface="Calibri"/>
              </a:rPr>
              <a:t>DIREZIONE CENTRALE INNOVAZIONE TECNOLOGICA E PIANIFICAZIONE STRATEGICA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1000" b="1" spc="-5">
                <a:solidFill>
                  <a:srgbClr val="002060"/>
                </a:solidFill>
                <a:latin typeface="Calibri"/>
                <a:cs typeface="Calibri"/>
              </a:rPr>
              <a:t>Ufficio IV - Pianificazione e gestione della performance</a:t>
            </a:r>
          </a:p>
        </p:txBody>
      </p:sp>
      <p:sp>
        <p:nvSpPr>
          <p:cNvPr id="8" name="object 8"/>
          <p:cNvSpPr/>
          <p:nvPr/>
        </p:nvSpPr>
        <p:spPr>
          <a:xfrm>
            <a:off x="179070" y="6307073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DD3C64E6-0826-4683-951C-2238423F04F9}"/>
              </a:ext>
            </a:extLst>
          </p:cNvPr>
          <p:cNvPicPr/>
          <p:nvPr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1595123"/>
            <a:ext cx="2466975" cy="1696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456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2">
            <a:extLst>
              <a:ext uri="{FF2B5EF4-FFF2-40B4-BE49-F238E27FC236}">
                <a16:creationId xmlns:a16="http://schemas.microsoft.com/office/drawing/2014/main" id="{FCA5C13B-D432-4E0A-9F2F-FB6C051BC0F1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2">
            <a:extLst>
              <a:ext uri="{FF2B5EF4-FFF2-40B4-BE49-F238E27FC236}">
                <a16:creationId xmlns:a16="http://schemas.microsoft.com/office/drawing/2014/main" id="{EAD1FB77-975C-40EF-929F-69B3474F88A9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3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33" name="object 2">
            <a:extLst>
              <a:ext uri="{FF2B5EF4-FFF2-40B4-BE49-F238E27FC236}">
                <a16:creationId xmlns:a16="http://schemas.microsoft.com/office/drawing/2014/main" id="{4AD36BCF-68C1-45FF-9CBD-1888ED57898C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34" name="object 3">
              <a:extLst>
                <a:ext uri="{FF2B5EF4-FFF2-40B4-BE49-F238E27FC236}">
                  <a16:creationId xmlns:a16="http://schemas.microsoft.com/office/drawing/2014/main" id="{08CB7B7B-BA0E-41C8-AC51-DA5E53D0D73D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4">
              <a:extLst>
                <a:ext uri="{FF2B5EF4-FFF2-40B4-BE49-F238E27FC236}">
                  <a16:creationId xmlns:a16="http://schemas.microsoft.com/office/drawing/2014/main" id="{5C65689A-ED1E-4921-92A6-C7E00D7F172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36" name="object 5">
              <a:extLst>
                <a:ext uri="{FF2B5EF4-FFF2-40B4-BE49-F238E27FC236}">
                  <a16:creationId xmlns:a16="http://schemas.microsoft.com/office/drawing/2014/main" id="{5E966F50-3F1E-43A9-B38D-F15FEBD2F51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37" name="object 18">
            <a:extLst>
              <a:ext uri="{FF2B5EF4-FFF2-40B4-BE49-F238E27FC236}">
                <a16:creationId xmlns:a16="http://schemas.microsoft.com/office/drawing/2014/main" id="{A347B68F-7AD6-4765-A074-60BF09FAE2E7}"/>
              </a:ext>
            </a:extLst>
          </p:cNvPr>
          <p:cNvSpPr txBox="1"/>
          <p:nvPr/>
        </p:nvSpPr>
        <p:spPr>
          <a:xfrm>
            <a:off x="7708355" y="538090"/>
            <a:ext cx="1184312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METODOLOGI</a:t>
            </a:r>
            <a:r>
              <a:rPr sz="1200" b="1">
                <a:solidFill>
                  <a:srgbClr val="002060"/>
                </a:solidFill>
                <a:latin typeface="+mj-lt"/>
                <a:cs typeface="Trebuchet MS"/>
              </a:rPr>
              <a:t>A</a:t>
            </a:r>
          </a:p>
        </p:txBody>
      </p:sp>
      <p:sp>
        <p:nvSpPr>
          <p:cNvPr id="38" name="object 6">
            <a:extLst>
              <a:ext uri="{FF2B5EF4-FFF2-40B4-BE49-F238E27FC236}">
                <a16:creationId xmlns:a16="http://schemas.microsoft.com/office/drawing/2014/main" id="{3CB299BF-A3E3-4137-AF86-E549946A6104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9" name="object 23">
            <a:extLst>
              <a:ext uri="{FF2B5EF4-FFF2-40B4-BE49-F238E27FC236}">
                <a16:creationId xmlns:a16="http://schemas.microsoft.com/office/drawing/2014/main" id="{5E03BA15-EA89-4D8B-B3C2-73A766D2E766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9CF522-B588-903F-7F4D-2D45E55A89B9}"/>
              </a:ext>
            </a:extLst>
          </p:cNvPr>
          <p:cNvSpPr txBox="1"/>
          <p:nvPr/>
        </p:nvSpPr>
        <p:spPr>
          <a:xfrm>
            <a:off x="2215116" y="1612605"/>
            <a:ext cx="4066953" cy="5139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360A76D0-A0E2-21E0-E5AA-551880C596DF}"/>
              </a:ext>
            </a:extLst>
          </p:cNvPr>
          <p:cNvSpPr/>
          <p:nvPr/>
        </p:nvSpPr>
        <p:spPr>
          <a:xfrm>
            <a:off x="1401733" y="1049827"/>
            <a:ext cx="7226198" cy="1156015"/>
          </a:xfrm>
          <a:prstGeom prst="rect">
            <a:avLst/>
          </a:prstGeom>
        </p:spPr>
        <p:txBody>
          <a:bodyPr/>
          <a:lstStyle/>
          <a:p>
            <a:pPr marL="87313" lvl="0">
              <a:spcAft>
                <a:spcPts val="150"/>
              </a:spcAft>
            </a:pPr>
            <a:r>
              <a:rPr lang="en-US" sz="1400" b="1">
                <a:solidFill>
                  <a:srgbClr val="0070C0"/>
                </a:solidFill>
                <a:latin typeface="+mj-lt"/>
              </a:rPr>
              <a:t>OBIETTIVI</a:t>
            </a:r>
            <a:r>
              <a:rPr lang="en-US" sz="1400">
                <a:solidFill>
                  <a:srgbClr val="0070C0"/>
                </a:solidFill>
                <a:latin typeface="+mj-lt"/>
              </a:rPr>
              <a:t> </a:t>
            </a:r>
            <a:endParaRPr lang="it-IT" sz="1400">
              <a:solidFill>
                <a:srgbClr val="0070C0"/>
              </a:solidFill>
              <a:latin typeface="+mj-lt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it-IT" sz="1200" noProof="0">
                <a:solidFill>
                  <a:srgbClr val="0070C0"/>
                </a:solidFill>
                <a:latin typeface="+mj-lt"/>
              </a:rPr>
              <a:t>Rilevare le opinioni de</a:t>
            </a:r>
            <a:r>
              <a:rPr lang="it-IT" sz="1200">
                <a:solidFill>
                  <a:srgbClr val="0070C0"/>
                </a:solidFill>
                <a:latin typeface="+mj-lt"/>
              </a:rPr>
              <a:t>gli utenti</a:t>
            </a:r>
            <a:r>
              <a:rPr lang="it-IT" sz="1200" noProof="0">
                <a:solidFill>
                  <a:srgbClr val="0070C0"/>
                </a:solidFill>
                <a:latin typeface="+mj-lt"/>
              </a:rPr>
              <a:t> rispetto alla qualità dei servizi erogati dall’Ispettorato Nazionale del Lavoro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it-IT" sz="1200" noProof="0">
                <a:solidFill>
                  <a:srgbClr val="0070C0"/>
                </a:solidFill>
                <a:latin typeface="+mj-lt"/>
              </a:rPr>
              <a:t>Identificare possibili azioni per il miglioramento dei servizi resi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068AD292-200C-C2D8-2319-4F0A39BB7618}"/>
              </a:ext>
            </a:extLst>
          </p:cNvPr>
          <p:cNvSpPr/>
          <p:nvPr/>
        </p:nvSpPr>
        <p:spPr>
          <a:xfrm>
            <a:off x="1516487" y="1972806"/>
            <a:ext cx="7226198" cy="570415"/>
          </a:xfrm>
          <a:prstGeom prst="rect">
            <a:avLst/>
          </a:prstGeom>
        </p:spPr>
        <p:txBody>
          <a:bodyPr/>
          <a:lstStyle/>
          <a:p>
            <a:pPr marL="86400" lvl="0">
              <a:spcAft>
                <a:spcPts val="150"/>
              </a:spcAft>
            </a:pPr>
            <a:r>
              <a:rPr lang="it-IT" sz="1400" b="1">
                <a:solidFill>
                  <a:srgbClr val="0070C0"/>
                </a:solidFill>
                <a:latin typeface="+mj-lt"/>
              </a:rPr>
              <a:t>CAMPIONE DI INDAGINE</a:t>
            </a:r>
            <a:endParaRPr lang="it-IT" sz="1400">
              <a:solidFill>
                <a:srgbClr val="0070C0"/>
              </a:solidFill>
              <a:latin typeface="+mj-lt"/>
            </a:endParaRPr>
          </a:p>
          <a:p>
            <a:pPr marL="741600" lvl="0" indent="-284400">
              <a:buFont typeface="Wingdings" panose="05000000000000000000" pitchFamily="2" charset="2"/>
              <a:buChar char="ü"/>
            </a:pPr>
            <a:r>
              <a:rPr lang="it-IT" sz="1200" b="1">
                <a:solidFill>
                  <a:srgbClr val="0070C0"/>
                </a:solidFill>
                <a:latin typeface="+mj-lt"/>
              </a:rPr>
              <a:t>379</a:t>
            </a:r>
            <a:r>
              <a:rPr lang="it-IT" sz="1200" b="0">
                <a:solidFill>
                  <a:srgbClr val="0070C0"/>
                </a:solidFill>
                <a:latin typeface="+mj-lt"/>
              </a:rPr>
              <a:t> interviste</a:t>
            </a:r>
            <a:endParaRPr lang="it-IT" sz="12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A70A5587-8FC7-1BA2-5A88-6D6A7E5E8BF5}"/>
              </a:ext>
            </a:extLst>
          </p:cNvPr>
          <p:cNvSpPr/>
          <p:nvPr/>
        </p:nvSpPr>
        <p:spPr>
          <a:xfrm>
            <a:off x="1527855" y="2540621"/>
            <a:ext cx="7159503" cy="694637"/>
          </a:xfrm>
          <a:prstGeom prst="rect">
            <a:avLst/>
          </a:prstGeom>
        </p:spPr>
        <p:txBody>
          <a:bodyPr/>
          <a:lstStyle/>
          <a:p>
            <a:pPr marL="86400" lvl="0">
              <a:spcAft>
                <a:spcPts val="150"/>
              </a:spcAft>
            </a:pPr>
            <a:r>
              <a:rPr lang="it-IT" sz="1400" b="1">
                <a:solidFill>
                  <a:srgbClr val="0070C0"/>
                </a:solidFill>
                <a:latin typeface="+mj-lt"/>
              </a:rPr>
              <a:t>TARGET</a:t>
            </a:r>
            <a:endParaRPr lang="it-IT" sz="1400">
              <a:solidFill>
                <a:srgbClr val="0070C0"/>
              </a:solidFill>
              <a:latin typeface="+mj-lt"/>
            </a:endParaRPr>
          </a:p>
          <a:p>
            <a:pPr marL="741600" lvl="0" indent="-284400">
              <a:buFont typeface="Wingdings" panose="05000000000000000000" pitchFamily="2" charset="2"/>
              <a:buChar char="ü"/>
            </a:pPr>
            <a:r>
              <a:rPr lang="it-IT" sz="1200">
                <a:solidFill>
                  <a:srgbClr val="0070C0"/>
                </a:solidFill>
                <a:latin typeface="+mj-lt"/>
              </a:rPr>
              <a:t>Lavoratori dipendenti, liberi professionisti e/o imprenditori, inoccupati, disoccupati, casalinghi, pensionati, studenti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E56AAB9F-9A26-DE8C-2E2F-93B5B79166BA}"/>
              </a:ext>
            </a:extLst>
          </p:cNvPr>
          <p:cNvSpPr/>
          <p:nvPr/>
        </p:nvSpPr>
        <p:spPr>
          <a:xfrm>
            <a:off x="1516487" y="3194907"/>
            <a:ext cx="7138354" cy="694637"/>
          </a:xfrm>
          <a:prstGeom prst="rect">
            <a:avLst/>
          </a:prstGeom>
        </p:spPr>
        <p:txBody>
          <a:bodyPr/>
          <a:lstStyle/>
          <a:p>
            <a:pPr marL="86400" lvl="0">
              <a:spcAft>
                <a:spcPts val="150"/>
              </a:spcAft>
            </a:pPr>
            <a:r>
              <a:rPr lang="it-IT" sz="1400" b="1">
                <a:solidFill>
                  <a:srgbClr val="0070C0"/>
                </a:solidFill>
                <a:latin typeface="+mj-lt"/>
              </a:rPr>
              <a:t>STRUMENTO/TECNICA DI RILEVAZIONE</a:t>
            </a:r>
            <a:endParaRPr lang="it-IT" sz="1400">
              <a:solidFill>
                <a:srgbClr val="0070C0"/>
              </a:solidFill>
              <a:latin typeface="+mj-lt"/>
            </a:endParaRPr>
          </a:p>
          <a:p>
            <a:pPr marL="741600" lvl="0" indent="-284400" algn="just">
              <a:buFont typeface="Wingdings" panose="05000000000000000000" pitchFamily="2" charset="2"/>
              <a:buChar char="ü"/>
            </a:pPr>
            <a:r>
              <a:rPr lang="it-IT" sz="1200">
                <a:solidFill>
                  <a:srgbClr val="0070C0"/>
                </a:solidFill>
                <a:latin typeface="+mj-lt"/>
              </a:rPr>
              <a:t>Questionario online elaborato tramite l’utilizzo di Microsoft Forms e scaricabile tramite QR code</a:t>
            </a:r>
          </a:p>
          <a:p>
            <a:pPr marL="741600" lvl="0" indent="-284400" algn="just">
              <a:buFont typeface="Wingdings" panose="05000000000000000000" pitchFamily="2" charset="2"/>
              <a:buChar char="ü"/>
            </a:pPr>
            <a:r>
              <a:rPr lang="it-IT" sz="1200">
                <a:solidFill>
                  <a:srgbClr val="0070C0"/>
                </a:solidFill>
                <a:latin typeface="+mj-lt"/>
              </a:rPr>
              <a:t>Garanzia dell’anonimato (le risposte fornite dall’utente non sono riconducibili alla sua persona)</a:t>
            </a:r>
          </a:p>
          <a:p>
            <a:pPr marL="741600" lvl="0" indent="-284400" algn="just">
              <a:buFont typeface="Wingdings" panose="05000000000000000000" pitchFamily="2" charset="2"/>
              <a:buChar char="ü"/>
            </a:pPr>
            <a:r>
              <a:rPr lang="it-IT" sz="1200">
                <a:solidFill>
                  <a:srgbClr val="0070C0"/>
                </a:solidFill>
                <a:latin typeface="+mj-lt"/>
              </a:rPr>
              <a:t>Raccolta e trattamento dei dati in modalità aggregata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915BEEE9-8993-A7C9-FC75-C0BB25EEE1F2}"/>
              </a:ext>
            </a:extLst>
          </p:cNvPr>
          <p:cNvSpPr/>
          <p:nvPr/>
        </p:nvSpPr>
        <p:spPr>
          <a:xfrm>
            <a:off x="1527855" y="4127759"/>
            <a:ext cx="7138354" cy="621859"/>
          </a:xfrm>
          <a:prstGeom prst="rect">
            <a:avLst/>
          </a:prstGeom>
        </p:spPr>
        <p:txBody>
          <a:bodyPr/>
          <a:lstStyle/>
          <a:p>
            <a:pPr marL="86400" lvl="0">
              <a:spcAft>
                <a:spcPts val="150"/>
              </a:spcAft>
            </a:pPr>
            <a:r>
              <a:rPr lang="it-IT" sz="1400" b="1">
                <a:solidFill>
                  <a:srgbClr val="0070C0"/>
                </a:solidFill>
                <a:latin typeface="+mj-lt"/>
              </a:rPr>
              <a:t>QUESTIONARIO</a:t>
            </a:r>
            <a:endParaRPr lang="it-IT" sz="1400">
              <a:solidFill>
                <a:srgbClr val="0070C0"/>
              </a:solidFill>
              <a:latin typeface="+mj-lt"/>
            </a:endParaRPr>
          </a:p>
          <a:p>
            <a:pPr marL="741600" lvl="0" indent="-284400">
              <a:buFont typeface="Wingdings" panose="05000000000000000000" pitchFamily="2" charset="2"/>
              <a:buChar char="ü"/>
            </a:pPr>
            <a:r>
              <a:rPr lang="it-IT" sz="1200">
                <a:solidFill>
                  <a:srgbClr val="0070C0"/>
                </a:solidFill>
                <a:latin typeface="+mj-lt"/>
              </a:rPr>
              <a:t>Strutturato - durata indicativa 6,41 min</a:t>
            </a: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FF45BD6F-582C-9D7E-D239-79344ABE75F6}"/>
              </a:ext>
            </a:extLst>
          </p:cNvPr>
          <p:cNvSpPr/>
          <p:nvPr/>
        </p:nvSpPr>
        <p:spPr>
          <a:xfrm>
            <a:off x="1516487" y="4724689"/>
            <a:ext cx="7138354" cy="711642"/>
          </a:xfrm>
          <a:prstGeom prst="rect">
            <a:avLst/>
          </a:prstGeom>
        </p:spPr>
        <p:txBody>
          <a:bodyPr/>
          <a:lstStyle/>
          <a:p>
            <a:pPr marL="86400" lvl="0">
              <a:spcAft>
                <a:spcPts val="150"/>
              </a:spcAft>
            </a:pPr>
            <a:r>
              <a:rPr lang="it-IT" sz="1400" b="1">
                <a:solidFill>
                  <a:srgbClr val="0070C0"/>
                </a:solidFill>
                <a:latin typeface="+mj-lt"/>
              </a:rPr>
              <a:t>PERIODO DI RIFERIMENTO</a:t>
            </a:r>
            <a:endParaRPr lang="it-IT" sz="1400">
              <a:solidFill>
                <a:srgbClr val="0070C0"/>
              </a:solidFill>
              <a:latin typeface="+mj-lt"/>
            </a:endParaRPr>
          </a:p>
          <a:p>
            <a:pPr marL="741600" lvl="0" indent="-284400">
              <a:buFont typeface="Wingdings" panose="05000000000000000000" pitchFamily="2" charset="2"/>
              <a:buChar char="ü"/>
            </a:pPr>
            <a:r>
              <a:rPr lang="it-IT" sz="1200">
                <a:solidFill>
                  <a:srgbClr val="0070C0"/>
                </a:solidFill>
                <a:latin typeface="+mj-lt"/>
              </a:rPr>
              <a:t>01/12/2023 – 31/01/2024</a:t>
            </a:r>
          </a:p>
        </p:txBody>
      </p:sp>
      <p:pic>
        <p:nvPicPr>
          <p:cNvPr id="50" name="Elemento grafico 49" descr="Gruppo di donne contorno">
            <a:extLst>
              <a:ext uri="{FF2B5EF4-FFF2-40B4-BE49-F238E27FC236}">
                <a16:creationId xmlns:a16="http://schemas.microsoft.com/office/drawing/2014/main" id="{7971CBBE-1AD5-F54D-E0E1-1746AE9EA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984" y="2637854"/>
            <a:ext cx="571660" cy="490679"/>
          </a:xfrm>
          <a:prstGeom prst="rect">
            <a:avLst/>
          </a:prstGeom>
        </p:spPr>
      </p:pic>
      <p:pic>
        <p:nvPicPr>
          <p:cNvPr id="54" name="Elemento grafico 53" descr="Appunti parzialmente spuntanti contorno">
            <a:extLst>
              <a:ext uri="{FF2B5EF4-FFF2-40B4-BE49-F238E27FC236}">
                <a16:creationId xmlns:a16="http://schemas.microsoft.com/office/drawing/2014/main" id="{7B88A446-0002-D90A-A81D-572E43611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7197" y="4066792"/>
            <a:ext cx="571660" cy="557593"/>
          </a:xfrm>
          <a:prstGeom prst="rect">
            <a:avLst/>
          </a:prstGeom>
        </p:spPr>
      </p:pic>
      <p:pic>
        <p:nvPicPr>
          <p:cNvPr id="56" name="Elemento grafico 55" descr="Calendario mensile contorno">
            <a:extLst>
              <a:ext uri="{FF2B5EF4-FFF2-40B4-BE49-F238E27FC236}">
                <a16:creationId xmlns:a16="http://schemas.microsoft.com/office/drawing/2014/main" id="{CEC6B6E6-4580-D0E2-6C05-215448E8D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4528" y="4711837"/>
            <a:ext cx="507659" cy="637339"/>
          </a:xfrm>
          <a:prstGeom prst="rect">
            <a:avLst/>
          </a:prstGeom>
        </p:spPr>
      </p:pic>
      <p:pic>
        <p:nvPicPr>
          <p:cNvPr id="58" name="Elemento grafico 57" descr="Lampadina e ingranaggio contorno">
            <a:extLst>
              <a:ext uri="{FF2B5EF4-FFF2-40B4-BE49-F238E27FC236}">
                <a16:creationId xmlns:a16="http://schemas.microsoft.com/office/drawing/2014/main" id="{216B176A-0C07-85F1-67EA-36A4B0E8D7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7197" y="3263575"/>
            <a:ext cx="571660" cy="621859"/>
          </a:xfrm>
          <a:prstGeom prst="rect">
            <a:avLst/>
          </a:prstGeom>
        </p:spPr>
      </p:pic>
      <p:pic>
        <p:nvPicPr>
          <p:cNvPr id="64" name="Elemento grafico 63" descr="Sala riunioni contorno">
            <a:extLst>
              <a:ext uri="{FF2B5EF4-FFF2-40B4-BE49-F238E27FC236}">
                <a16:creationId xmlns:a16="http://schemas.microsoft.com/office/drawing/2014/main" id="{10DC4654-946A-C0E6-F524-159E9367D9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4845" y="1094842"/>
            <a:ext cx="711642" cy="711642"/>
          </a:xfrm>
          <a:prstGeom prst="rect">
            <a:avLst/>
          </a:prstGeom>
        </p:spPr>
      </p:pic>
      <p:pic>
        <p:nvPicPr>
          <p:cNvPr id="3" name="Graphic 2" descr="Recensione cliente contorno">
            <a:extLst>
              <a:ext uri="{FF2B5EF4-FFF2-40B4-BE49-F238E27FC236}">
                <a16:creationId xmlns:a16="http://schemas.microsoft.com/office/drawing/2014/main" id="{6707FA90-0412-E884-E459-35EB23CEAA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7984" y="1946478"/>
            <a:ext cx="534213" cy="556334"/>
          </a:xfrm>
          <a:prstGeom prst="rect">
            <a:avLst/>
          </a:prstGeom>
        </p:spPr>
      </p:pic>
      <p:pic>
        <p:nvPicPr>
          <p:cNvPr id="4" name="Elemento grafico 2" descr="Grafico a barre con andamento ascendente contorno">
            <a:extLst>
              <a:ext uri="{FF2B5EF4-FFF2-40B4-BE49-F238E27FC236}">
                <a16:creationId xmlns:a16="http://schemas.microsoft.com/office/drawing/2014/main" id="{EE5DD59D-7E84-C034-19B7-1BAD960521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936083" y="5463896"/>
            <a:ext cx="449166" cy="57714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836B340-5238-4F3F-1719-89D3D940CF75}"/>
              </a:ext>
            </a:extLst>
          </p:cNvPr>
          <p:cNvSpPr/>
          <p:nvPr/>
        </p:nvSpPr>
        <p:spPr>
          <a:xfrm>
            <a:off x="1527855" y="5376395"/>
            <a:ext cx="6969600" cy="89744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it-IT" sz="1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 DI MISURAZIONE</a:t>
            </a:r>
            <a:endParaRPr lang="it-IT" sz="1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28650" indent="-176213" algn="just">
              <a:spcBef>
                <a:spcPts val="35"/>
              </a:spcBef>
              <a:buFont typeface="Wingdings" panose="05000000000000000000" pitchFamily="2" charset="2"/>
              <a:buChar char="ü"/>
              <a:tabLst>
                <a:tab pos="360363" algn="l"/>
              </a:tabLst>
            </a:pPr>
            <a:r>
              <a:rPr lang="it-IT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Quesiti</a:t>
            </a:r>
            <a:r>
              <a:rPr lang="it-IT" sz="1200" spc="-5">
                <a:solidFill>
                  <a:srgbClr val="0070C0"/>
                </a:solidFill>
                <a:ea typeface="Calibri Light"/>
                <a:cs typeface="Calibri Light"/>
              </a:rPr>
              <a:t> proposti sotto forma di domande, per ognuna delle quali l’intervistato ha espresso il proprio grado di soddisfazione o insoddisfazione secondo una scala crescente da «</a:t>
            </a:r>
            <a:r>
              <a:rPr lang="it-IT" sz="1200" b="1" i="1" spc="-5">
                <a:solidFill>
                  <a:srgbClr val="0070C0"/>
                </a:solidFill>
                <a:ea typeface="Calibri Light"/>
                <a:cs typeface="Calibri Light"/>
              </a:rPr>
              <a:t>insoddisfatto» </a:t>
            </a:r>
            <a:r>
              <a:rPr lang="it-IT" sz="1200" spc="-5">
                <a:solidFill>
                  <a:srgbClr val="0070C0"/>
                </a:solidFill>
                <a:ea typeface="Calibri Light"/>
                <a:cs typeface="Calibri Light"/>
              </a:rPr>
              <a:t>a «</a:t>
            </a:r>
            <a:r>
              <a:rPr lang="it-IT" sz="1200" b="1" i="1" spc="-5">
                <a:solidFill>
                  <a:srgbClr val="0070C0"/>
                </a:solidFill>
                <a:ea typeface="Calibri Light"/>
                <a:cs typeface="Calibri Light"/>
              </a:rPr>
              <a:t>molto soddisfatto»</a:t>
            </a:r>
            <a:endParaRPr lang="it-IT" sz="1200" spc="-5">
              <a:solidFill>
                <a:srgbClr val="0070C0"/>
              </a:solidFill>
              <a:ea typeface="Calibri Light"/>
              <a:cs typeface="Calibri Light"/>
            </a:endParaRPr>
          </a:p>
          <a:p>
            <a:pPr marL="534988" indent="-92075" algn="just">
              <a:spcBef>
                <a:spcPts val="35"/>
              </a:spcBef>
            </a:pPr>
            <a:r>
              <a:rPr lang="it-IT" sz="1200" spc="-5">
                <a:solidFill>
                  <a:srgbClr val="0070C0"/>
                </a:solidFill>
                <a:ea typeface="Calibri Light"/>
                <a:cs typeface="Calibri Light"/>
              </a:rPr>
              <a:t> </a:t>
            </a:r>
            <a:endParaRPr lang="it-IT" sz="1200">
              <a:solidFill>
                <a:srgbClr val="000000"/>
              </a:solidFill>
              <a:ea typeface="Calibri"/>
              <a:cs typeface="Calibri"/>
            </a:endParaRPr>
          </a:p>
          <a:p>
            <a:pPr marL="442913" lvl="1" indent="185738">
              <a:buFont typeface="Courier New" panose="02070309020205020404" pitchFamily="49" charset="0"/>
              <a:buChar char="o"/>
              <a:tabLst>
                <a:tab pos="442913" algn="l"/>
              </a:tabLst>
            </a:pPr>
            <a:endParaRPr lang="it-IT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192831" y="1727417"/>
            <a:ext cx="6863218" cy="210826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lang="it-IT" sz="1200" spc="-5">
                <a:solidFill>
                  <a:srgbClr val="0070C0"/>
                </a:solidFill>
                <a:latin typeface="+mj-lt"/>
                <a:ea typeface="+mn-lt"/>
                <a:cs typeface="+mn-lt"/>
              </a:rPr>
              <a:t>Il questionario, costituito da 37 quesiti, è stato suddiviso in 4 moduli relativi agli ambiti di indagine di seguito specificati:</a:t>
            </a:r>
          </a:p>
          <a:p>
            <a:pPr marL="12700" marR="5080" algn="just">
              <a:spcBef>
                <a:spcPts val="95"/>
              </a:spcBef>
            </a:pPr>
            <a:r>
              <a:rPr lang="it-IT" sz="1200" u="sng" spc="-5">
                <a:solidFill>
                  <a:srgbClr val="0070C0"/>
                </a:solidFill>
                <a:latin typeface="+mj-lt"/>
                <a:ea typeface="+mn-lt"/>
                <a:cs typeface="+mn-lt"/>
              </a:rPr>
              <a:t>primo modulo </a:t>
            </a:r>
            <a:r>
              <a:rPr lang="it-IT" sz="1200" spc="-5">
                <a:solidFill>
                  <a:srgbClr val="0070C0"/>
                </a:solidFill>
                <a:latin typeface="+mj-lt"/>
                <a:ea typeface="+mn-lt"/>
                <a:cs typeface="+mn-lt"/>
              </a:rPr>
              <a:t>– raccoglie le informazioni di carattere generale quali l’età, il genere, il titolo di studio e la professione;</a:t>
            </a:r>
          </a:p>
          <a:p>
            <a:pPr marL="12700" marR="5080" algn="just">
              <a:spcBef>
                <a:spcPts val="95"/>
              </a:spcBef>
            </a:pPr>
            <a:r>
              <a:rPr lang="it-IT" sz="1200" u="sng" spc="-5">
                <a:solidFill>
                  <a:srgbClr val="0070C0"/>
                </a:solidFill>
                <a:latin typeface="+mj-lt"/>
                <a:ea typeface="+mn-lt"/>
                <a:cs typeface="+mn-lt"/>
              </a:rPr>
              <a:t>secondo modulo </a:t>
            </a:r>
            <a:r>
              <a:rPr lang="it-IT" sz="1200" spc="-5">
                <a:solidFill>
                  <a:srgbClr val="0070C0"/>
                </a:solidFill>
                <a:latin typeface="+mj-lt"/>
                <a:ea typeface="+mn-lt"/>
                <a:cs typeface="+mn-lt"/>
              </a:rPr>
              <a:t>– indaga i motivi del contatto;</a:t>
            </a:r>
          </a:p>
          <a:p>
            <a:pPr marL="12700" marR="5080" algn="just">
              <a:spcBef>
                <a:spcPts val="95"/>
              </a:spcBef>
            </a:pPr>
            <a:r>
              <a:rPr lang="it-IT" sz="1200" u="sng" spc="-5">
                <a:solidFill>
                  <a:srgbClr val="0070C0"/>
                </a:solidFill>
                <a:latin typeface="+mj-lt"/>
                <a:ea typeface="+mn-lt"/>
                <a:cs typeface="+mn-lt"/>
              </a:rPr>
              <a:t>terzo modulo </a:t>
            </a:r>
            <a:r>
              <a:rPr lang="it-IT" sz="1200" spc="-5">
                <a:solidFill>
                  <a:srgbClr val="0070C0"/>
                </a:solidFill>
                <a:latin typeface="+mj-lt"/>
                <a:ea typeface="+mn-lt"/>
                <a:cs typeface="+mn-lt"/>
              </a:rPr>
              <a:t>– raccoglie dati statistici sul grado di soddisfazione e sulla valutazione delle sezioni del sito istituzionale dell’INL </a:t>
            </a:r>
            <a:r>
              <a:rPr lang="it-IT" sz="1200" spc="-5" dirty="0">
                <a:solidFill>
                  <a:srgbClr val="0070C0"/>
                </a:solidFill>
                <a:latin typeface="+mj-lt"/>
                <a:ea typeface="+mn-lt"/>
                <a:cs typeface="+mn-lt"/>
              </a:rPr>
              <a:t>consultate </a:t>
            </a:r>
            <a:r>
              <a:rPr lang="it-IT" sz="1200" spc="-5">
                <a:solidFill>
                  <a:srgbClr val="0070C0"/>
                </a:solidFill>
                <a:latin typeface="+mj-lt"/>
                <a:ea typeface="+mn-lt"/>
                <a:cs typeface="+mn-lt"/>
              </a:rPr>
              <a:t>da parte degli utenti;  </a:t>
            </a:r>
          </a:p>
          <a:p>
            <a:pPr marL="12700" marR="5080" algn="just">
              <a:spcBef>
                <a:spcPts val="95"/>
              </a:spcBef>
            </a:pPr>
            <a:r>
              <a:rPr lang="it-IT" sz="1200" u="sng" spc="-5">
                <a:solidFill>
                  <a:srgbClr val="0070C0"/>
                </a:solidFill>
                <a:latin typeface="+mj-lt"/>
                <a:ea typeface="+mn-lt"/>
                <a:cs typeface="+mn-lt"/>
              </a:rPr>
              <a:t>quarto modulo </a:t>
            </a:r>
            <a:r>
              <a:rPr lang="it-IT" sz="1200" spc="-5">
                <a:solidFill>
                  <a:srgbClr val="0070C0"/>
                </a:solidFill>
                <a:latin typeface="+mj-lt"/>
                <a:ea typeface="+mn-lt"/>
                <a:cs typeface="+mn-lt"/>
              </a:rPr>
              <a:t>- indaga il grado di soddisfazione degli utenti in relazione ai servizi erogati tramite il sito istituzionale e/o gli Uffici preposti al servizio richiesto.</a:t>
            </a:r>
          </a:p>
          <a:p>
            <a:pPr marL="12700" marR="5080" algn="just">
              <a:spcBef>
                <a:spcPts val="95"/>
              </a:spcBef>
            </a:pPr>
            <a:r>
              <a:rPr lang="it-IT" sz="1200" spc="-5">
                <a:solidFill>
                  <a:srgbClr val="0070C0"/>
                </a:solidFill>
                <a:latin typeface="+mj-lt"/>
                <a:ea typeface="+mn-lt"/>
                <a:cs typeface="+mn-lt"/>
              </a:rPr>
              <a:t>Ai fini dell’analisi, le risposte fornite dai partecipanti su ciascun ambito di indagine sono state rappresentate in valori percentuali nei grafici di seguito riportati. </a:t>
            </a:r>
          </a:p>
        </p:txBody>
      </p:sp>
      <p:grpSp>
        <p:nvGrpSpPr>
          <p:cNvPr id="16" name="object 2">
            <a:extLst>
              <a:ext uri="{FF2B5EF4-FFF2-40B4-BE49-F238E27FC236}">
                <a16:creationId xmlns:a16="http://schemas.microsoft.com/office/drawing/2014/main" id="{69948842-C18C-45B7-B5F1-EA07E5894FB7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2F803DE1-498A-4A3D-B2CC-0754F0BCAAE2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4">
              <a:extLst>
                <a:ext uri="{FF2B5EF4-FFF2-40B4-BE49-F238E27FC236}">
                  <a16:creationId xmlns:a16="http://schemas.microsoft.com/office/drawing/2014/main" id="{5F712DB3-7267-4D05-A3AF-72D8C6B3669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A63C7324-E559-4661-83D2-02F9189AC4F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21" name="object 6">
            <a:extLst>
              <a:ext uri="{FF2B5EF4-FFF2-40B4-BE49-F238E27FC236}">
                <a16:creationId xmlns:a16="http://schemas.microsoft.com/office/drawing/2014/main" id="{7C3345F9-7243-4CF1-B819-F8E3D6D537F9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2" name="object 23">
            <a:extLst>
              <a:ext uri="{FF2B5EF4-FFF2-40B4-BE49-F238E27FC236}">
                <a16:creationId xmlns:a16="http://schemas.microsoft.com/office/drawing/2014/main" id="{4D2D442F-950D-4CD0-9200-F9FA7B73C715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EEFC4068-E5E0-4816-A5E5-C61316BEE4BD}"/>
              </a:ext>
            </a:extLst>
          </p:cNvPr>
          <p:cNvSpPr txBox="1"/>
          <p:nvPr/>
        </p:nvSpPr>
        <p:spPr>
          <a:xfrm>
            <a:off x="7708355" y="538090"/>
            <a:ext cx="1184312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METODOLOGI</a:t>
            </a:r>
            <a:r>
              <a:rPr sz="1200" b="1">
                <a:solidFill>
                  <a:srgbClr val="002060"/>
                </a:solidFill>
                <a:latin typeface="+mj-lt"/>
                <a:cs typeface="Trebuchet MS"/>
              </a:rPr>
              <a:t>A</a:t>
            </a:r>
          </a:p>
        </p:txBody>
      </p:sp>
      <p:sp>
        <p:nvSpPr>
          <p:cNvPr id="24" name="object 2">
            <a:extLst>
              <a:ext uri="{FF2B5EF4-FFF2-40B4-BE49-F238E27FC236}">
                <a16:creationId xmlns:a16="http://schemas.microsoft.com/office/drawing/2014/main" id="{3285C285-F1CF-4E1B-B6BD-3826EF5ECC32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2B9DC260-9AF7-4061-AB29-D10D4220B6D9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4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4B4E9D-A703-D3F9-4A90-8DB9EB15BE66}"/>
              </a:ext>
            </a:extLst>
          </p:cNvPr>
          <p:cNvSpPr txBox="1"/>
          <p:nvPr/>
        </p:nvSpPr>
        <p:spPr>
          <a:xfrm>
            <a:off x="2577523" y="1187035"/>
            <a:ext cx="3988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solidFill>
                  <a:srgbClr val="0070C0"/>
                </a:solidFill>
              </a:rPr>
              <a:t>DESCRIZIONE DELL’INDAGINE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374864"/>
              </p:ext>
            </p:extLst>
          </p:nvPr>
        </p:nvGraphicFramePr>
        <p:xfrm>
          <a:off x="551970" y="1555022"/>
          <a:ext cx="8223232" cy="24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4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912">
                <a:tc>
                  <a:txBody>
                    <a:bodyPr/>
                    <a:lstStyle/>
                    <a:p>
                      <a:pPr algn="ctr"/>
                      <a:r>
                        <a:rPr lang="it-IT" sz="1000" b="1" spc="-5">
                          <a:solidFill>
                            <a:srgbClr val="FFFFFF"/>
                          </a:solidFill>
                          <a:latin typeface="+mj-lt"/>
                          <a:ea typeface="+mn-ea"/>
                        </a:rPr>
                        <a:t> INFORMAZIONI DI CARTTERE GENERALE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 Genere</a:t>
                      </a:r>
                      <a:r>
                        <a:rPr lang="it-IT" sz="10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Trebuchet MS"/>
                        </a:rPr>
                        <a:t>, età, titolo di studio, professione/condizione</a:t>
                      </a:r>
                      <a:endParaRPr sz="1000">
                        <a:solidFill>
                          <a:srgbClr val="0070C0"/>
                        </a:solidFill>
                        <a:latin typeface="+mj-lt"/>
                        <a:cs typeface="Trebuchet MS"/>
                      </a:endParaRP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759093"/>
                  </a:ext>
                </a:extLst>
              </a:tr>
            </a:tbl>
          </a:graphicData>
        </a:graphic>
      </p:graphicFrame>
      <p:sp>
        <p:nvSpPr>
          <p:cNvPr id="14" name="object 14"/>
          <p:cNvSpPr txBox="1"/>
          <p:nvPr/>
        </p:nvSpPr>
        <p:spPr>
          <a:xfrm>
            <a:off x="2633815" y="1002430"/>
            <a:ext cx="3438512" cy="259686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it-IT" sz="1600" b="1">
                <a:solidFill>
                  <a:srgbClr val="0070C0"/>
                </a:solidFill>
                <a:latin typeface="+mj-lt"/>
              </a:rPr>
              <a:t>AMBITI/ASPETTI SPECIFICI ANALIZZATI</a:t>
            </a:r>
            <a:endParaRPr lang="it-IT" sz="1600" b="1">
              <a:solidFill>
                <a:srgbClr val="0070C0"/>
              </a:solidFill>
              <a:latin typeface="+mj-lt"/>
              <a:ea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80806" y="507314"/>
            <a:ext cx="113030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>
                <a:solidFill>
                  <a:srgbClr val="FFFFFF"/>
                </a:solidFill>
                <a:latin typeface="+mj-lt"/>
                <a:cs typeface="Calibri"/>
              </a:rPr>
              <a:t>2</a:t>
            </a:r>
            <a:endParaRPr sz="1000">
              <a:latin typeface="+mj-lt"/>
              <a:cs typeface="Calibri"/>
            </a:endParaRPr>
          </a:p>
        </p:txBody>
      </p:sp>
      <p:grpSp>
        <p:nvGrpSpPr>
          <p:cNvPr id="15" name="object 2">
            <a:extLst>
              <a:ext uri="{FF2B5EF4-FFF2-40B4-BE49-F238E27FC236}">
                <a16:creationId xmlns:a16="http://schemas.microsoft.com/office/drawing/2014/main" id="{791596E3-B972-4540-A79C-AFC25EB387F4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6914F6F3-BB00-439A-A3E1-E62FA7823D1D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1000">
                <a:latin typeface="+mj-lt"/>
              </a:endParaRPr>
            </a:p>
          </p:txBody>
        </p:sp>
        <p:pic>
          <p:nvPicPr>
            <p:cNvPr id="18" name="object 4">
              <a:extLst>
                <a:ext uri="{FF2B5EF4-FFF2-40B4-BE49-F238E27FC236}">
                  <a16:creationId xmlns:a16="http://schemas.microsoft.com/office/drawing/2014/main" id="{874ACBF3-8EDD-413E-9201-254303C4D7D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8B425183-4EAE-4439-BF41-775184C6A6E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21" name="object 6">
            <a:extLst>
              <a:ext uri="{FF2B5EF4-FFF2-40B4-BE49-F238E27FC236}">
                <a16:creationId xmlns:a16="http://schemas.microsoft.com/office/drawing/2014/main" id="{C786691A-F6DF-4DCF-84C5-857D1F954CC9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22" name="object 23">
            <a:extLst>
              <a:ext uri="{FF2B5EF4-FFF2-40B4-BE49-F238E27FC236}">
                <a16:creationId xmlns:a16="http://schemas.microsoft.com/office/drawing/2014/main" id="{51E1274A-B3B7-4A13-8293-F494E536A1D4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+mj-lt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B64872FA-B0D1-4E9F-BA83-E89EA18AE662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 sz="1000">
              <a:latin typeface="+mj-lt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0CD8631C-0BEC-4259-B6A8-8021D51C7482}"/>
              </a:ext>
            </a:extLst>
          </p:cNvPr>
          <p:cNvSpPr txBox="1"/>
          <p:nvPr/>
        </p:nvSpPr>
        <p:spPr>
          <a:xfrm>
            <a:off x="8614537" y="6455840"/>
            <a:ext cx="16066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1000" dirty="0" smtClean="0">
                <a:solidFill>
                  <a:srgbClr val="002060"/>
                </a:solidFill>
                <a:latin typeface="+mj-lt"/>
                <a:cs typeface="Calibri"/>
              </a:rPr>
              <a:t>5</a:t>
            </a:fld>
            <a:endParaRPr sz="1000">
              <a:solidFill>
                <a:srgbClr val="002060"/>
              </a:solidFill>
              <a:latin typeface="+mj-lt"/>
              <a:cs typeface="Calibri"/>
            </a:endParaRPr>
          </a:p>
        </p:txBody>
      </p:sp>
      <p:sp>
        <p:nvSpPr>
          <p:cNvPr id="28" name="object 18">
            <a:extLst>
              <a:ext uri="{FF2B5EF4-FFF2-40B4-BE49-F238E27FC236}">
                <a16:creationId xmlns:a16="http://schemas.microsoft.com/office/drawing/2014/main" id="{84477091-59D1-4182-B352-F9CCCA3F6757}"/>
              </a:ext>
            </a:extLst>
          </p:cNvPr>
          <p:cNvSpPr txBox="1"/>
          <p:nvPr/>
        </p:nvSpPr>
        <p:spPr>
          <a:xfrm>
            <a:off x="7708355" y="538090"/>
            <a:ext cx="1184312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METODOLOGI</a:t>
            </a:r>
            <a:r>
              <a:rPr sz="1000" b="1">
                <a:solidFill>
                  <a:srgbClr val="002060"/>
                </a:solidFill>
                <a:latin typeface="+mj-lt"/>
                <a:cs typeface="Trebuchet MS"/>
              </a:rPr>
              <a:t>A</a:t>
            </a:r>
          </a:p>
        </p:txBody>
      </p:sp>
      <p:graphicFrame>
        <p:nvGraphicFramePr>
          <p:cNvPr id="26" name="object 10">
            <a:extLst>
              <a:ext uri="{FF2B5EF4-FFF2-40B4-BE49-F238E27FC236}">
                <a16:creationId xmlns:a16="http://schemas.microsoft.com/office/drawing/2014/main" id="{768C6281-3DAE-4A8F-BC25-661C8F4C3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057436"/>
              </p:ext>
            </p:extLst>
          </p:nvPr>
        </p:nvGraphicFramePr>
        <p:xfrm>
          <a:off x="551970" y="2081598"/>
          <a:ext cx="8223232" cy="1577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9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4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rowSpan="9">
                  <a:txBody>
                    <a:bodyPr/>
                    <a:lstStyle/>
                    <a:p>
                      <a:pPr algn="ctr"/>
                      <a:r>
                        <a:rPr lang="it-IT" sz="1000" b="1" spc="-5">
                          <a:solidFill>
                            <a:srgbClr val="FFFFFF"/>
                          </a:solidFill>
                          <a:latin typeface="+mj-lt"/>
                          <a:ea typeface="+mn-ea"/>
                        </a:rPr>
                        <a:t>MOTIVI DEL CONTATTO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noProof="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 Qualifica dell’utente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9757205"/>
                  </a:ext>
                </a:extLst>
              </a:tr>
              <a:tr h="1415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noProof="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 Lavoratore/delegato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759093"/>
                  </a:ext>
                </a:extLst>
              </a:tr>
              <a:tr h="141526">
                <a:tc vMerge="1">
                  <a:txBody>
                    <a:bodyPr/>
                    <a:lstStyle/>
                    <a:p>
                      <a:pPr algn="ctr"/>
                      <a:endParaRPr lang="it-IT" sz="1000" b="1" spc="-5">
                        <a:solidFill>
                          <a:srgbClr val="FFFFFF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noProof="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 Datore di lavoro/delegato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989732"/>
                  </a:ext>
                </a:extLst>
              </a:tr>
              <a:tr h="14152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noProof="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 Motivi del contatto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598868"/>
                  </a:ext>
                </a:extLst>
              </a:tr>
              <a:tr h="141526">
                <a:tc vMerge="1">
                  <a:txBody>
                    <a:bodyPr/>
                    <a:lstStyle/>
                    <a:p>
                      <a:pPr algn="ctr"/>
                      <a:endParaRPr lang="it-IT" sz="1000" b="1" spc="-5">
                        <a:solidFill>
                          <a:srgbClr val="FFFFFF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noProof="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 Struttura contattata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8862476"/>
                  </a:ext>
                </a:extLst>
              </a:tr>
              <a:tr h="141526">
                <a:tc vMerge="1">
                  <a:txBody>
                    <a:bodyPr/>
                    <a:lstStyle/>
                    <a:p>
                      <a:pPr algn="ctr"/>
                      <a:endParaRPr lang="it-IT" sz="1000" b="1" spc="-5">
                        <a:solidFill>
                          <a:srgbClr val="FFFFFF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noProof="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 Sede dell’ispettorato contattata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370050"/>
                  </a:ext>
                </a:extLst>
              </a:tr>
              <a:tr h="141526">
                <a:tc vMerge="1">
                  <a:txBody>
                    <a:bodyPr/>
                    <a:lstStyle/>
                    <a:p>
                      <a:pPr algn="ctr"/>
                      <a:endParaRPr lang="it-IT" sz="1000" b="1" spc="-5">
                        <a:solidFill>
                          <a:srgbClr val="FFFFFF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noProof="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 Area geografica dell’ITL contattato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811287"/>
                  </a:ext>
                </a:extLst>
              </a:tr>
              <a:tr h="141526">
                <a:tc vMerge="1">
                  <a:txBody>
                    <a:bodyPr/>
                    <a:lstStyle/>
                    <a:p>
                      <a:pPr algn="ctr"/>
                      <a:endParaRPr lang="it-IT" sz="1000" b="1" spc="-5">
                        <a:solidFill>
                          <a:srgbClr val="FFFFFF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noProof="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 Città in cui ha sede l’ufficio contattato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27762"/>
                  </a:ext>
                </a:extLst>
              </a:tr>
              <a:tr h="142118">
                <a:tc vMerge="1">
                  <a:txBody>
                    <a:bodyPr/>
                    <a:lstStyle/>
                    <a:p>
                      <a:pPr algn="ctr"/>
                      <a:endParaRPr lang="it-IT" sz="1000" b="1" spc="-5">
                        <a:solidFill>
                          <a:srgbClr val="FFFFFF"/>
                        </a:solidFill>
                        <a:latin typeface="+mj-lt"/>
                        <a:ea typeface="+mn-ea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noProof="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 Canale utilizzato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0467896"/>
                  </a:ext>
                </a:extLst>
              </a:tr>
            </a:tbl>
          </a:graphicData>
        </a:graphic>
      </p:graphicFrame>
      <p:graphicFrame>
        <p:nvGraphicFramePr>
          <p:cNvPr id="24" name="object 10">
            <a:extLst>
              <a:ext uri="{FF2B5EF4-FFF2-40B4-BE49-F238E27FC236}">
                <a16:creationId xmlns:a16="http://schemas.microsoft.com/office/drawing/2014/main" id="{9487DC2C-C177-4799-BB4B-30748B4A5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30316"/>
              </p:ext>
            </p:extLst>
          </p:nvPr>
        </p:nvGraphicFramePr>
        <p:xfrm>
          <a:off x="551970" y="3951648"/>
          <a:ext cx="8223232" cy="15773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34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9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381">
                <a:tc rowSpan="9">
                  <a:txBody>
                    <a:bodyPr/>
                    <a:lstStyle/>
                    <a:p>
                      <a:pPr marL="68580" lvl="0" algn="ctr">
                        <a:lnSpc>
                          <a:spcPct val="100000"/>
                        </a:lnSpc>
                        <a:buNone/>
                      </a:pPr>
                      <a:r>
                        <a:rPr lang="it-IT" sz="1000" b="1" i="0" u="none" strike="noStrike" spc="-5" noProof="0">
                          <a:solidFill>
                            <a:srgbClr val="FFFFFF"/>
                          </a:solidFill>
                          <a:latin typeface="+mj-lt"/>
                        </a:rPr>
                        <a:t>VALUTAZIONE DEL SITO INTERNET DELL'INL</a:t>
                      </a:r>
                      <a:endParaRPr lang="en-US" b="1">
                        <a:latin typeface="+mj-lt"/>
                      </a:endParaRP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noProof="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 Consultazione del sito internet</a:t>
                      </a:r>
                      <a:endParaRPr lang="it-IT" sz="1000" b="0" i="0" u="none" strike="noStrike" noProof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759093"/>
                  </a:ext>
                </a:extLst>
              </a:tr>
              <a:tr h="16143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noProof="0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Trebuchet MS"/>
                        </a:rPr>
                        <a:t> Sezione del sito</a:t>
                      </a:r>
                      <a:r>
                        <a:rPr lang="it-IT" sz="1000" b="0" i="0" u="none" strike="noStrike" noProof="0">
                          <a:solidFill>
                            <a:srgbClr val="0070C0"/>
                          </a:solidFill>
                          <a:latin typeface="+mj-lt"/>
                        </a:rPr>
                        <a:t> di interesse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715593"/>
                  </a:ext>
                </a:extLst>
              </a:tr>
              <a:tr h="16143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b="0" i="0" u="none" strike="noStrike" noProof="0">
                          <a:solidFill>
                            <a:srgbClr val="0070C0"/>
                          </a:solidFill>
                          <a:latin typeface="+mj-lt"/>
                        </a:rPr>
                        <a:t> Organizzazione dei contenuti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831197"/>
                  </a:ext>
                </a:extLst>
              </a:tr>
              <a:tr h="167536">
                <a:tc vMerge="1">
                  <a:txBody>
                    <a:bodyPr/>
                    <a:lstStyle/>
                    <a:p>
                      <a:pPr marL="68580" lvl="0" algn="ctr">
                        <a:lnSpc>
                          <a:spcPct val="100000"/>
                        </a:lnSpc>
                        <a:buNone/>
                      </a:pPr>
                      <a:endParaRPr lang="en-US" b="1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i="0" u="none" strike="noStrike" noProof="0">
                          <a:solidFill>
                            <a:srgbClr val="0070C0"/>
                          </a:solidFill>
                          <a:latin typeface="+mj-lt"/>
                        </a:rPr>
                        <a:t> Chiarezza e adeguatezza delle informazioni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4887522"/>
                  </a:ext>
                </a:extLst>
              </a:tr>
              <a:tr h="161609">
                <a:tc vMerge="1">
                  <a:txBody>
                    <a:bodyPr/>
                    <a:lstStyle/>
                    <a:p>
                      <a:pPr marL="68580" lvl="0" algn="ctr">
                        <a:lnSpc>
                          <a:spcPct val="100000"/>
                        </a:lnSpc>
                        <a:buNone/>
                      </a:pPr>
                      <a:endParaRPr lang="en-US" b="1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1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i="0" u="none" strike="noStrike" noProof="0">
                          <a:solidFill>
                            <a:srgbClr val="0070C0"/>
                          </a:solidFill>
                          <a:latin typeface="+mj-lt"/>
                        </a:rPr>
                        <a:t> Completezza dei dossier tematici 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9868797"/>
                  </a:ext>
                </a:extLst>
              </a:tr>
              <a:tr h="130282">
                <a:tc vMerge="1">
                  <a:txBody>
                    <a:bodyPr/>
                    <a:lstStyle/>
                    <a:p>
                      <a:pPr marL="68580" lvl="0" algn="ctr">
                        <a:lnSpc>
                          <a:spcPct val="100000"/>
                        </a:lnSpc>
                        <a:buNone/>
                      </a:pPr>
                      <a:endParaRPr lang="en-US" b="1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b="0" i="0" u="none" strike="noStrike" noProof="0">
                          <a:solidFill>
                            <a:srgbClr val="0070C0"/>
                          </a:solidFill>
                          <a:latin typeface="+mj-lt"/>
                        </a:rPr>
                        <a:t> Facilità nel trovare informazioni sul sito internet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27707"/>
                  </a:ext>
                </a:extLst>
              </a:tr>
              <a:tr h="90489">
                <a:tc vMerge="1">
                  <a:txBody>
                    <a:bodyPr/>
                    <a:lstStyle/>
                    <a:p>
                      <a:pPr marL="68580" lvl="0" algn="ctr">
                        <a:lnSpc>
                          <a:spcPct val="100000"/>
                        </a:lnSpc>
                        <a:buNone/>
                      </a:pPr>
                      <a:endParaRPr lang="en-US" b="1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b="0" i="0" u="none" strike="noStrike" noProof="0">
                          <a:solidFill>
                            <a:srgbClr val="0070C0"/>
                          </a:solidFill>
                          <a:latin typeface="+mj-lt"/>
                        </a:rPr>
                        <a:t> Semplicità e velocità di accesso alle informazioni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984692"/>
                  </a:ext>
                </a:extLst>
              </a:tr>
              <a:tr h="138556">
                <a:tc vMerge="1">
                  <a:txBody>
                    <a:bodyPr/>
                    <a:lstStyle/>
                    <a:p>
                      <a:pPr marL="68580" lvl="0" algn="ctr">
                        <a:lnSpc>
                          <a:spcPct val="100000"/>
                        </a:lnSpc>
                        <a:buNone/>
                      </a:pPr>
                      <a:endParaRPr lang="en-US" b="1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b="0" i="0" u="none" strike="noStrike" noProof="0">
                          <a:solidFill>
                            <a:srgbClr val="0070C0"/>
                          </a:solidFill>
                          <a:latin typeface="+mj-lt"/>
                        </a:rPr>
                        <a:t> Esperienza nell’uso del portale INL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8709647"/>
                  </a:ext>
                </a:extLst>
              </a:tr>
              <a:tr h="110634">
                <a:tc vMerge="1">
                  <a:txBody>
                    <a:bodyPr/>
                    <a:lstStyle/>
                    <a:p>
                      <a:pPr marL="68580" lvl="0" algn="ctr">
                        <a:lnSpc>
                          <a:spcPct val="100000"/>
                        </a:lnSpc>
                        <a:buNone/>
                      </a:pPr>
                      <a:endParaRPr lang="en-US" b="1"/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b="0" i="0" u="none" strike="noStrike" noProof="0">
                          <a:solidFill>
                            <a:srgbClr val="0070C0"/>
                          </a:solidFill>
                          <a:latin typeface="+mj-lt"/>
                        </a:rPr>
                        <a:t> Valutazione dell’esperienza</a:t>
                      </a:r>
                    </a:p>
                  </a:txBody>
                  <a:tcPr marL="0" marR="0" marT="22860" marB="0" anchor="ctr"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153626"/>
                  </a:ext>
                </a:extLst>
              </a:tr>
            </a:tbl>
          </a:graphicData>
        </a:graphic>
      </p:graphicFrame>
      <p:sp>
        <p:nvSpPr>
          <p:cNvPr id="3" name="object 14">
            <a:extLst>
              <a:ext uri="{FF2B5EF4-FFF2-40B4-BE49-F238E27FC236}">
                <a16:creationId xmlns:a16="http://schemas.microsoft.com/office/drawing/2014/main" id="{1B1D9F26-7FA4-EC15-5B9E-B854F33375CF}"/>
              </a:ext>
            </a:extLst>
          </p:cNvPr>
          <p:cNvSpPr txBox="1"/>
          <p:nvPr/>
        </p:nvSpPr>
        <p:spPr>
          <a:xfrm>
            <a:off x="3132444" y="1350383"/>
            <a:ext cx="3438512" cy="167354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txBody>
          <a:bodyPr vert="horz" wrap="square" lIns="0" tIns="13335" rIns="0" bIns="0" rtlCol="0" anchor="t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it-IT" sz="1000" b="1">
                <a:solidFill>
                  <a:srgbClr val="0070C0"/>
                </a:solidFill>
                <a:latin typeface="+mj-lt"/>
                <a:ea typeface="Calibri"/>
                <a:cs typeface="Calibri"/>
              </a:rPr>
              <a:t>MODULO I</a:t>
            </a: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858594EF-6133-41FE-2D70-4633438B8CE6}"/>
              </a:ext>
            </a:extLst>
          </p:cNvPr>
          <p:cNvSpPr txBox="1"/>
          <p:nvPr/>
        </p:nvSpPr>
        <p:spPr>
          <a:xfrm>
            <a:off x="3132444" y="1851566"/>
            <a:ext cx="3438512" cy="167354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txBody>
          <a:bodyPr vert="horz" wrap="square" lIns="0" tIns="13335" rIns="0" bIns="0" rtlCol="0" anchor="t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it-IT" sz="1000" b="1">
                <a:solidFill>
                  <a:srgbClr val="0070C0"/>
                </a:solidFill>
                <a:latin typeface="+mj-lt"/>
                <a:ea typeface="Calibri"/>
                <a:cs typeface="Calibri"/>
              </a:rPr>
              <a:t>MODULO II</a:t>
            </a: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DF28D092-BCBC-D597-1EFD-02E258470D5D}"/>
              </a:ext>
            </a:extLst>
          </p:cNvPr>
          <p:cNvSpPr txBox="1"/>
          <p:nvPr/>
        </p:nvSpPr>
        <p:spPr>
          <a:xfrm>
            <a:off x="3132444" y="3721616"/>
            <a:ext cx="3438512" cy="167354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txBody>
          <a:bodyPr vert="horz" wrap="square" lIns="0" tIns="13335" rIns="0" bIns="0" rtlCol="0" anchor="t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it-IT" sz="1000" b="1">
                <a:solidFill>
                  <a:srgbClr val="0070C0"/>
                </a:solidFill>
                <a:latin typeface="+mj-lt"/>
                <a:ea typeface="Calibri"/>
                <a:cs typeface="Calibri"/>
              </a:rPr>
              <a:t>MODULO III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48D2E-4A03-77A2-538B-0F0A7BCF2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1">
            <a:extLst>
              <a:ext uri="{FF2B5EF4-FFF2-40B4-BE49-F238E27FC236}">
                <a16:creationId xmlns:a16="http://schemas.microsoft.com/office/drawing/2014/main" id="{C7E4CFA3-077A-54B9-1A38-40D786C18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820605"/>
              </p:ext>
            </p:extLst>
          </p:nvPr>
        </p:nvGraphicFramePr>
        <p:xfrm>
          <a:off x="538481" y="1560511"/>
          <a:ext cx="8236721" cy="17727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0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5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681">
                <a:tc rowSpan="10">
                  <a:txBody>
                    <a:bodyPr/>
                    <a:lstStyle/>
                    <a:p>
                      <a:pPr marL="68580" lvl="0" algn="ctr">
                        <a:lnSpc>
                          <a:spcPct val="100000"/>
                        </a:lnSpc>
                        <a:buNone/>
                      </a:pPr>
                      <a:r>
                        <a:rPr lang="it-IT" sz="1000" b="1" i="0" u="none" strike="noStrike" spc="-5" noProof="0">
                          <a:solidFill>
                            <a:srgbClr val="FFFFFF"/>
                          </a:solidFill>
                          <a:latin typeface="+mj-lt"/>
                        </a:rPr>
                        <a:t>RELAZIONE CON GLI UFFICI </a:t>
                      </a:r>
                      <a:endParaRPr lang="en-US" b="1">
                        <a:latin typeface="+mj-lt"/>
                      </a:endParaRPr>
                    </a:p>
                  </a:txBody>
                  <a:tcPr marL="0" marR="0" marT="0" marB="0" anchor="ctr">
                    <a:lnL w="9525">
                      <a:solidFill>
                        <a:srgbClr val="7E7E7E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9524">
                      <a:solidFill>
                        <a:srgbClr val="7E7E7E"/>
                      </a:solidFill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 spc="-5">
                          <a:solidFill>
                            <a:srgbClr val="0070C0"/>
                          </a:solidFill>
                          <a:latin typeface="+mj-lt"/>
                          <a:ea typeface="+mn-ea"/>
                          <a:cs typeface="Trebuchet MS"/>
                        </a:rPr>
                        <a:t> Modalità con le quali l'utente si è relazionato con l'INL</a:t>
                      </a:r>
                      <a:endParaRPr lang="it-IT" sz="1000" b="0" i="0" u="none" strike="noStrike" spc="-5" noProof="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0" marR="0" marT="22860" marB="0" anchor="ctr">
                    <a:lnL w="9525">
                      <a:solidFill>
                        <a:srgbClr val="7E7E7E"/>
                      </a:solidFill>
                      <a:prstDash val="soli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spc="-5" noProof="0">
                          <a:solidFill>
                            <a:srgbClr val="0070C0"/>
                          </a:solidFill>
                          <a:latin typeface="+mj-lt"/>
                        </a:rPr>
                        <a:t> Facilità e velocità di accesso alle informazioni tramite e-mail/pec/contatto telefonico</a:t>
                      </a:r>
                    </a:p>
                  </a:txBody>
                  <a:tcPr marL="0" marR="0" marT="2286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325682"/>
                  </a:ext>
                </a:extLst>
              </a:tr>
              <a:tr h="168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spc="-5" noProof="0">
                          <a:solidFill>
                            <a:srgbClr val="0070C0"/>
                          </a:solidFill>
                          <a:latin typeface="+mj-lt"/>
                        </a:rPr>
                        <a:t> Chiarezza, completezza e adeguatezza delle informazioni ricevute</a:t>
                      </a:r>
                    </a:p>
                  </a:txBody>
                  <a:tcPr marL="0" marR="0" marT="2286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6325159"/>
                  </a:ext>
                </a:extLst>
              </a:tr>
              <a:tr h="1954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>
                      <a:solidFill>
                        <a:srgbClr val="7E7E7E"/>
                      </a:solidFill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spc="-5" noProof="0">
                          <a:solidFill>
                            <a:srgbClr val="0070C0"/>
                          </a:solidFill>
                          <a:latin typeface="+mj-lt"/>
                        </a:rPr>
                        <a:t> Disponibilità e collaborazione del personale dell'INL</a:t>
                      </a:r>
                    </a:p>
                  </a:txBody>
                  <a:tcPr marL="0" marR="0" marT="2286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0071697"/>
                  </a:ext>
                </a:extLst>
              </a:tr>
              <a:tr h="168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spc="-5" noProof="0">
                          <a:solidFill>
                            <a:srgbClr val="0070C0"/>
                          </a:solidFill>
                          <a:latin typeface="+mj-lt"/>
                        </a:rPr>
                        <a:t> Comprensibilità della documentazione fornita, tempistiche per il rilascio</a:t>
                      </a:r>
                    </a:p>
                  </a:txBody>
                  <a:tcPr marL="0" marR="0" marT="2286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>
                      <a:solidFill>
                        <a:srgbClr val="7E7E7E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0766736"/>
                  </a:ext>
                </a:extLst>
              </a:tr>
              <a:tr h="168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spc="-5" noProof="0">
                          <a:solidFill>
                            <a:srgbClr val="0070C0"/>
                          </a:solidFill>
                          <a:latin typeface="+mj-lt"/>
                        </a:rPr>
                        <a:t> Invio delle informazioni e/o del servizio richiesto</a:t>
                      </a:r>
                    </a:p>
                  </a:txBody>
                  <a:tcPr marL="0" marR="0" marT="2286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98631"/>
                  </a:ext>
                </a:extLst>
              </a:tr>
              <a:tr h="168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>
                      <a:solidFill>
                        <a:srgbClr val="7E7E7E"/>
                      </a:solidFill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spc="-5" noProof="0">
                          <a:solidFill>
                            <a:srgbClr val="0070C0"/>
                          </a:solidFill>
                          <a:latin typeface="+mj-lt"/>
                        </a:rPr>
                        <a:t> Capacità dell'Ufficio di far fronte ad eventuali problematiche</a:t>
                      </a:r>
                    </a:p>
                  </a:txBody>
                  <a:tcPr marL="0" marR="0" marT="2286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753465"/>
                  </a:ext>
                </a:extLst>
              </a:tr>
              <a:tr h="168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spc="-5" noProof="0">
                          <a:solidFill>
                            <a:srgbClr val="0070C0"/>
                          </a:solidFill>
                          <a:latin typeface="+mj-lt"/>
                        </a:rPr>
                        <a:t> Velocità di risposta, valutazione dell'esperienza</a:t>
                      </a:r>
                    </a:p>
                  </a:txBody>
                  <a:tcPr marL="0" marR="0" marT="2286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209555"/>
                  </a:ext>
                </a:extLst>
              </a:tr>
              <a:tr h="1686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>
                      <a:solidFill>
                        <a:srgbClr val="7E7E7E"/>
                      </a:solidFill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spc="-5" noProof="0">
                          <a:solidFill>
                            <a:srgbClr val="0070C0"/>
                          </a:solidFill>
                          <a:latin typeface="+mj-lt"/>
                        </a:rPr>
                        <a:t> Qualità del servizio erogato da remoto</a:t>
                      </a:r>
                    </a:p>
                  </a:txBody>
                  <a:tcPr marL="0" marR="0" marT="2286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342162"/>
                  </a:ext>
                </a:extLst>
              </a:tr>
              <a:tr h="86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>
                      <a:solidFill>
                        <a:srgbClr val="7E7E7E"/>
                      </a:solidFill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1373188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it-IT" sz="1000" b="0" i="0" u="none" strike="noStrike" spc="-5" noProof="0">
                          <a:solidFill>
                            <a:srgbClr val="0070C0"/>
                          </a:solidFill>
                          <a:latin typeface="+mj-lt"/>
                        </a:rPr>
                        <a:t> Riduzione dell'accesso agli sportelli fisici con l'attivazione dei servizi erogati da remoto</a:t>
                      </a:r>
                      <a:endParaRPr lang="en-US">
                        <a:latin typeface="+mj-lt"/>
                      </a:endParaRPr>
                    </a:p>
                  </a:txBody>
                  <a:tcPr marL="0" marR="0" marT="22860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>
                      <a:solidFill>
                        <a:srgbClr val="7E7E7E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1134848"/>
                  </a:ext>
                </a:extLst>
              </a:tr>
            </a:tbl>
          </a:graphicData>
        </a:graphic>
      </p:graphicFrame>
      <p:sp>
        <p:nvSpPr>
          <p:cNvPr id="17" name="object 17">
            <a:extLst>
              <a:ext uri="{FF2B5EF4-FFF2-40B4-BE49-F238E27FC236}">
                <a16:creationId xmlns:a16="http://schemas.microsoft.com/office/drawing/2014/main" id="{C956D92D-F911-D02B-9E78-E7E2A30620B3}"/>
              </a:ext>
            </a:extLst>
          </p:cNvPr>
          <p:cNvSpPr txBox="1"/>
          <p:nvPr/>
        </p:nvSpPr>
        <p:spPr>
          <a:xfrm>
            <a:off x="8480806" y="507314"/>
            <a:ext cx="113030" cy="233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5" name="object 2">
            <a:extLst>
              <a:ext uri="{FF2B5EF4-FFF2-40B4-BE49-F238E27FC236}">
                <a16:creationId xmlns:a16="http://schemas.microsoft.com/office/drawing/2014/main" id="{ED6A0941-70A8-CAD1-A0C7-6E6F29A87252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AE3B8A68-4726-4EF0-0C6A-084B96816626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4">
              <a:extLst>
                <a:ext uri="{FF2B5EF4-FFF2-40B4-BE49-F238E27FC236}">
                  <a16:creationId xmlns:a16="http://schemas.microsoft.com/office/drawing/2014/main" id="{C78F4B60-51EB-0C62-D46A-C03D9F0ACCB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128664E9-282B-8ED9-CB80-8D05535ED41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21" name="object 6">
            <a:extLst>
              <a:ext uri="{FF2B5EF4-FFF2-40B4-BE49-F238E27FC236}">
                <a16:creationId xmlns:a16="http://schemas.microsoft.com/office/drawing/2014/main" id="{268F970F-67BF-C3BA-538B-C009285E0FBA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2" name="object 23">
            <a:extLst>
              <a:ext uri="{FF2B5EF4-FFF2-40B4-BE49-F238E27FC236}">
                <a16:creationId xmlns:a16="http://schemas.microsoft.com/office/drawing/2014/main" id="{F160BCBF-AD64-A946-8540-56E43A4A8AD8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CA2AD649-6FB6-1C4B-AE87-6D384A7F2C38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4BB20D12-93BA-318A-2DCE-67BD43804D03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dirty="0" smtClean="0">
                <a:solidFill>
                  <a:srgbClr val="002060"/>
                </a:solidFill>
                <a:latin typeface="Calibri"/>
                <a:cs typeface="Calibri"/>
              </a:rPr>
              <a:t>6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28" name="object 18">
            <a:extLst>
              <a:ext uri="{FF2B5EF4-FFF2-40B4-BE49-F238E27FC236}">
                <a16:creationId xmlns:a16="http://schemas.microsoft.com/office/drawing/2014/main" id="{138D9294-61AE-F174-A15C-9EA4BFDF0397}"/>
              </a:ext>
            </a:extLst>
          </p:cNvPr>
          <p:cNvSpPr txBox="1"/>
          <p:nvPr/>
        </p:nvSpPr>
        <p:spPr>
          <a:xfrm>
            <a:off x="7708355" y="538090"/>
            <a:ext cx="1184312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METODOLOGI</a:t>
            </a:r>
            <a:r>
              <a:rPr sz="1200" b="1">
                <a:solidFill>
                  <a:srgbClr val="002060"/>
                </a:solidFill>
                <a:latin typeface="+mj-lt"/>
                <a:cs typeface="Trebuchet MS"/>
              </a:rPr>
              <a:t>A</a:t>
            </a:r>
          </a:p>
        </p:txBody>
      </p:sp>
      <p:sp>
        <p:nvSpPr>
          <p:cNvPr id="2" name="object 14">
            <a:extLst>
              <a:ext uri="{FF2B5EF4-FFF2-40B4-BE49-F238E27FC236}">
                <a16:creationId xmlns:a16="http://schemas.microsoft.com/office/drawing/2014/main" id="{85BC95FA-F042-662C-021A-C5A547E492AC}"/>
              </a:ext>
            </a:extLst>
          </p:cNvPr>
          <p:cNvSpPr txBox="1"/>
          <p:nvPr/>
        </p:nvSpPr>
        <p:spPr>
          <a:xfrm>
            <a:off x="3113971" y="1328502"/>
            <a:ext cx="3438512" cy="167354"/>
          </a:xfrm>
          <a:prstGeom prst="rect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txBody>
          <a:bodyPr vert="horz" wrap="square" lIns="0" tIns="13335" rIns="0" bIns="0" rtlCol="0" anchor="t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it-IT" sz="1000" b="1">
                <a:solidFill>
                  <a:srgbClr val="0070C0"/>
                </a:solidFill>
                <a:latin typeface="+mj-lt"/>
                <a:ea typeface="Calibri"/>
                <a:cs typeface="Calibri"/>
              </a:rPr>
              <a:t>MODULO IV</a:t>
            </a:r>
          </a:p>
        </p:txBody>
      </p:sp>
    </p:spTree>
    <p:extLst>
      <p:ext uri="{BB962C8B-B14F-4D97-AF65-F5344CB8AC3E}">
        <p14:creationId xmlns:p14="http://schemas.microsoft.com/office/powerpoint/2010/main" val="304708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object 2">
            <a:extLst>
              <a:ext uri="{FF2B5EF4-FFF2-40B4-BE49-F238E27FC236}">
                <a16:creationId xmlns:a16="http://schemas.microsoft.com/office/drawing/2014/main" id="{8C2A7E90-C520-492E-8393-49E7A4708B04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2FDBF368-3F45-44A6-AC49-3000E18BD5E3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4">
              <a:extLst>
                <a:ext uri="{FF2B5EF4-FFF2-40B4-BE49-F238E27FC236}">
                  <a16:creationId xmlns:a16="http://schemas.microsoft.com/office/drawing/2014/main" id="{0E481924-CB83-49F5-B18A-450058A182F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21" name="object 5">
              <a:extLst>
                <a:ext uri="{FF2B5EF4-FFF2-40B4-BE49-F238E27FC236}">
                  <a16:creationId xmlns:a16="http://schemas.microsoft.com/office/drawing/2014/main" id="{61148DA3-0DD7-47D4-A574-86AD02D56DD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22" name="object 6">
            <a:extLst>
              <a:ext uri="{FF2B5EF4-FFF2-40B4-BE49-F238E27FC236}">
                <a16:creationId xmlns:a16="http://schemas.microsoft.com/office/drawing/2014/main" id="{BB43F33E-27D6-44B6-A8C2-73258AB270AF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CB0C4DA0-98DE-4AC7-AA7D-7EFD7A59ACEA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7DC52845-6E27-420B-9442-BFD188CF78D0}"/>
              </a:ext>
            </a:extLst>
          </p:cNvPr>
          <p:cNvSpPr txBox="1"/>
          <p:nvPr/>
        </p:nvSpPr>
        <p:spPr>
          <a:xfrm>
            <a:off x="4821382" y="3230630"/>
            <a:ext cx="3585634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it-IT" sz="1600" b="1" spc="-5">
                <a:solidFill>
                  <a:srgbClr val="0070C0"/>
                </a:solidFill>
                <a:latin typeface="+mj-lt"/>
                <a:cs typeface="Trebuchet MS"/>
              </a:rPr>
              <a:t>MODULO I 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it-IT" sz="1600" b="1" spc="-5">
                <a:solidFill>
                  <a:srgbClr val="0070C0"/>
                </a:solidFill>
                <a:latin typeface="+mj-lt"/>
                <a:cs typeface="Trebuchet MS"/>
              </a:rPr>
              <a:t>INFORMAZIONI DI CARATTERE GENERALE</a:t>
            </a:r>
            <a:endParaRPr sz="1600" b="1">
              <a:solidFill>
                <a:srgbClr val="0070C0"/>
              </a:solidFill>
              <a:latin typeface="+mj-lt"/>
              <a:cs typeface="Trebuchet MS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DA7CD0EB-C061-4BC0-AA16-0A7D80C75CF9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41396D23-B7A6-4FA3-99CE-C8DCBC2AE022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7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0282812C-D591-4AC6-8054-561A554FE05E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2">
            <a:extLst>
              <a:ext uri="{FF2B5EF4-FFF2-40B4-BE49-F238E27FC236}">
                <a16:creationId xmlns:a16="http://schemas.microsoft.com/office/drawing/2014/main" id="{B038ABD8-181E-4390-BCC2-A896E6ED03BB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8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object 10">
            <a:extLst>
              <a:ext uri="{FF2B5EF4-FFF2-40B4-BE49-F238E27FC236}">
                <a16:creationId xmlns:a16="http://schemas.microsoft.com/office/drawing/2014/main" id="{0BA512AA-779B-47F8-AF5E-69D100F3E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77269"/>
              </p:ext>
            </p:extLst>
          </p:nvPr>
        </p:nvGraphicFramePr>
        <p:xfrm>
          <a:off x="457200" y="1762163"/>
          <a:ext cx="3733800" cy="6153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1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328">
                  <a:extLst>
                    <a:ext uri="{9D8B030D-6E8A-4147-A177-3AD203B41FA5}">
                      <a16:colId xmlns:a16="http://schemas.microsoft.com/office/drawing/2014/main" val="4015772510"/>
                    </a:ext>
                  </a:extLst>
                </a:gridCol>
                <a:gridCol w="517236">
                  <a:extLst>
                    <a:ext uri="{9D8B030D-6E8A-4147-A177-3AD203B41FA5}">
                      <a16:colId xmlns:a16="http://schemas.microsoft.com/office/drawing/2014/main" val="209895028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endParaRPr lang="it-IT" sz="100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0" marR="0" marT="1905" marB="0" anchor="ctr">
                    <a:lnL w="9525">
                      <a:solidFill>
                        <a:srgbClr val="7E7E7E"/>
                      </a:solidFill>
                      <a:prstDash val="soli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000" spc="-5">
                        <a:solidFill>
                          <a:srgbClr val="002060"/>
                        </a:solidFill>
                        <a:latin typeface="+mj-lt"/>
                        <a:ea typeface="+mn-ea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N.</a:t>
                      </a:r>
                    </a:p>
                  </a:txBody>
                  <a:tcPr marL="0" marR="0" marT="22860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%</a:t>
                      </a:r>
                    </a:p>
                  </a:txBody>
                  <a:tcPr marL="0" marR="0" marT="22860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625687"/>
                  </a:ext>
                </a:extLst>
              </a:tr>
              <a:tr h="117413">
                <a:tc rowSpan="3">
                  <a:txBody>
                    <a:bodyPr/>
                    <a:lstStyle/>
                    <a:p>
                      <a:pPr algn="ctr"/>
                      <a:r>
                        <a:rPr lang="it-IT" sz="1000">
                          <a:solidFill>
                            <a:schemeClr val="bg1"/>
                          </a:solidFill>
                          <a:latin typeface="+mj-lt"/>
                        </a:rPr>
                        <a:t>GENERE</a:t>
                      </a:r>
                      <a:r>
                        <a:rPr lang="it-IT" sz="1000">
                          <a:solidFill>
                            <a:srgbClr val="0070C0"/>
                          </a:solidFill>
                          <a:latin typeface="+mj-lt"/>
                        </a:rPr>
                        <a:t>RE</a:t>
                      </a:r>
                    </a:p>
                  </a:txBody>
                  <a:tcPr marL="0" marR="0" marT="1905" marB="0" anchor="ctr">
                    <a:lnL w="9525">
                      <a:solidFill>
                        <a:srgbClr val="7E7E7E"/>
                      </a:solidFill>
                      <a:prstDash val="soli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spc="-5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Maschio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159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42%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41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spc="-5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Femmina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217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57%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08797"/>
                  </a:ext>
                </a:extLst>
              </a:tr>
              <a:tr h="12369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spc="-5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Preferisco non specificarlo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543574"/>
                  </a:ext>
                </a:extLst>
              </a:tr>
            </a:tbl>
          </a:graphicData>
        </a:graphic>
      </p:graphicFrame>
      <p:graphicFrame>
        <p:nvGraphicFramePr>
          <p:cNvPr id="20" name="object 10">
            <a:extLst>
              <a:ext uri="{FF2B5EF4-FFF2-40B4-BE49-F238E27FC236}">
                <a16:creationId xmlns:a16="http://schemas.microsoft.com/office/drawing/2014/main" id="{62206AE8-3E48-4B3E-AE90-8E7BE10ED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759883"/>
              </p:ext>
            </p:extLst>
          </p:nvPr>
        </p:nvGraphicFramePr>
        <p:xfrm>
          <a:off x="457200" y="2751931"/>
          <a:ext cx="3733800" cy="908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8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1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787">
                  <a:extLst>
                    <a:ext uri="{9D8B030D-6E8A-4147-A177-3AD203B41FA5}">
                      <a16:colId xmlns:a16="http://schemas.microsoft.com/office/drawing/2014/main" val="4015772510"/>
                    </a:ext>
                  </a:extLst>
                </a:gridCol>
                <a:gridCol w="448706">
                  <a:extLst>
                    <a:ext uri="{9D8B030D-6E8A-4147-A177-3AD203B41FA5}">
                      <a16:colId xmlns:a16="http://schemas.microsoft.com/office/drawing/2014/main" val="209895028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endParaRPr lang="it-IT" sz="1000">
                        <a:solidFill>
                          <a:srgbClr val="0070C0"/>
                        </a:solidFill>
                        <a:latin typeface="+mj-lt"/>
                      </a:endParaRPr>
                    </a:p>
                  </a:txBody>
                  <a:tcPr marL="0" marR="0" marT="1905" marB="0" anchor="ctr">
                    <a:lnL w="9525">
                      <a:solidFill>
                        <a:srgbClr val="7E7E7E"/>
                      </a:solidFill>
                      <a:prstDash val="soli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000" spc="-5">
                        <a:solidFill>
                          <a:srgbClr val="002060"/>
                        </a:solidFill>
                        <a:latin typeface="+mj-lt"/>
                        <a:ea typeface="+mn-ea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 N.</a:t>
                      </a:r>
                    </a:p>
                  </a:txBody>
                  <a:tcPr marL="0" marR="0" marT="22860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>
                          <a:solidFill>
                            <a:srgbClr val="0070C0"/>
                          </a:solidFill>
                          <a:latin typeface="+mj-lt"/>
                          <a:cs typeface="Trebuchet MS"/>
                        </a:rPr>
                        <a:t>%</a:t>
                      </a:r>
                    </a:p>
                  </a:txBody>
                  <a:tcPr marL="0" marR="0" marT="22860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625687"/>
                  </a:ext>
                </a:extLst>
              </a:tr>
              <a:tr h="143178">
                <a:tc rowSpan="5">
                  <a:txBody>
                    <a:bodyPr/>
                    <a:lstStyle/>
                    <a:p>
                      <a:pPr algn="ctr"/>
                      <a:r>
                        <a:rPr lang="it-IT" sz="1000">
                          <a:solidFill>
                            <a:schemeClr val="bg1"/>
                          </a:solidFill>
                          <a:latin typeface="+mj-lt"/>
                        </a:rPr>
                        <a:t>ET</a:t>
                      </a:r>
                      <a:r>
                        <a:rPr lang="it-IT" sz="10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</a:t>
                      </a:r>
                      <a:endParaRPr sz="10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1905" marB="0" anchor="ctr">
                    <a:lnL w="9525">
                      <a:solidFill>
                        <a:srgbClr val="7E7E7E"/>
                      </a:solidFill>
                      <a:prstDash val="soli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18 anni – 30 anni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17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31 anni – 40 anni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194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3867123"/>
                  </a:ext>
                </a:extLst>
              </a:tr>
              <a:tr h="14317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41 anni – 50 anni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258653"/>
                  </a:ext>
                </a:extLst>
              </a:tr>
              <a:tr h="14317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51 anni – 60 anni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08797"/>
                  </a:ext>
                </a:extLst>
              </a:tr>
              <a:tr h="14317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oltre 60 anni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543574"/>
                  </a:ext>
                </a:extLst>
              </a:tr>
            </a:tbl>
          </a:graphicData>
        </a:graphic>
      </p:graphicFrame>
      <p:graphicFrame>
        <p:nvGraphicFramePr>
          <p:cNvPr id="21" name="object 10">
            <a:extLst>
              <a:ext uri="{FF2B5EF4-FFF2-40B4-BE49-F238E27FC236}">
                <a16:creationId xmlns:a16="http://schemas.microsoft.com/office/drawing/2014/main" id="{F46A799B-D76E-4AC4-9798-41F9A002F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38823"/>
              </p:ext>
            </p:extLst>
          </p:nvPr>
        </p:nvGraphicFramePr>
        <p:xfrm>
          <a:off x="5006111" y="2745977"/>
          <a:ext cx="3733799" cy="908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1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689">
                  <a:extLst>
                    <a:ext uri="{9D8B030D-6E8A-4147-A177-3AD203B41FA5}">
                      <a16:colId xmlns:a16="http://schemas.microsoft.com/office/drawing/2014/main" val="4015772510"/>
                    </a:ext>
                  </a:extLst>
                </a:gridCol>
                <a:gridCol w="460336">
                  <a:extLst>
                    <a:ext uri="{9D8B030D-6E8A-4147-A177-3AD203B41FA5}">
                      <a16:colId xmlns:a16="http://schemas.microsoft.com/office/drawing/2014/main" val="209895028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endParaRPr sz="10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0" marR="0" marT="1905" marB="0" anchor="ctr">
                    <a:lnL w="9525">
                      <a:solidFill>
                        <a:srgbClr val="7E7E7E"/>
                      </a:solidFill>
                      <a:prstDash val="soli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000" spc="-5">
                        <a:solidFill>
                          <a:srgbClr val="002060"/>
                        </a:solidFill>
                        <a:latin typeface="+mj-lt"/>
                        <a:ea typeface="+mn-ea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>
                          <a:solidFill>
                            <a:schemeClr val="bg1"/>
                          </a:solidFill>
                          <a:latin typeface="+mj-lt"/>
                          <a:cs typeface="Trebuchet MS"/>
                        </a:rPr>
                        <a:t> N.</a:t>
                      </a:r>
                      <a:endParaRPr sz="1000">
                        <a:solidFill>
                          <a:schemeClr val="bg1"/>
                        </a:solidFill>
                        <a:latin typeface="+mj-lt"/>
                        <a:cs typeface="Trebuchet MS"/>
                      </a:endParaRPr>
                    </a:p>
                  </a:txBody>
                  <a:tcPr marL="0" marR="0" marT="22860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>
                          <a:solidFill>
                            <a:schemeClr val="bg1"/>
                          </a:solidFill>
                          <a:latin typeface="+mj-lt"/>
                          <a:cs typeface="Trebuchet MS"/>
                        </a:rPr>
                        <a:t>%</a:t>
                      </a:r>
                      <a:endParaRPr sz="1000">
                        <a:solidFill>
                          <a:schemeClr val="bg1"/>
                        </a:solidFill>
                        <a:latin typeface="+mj-lt"/>
                        <a:cs typeface="Trebuchet MS"/>
                      </a:endParaRPr>
                    </a:p>
                  </a:txBody>
                  <a:tcPr marL="0" marR="0" marT="22860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625687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 algn="ctr"/>
                      <a:r>
                        <a:rPr lang="it-IT" sz="1000">
                          <a:solidFill>
                            <a:schemeClr val="bg1"/>
                          </a:solidFill>
                          <a:latin typeface="+mj-lt"/>
                        </a:rPr>
                        <a:t>TITOLO DI STUDIO</a:t>
                      </a:r>
                      <a:endParaRPr sz="10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1905" marB="0" anchor="ctr">
                    <a:lnL w="9525">
                      <a:solidFill>
                        <a:srgbClr val="7E7E7E"/>
                      </a:solidFill>
                      <a:prstDash val="soli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900" b="0" i="0" u="none" strike="noStrike" noProof="0">
                          <a:solidFill>
                            <a:srgbClr val="0070C0"/>
                          </a:solidFill>
                          <a:effectLst/>
                        </a:rPr>
                        <a:t>Licenza elementare/media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12%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900" b="0" i="0" u="none" strike="noStrike" noProof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Diploma</a:t>
                      </a:r>
                    </a:p>
                  </a:txBody>
                  <a:tcPr marL="9525" marR="9525" marT="9525" marB="0" anchor="ctr"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41%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258653"/>
                  </a:ext>
                </a:extLst>
              </a:tr>
              <a:tr h="1428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900" b="0" i="0" u="none" strike="noStrike" noProof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Laurea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38%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160030"/>
                  </a:ext>
                </a:extLst>
              </a:tr>
              <a:tr h="1428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0070C0"/>
                          </a:solidFill>
                        </a:rPr>
                        <a:t>Titolo </a:t>
                      </a:r>
                      <a:r>
                        <a:rPr lang="it-IT" sz="900" noProof="0">
                          <a:solidFill>
                            <a:srgbClr val="0070C0"/>
                          </a:solidFill>
                        </a:rPr>
                        <a:t>post-laurea</a:t>
                      </a:r>
                    </a:p>
                  </a:txBody>
                  <a:tcPr marL="9525" marR="9525" marT="9525" marB="0" anchor="ctr"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9%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08797"/>
                  </a:ext>
                </a:extLst>
              </a:tr>
              <a:tr h="1428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900" b="0" i="0" u="none" strike="noStrike" noProof="0">
                          <a:solidFill>
                            <a:srgbClr val="0070C0"/>
                          </a:solidFill>
                          <a:effectLst/>
                        </a:rPr>
                        <a:t>Nessun titolo</a:t>
                      </a:r>
                    </a:p>
                  </a:txBody>
                  <a:tcPr marL="9525" marR="9525" marT="9525" marB="0" anchor="ctr"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</a:rPr>
                        <a:t>0%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543574"/>
                  </a:ext>
                </a:extLst>
              </a:tr>
            </a:tbl>
          </a:graphicData>
        </a:graphic>
      </p:graphicFrame>
      <p:graphicFrame>
        <p:nvGraphicFramePr>
          <p:cNvPr id="22" name="object 10">
            <a:extLst>
              <a:ext uri="{FF2B5EF4-FFF2-40B4-BE49-F238E27FC236}">
                <a16:creationId xmlns:a16="http://schemas.microsoft.com/office/drawing/2014/main" id="{DD7B5FF2-FA8F-4A01-A9AC-4DD9A32AB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680627"/>
              </p:ext>
            </p:extLst>
          </p:nvPr>
        </p:nvGraphicFramePr>
        <p:xfrm>
          <a:off x="5006111" y="1764927"/>
          <a:ext cx="3708402" cy="53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0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2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854">
                  <a:extLst>
                    <a:ext uri="{9D8B030D-6E8A-4147-A177-3AD203B41FA5}">
                      <a16:colId xmlns:a16="http://schemas.microsoft.com/office/drawing/2014/main" val="4015772510"/>
                    </a:ext>
                  </a:extLst>
                </a:gridCol>
                <a:gridCol w="447968">
                  <a:extLst>
                    <a:ext uri="{9D8B030D-6E8A-4147-A177-3AD203B41FA5}">
                      <a16:colId xmlns:a16="http://schemas.microsoft.com/office/drawing/2014/main" val="209895028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endParaRPr sz="10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0" marR="0" marT="1905" marB="0" anchor="ctr">
                    <a:lnL w="9525">
                      <a:solidFill>
                        <a:srgbClr val="7E7E7E"/>
                      </a:solidFill>
                      <a:prstDash val="soli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000" spc="-5">
                        <a:solidFill>
                          <a:srgbClr val="002060"/>
                        </a:solidFill>
                        <a:latin typeface="+mj-lt"/>
                        <a:ea typeface="+mn-ea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>
                          <a:solidFill>
                            <a:schemeClr val="bg1"/>
                          </a:solidFill>
                          <a:latin typeface="+mj-lt"/>
                          <a:cs typeface="Trebuchet MS"/>
                        </a:rPr>
                        <a:t> N.</a:t>
                      </a:r>
                      <a:endParaRPr sz="1000">
                        <a:solidFill>
                          <a:schemeClr val="bg1"/>
                        </a:solidFill>
                        <a:latin typeface="+mj-lt"/>
                        <a:cs typeface="Trebuchet MS"/>
                      </a:endParaRPr>
                    </a:p>
                  </a:txBody>
                  <a:tcPr marL="0" marR="0" marT="22860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>
                          <a:solidFill>
                            <a:schemeClr val="bg1"/>
                          </a:solidFill>
                          <a:latin typeface="+mj-lt"/>
                          <a:cs typeface="Trebuchet MS"/>
                        </a:rPr>
                        <a:t>%</a:t>
                      </a:r>
                      <a:endParaRPr sz="1000">
                        <a:solidFill>
                          <a:schemeClr val="bg1"/>
                        </a:solidFill>
                        <a:latin typeface="+mj-lt"/>
                        <a:cs typeface="Trebuchet MS"/>
                      </a:endParaRPr>
                    </a:p>
                  </a:txBody>
                  <a:tcPr marL="0" marR="0" marT="22860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625687"/>
                  </a:ext>
                </a:extLst>
              </a:tr>
              <a:tr h="181170">
                <a:tc rowSpan="2">
                  <a:txBody>
                    <a:bodyPr/>
                    <a:lstStyle/>
                    <a:p>
                      <a:r>
                        <a:rPr lang="it-IT" sz="100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QUALIFICA</a:t>
                      </a:r>
                    </a:p>
                  </a:txBody>
                  <a:tcP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spc="-5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Lavoratore/delegato</a:t>
                      </a:r>
                    </a:p>
                  </a:txBody>
                  <a:tcPr marL="9525" marR="9525" marT="9525" marB="0" anchor="b"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281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74%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08797"/>
                  </a:ext>
                </a:extLst>
              </a:tr>
              <a:tr h="18117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spc="-5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Datore di lavoro/delegato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543574"/>
                  </a:ext>
                </a:extLst>
              </a:tr>
            </a:tbl>
          </a:graphicData>
        </a:graphic>
      </p:graphicFrame>
      <p:grpSp>
        <p:nvGrpSpPr>
          <p:cNvPr id="23" name="object 2">
            <a:extLst>
              <a:ext uri="{FF2B5EF4-FFF2-40B4-BE49-F238E27FC236}">
                <a16:creationId xmlns:a16="http://schemas.microsoft.com/office/drawing/2014/main" id="{33C60511-2D6C-46B0-85B4-AE5DCBEEF60F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24" name="object 3">
              <a:extLst>
                <a:ext uri="{FF2B5EF4-FFF2-40B4-BE49-F238E27FC236}">
                  <a16:creationId xmlns:a16="http://schemas.microsoft.com/office/drawing/2014/main" id="{4193FDCC-58E7-4D0C-B4E3-38087A7C3B39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4">
              <a:extLst>
                <a:ext uri="{FF2B5EF4-FFF2-40B4-BE49-F238E27FC236}">
                  <a16:creationId xmlns:a16="http://schemas.microsoft.com/office/drawing/2014/main" id="{E3F965A6-DE5D-4DCF-9DC9-CE8A267844C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26" name="object 5">
              <a:extLst>
                <a:ext uri="{FF2B5EF4-FFF2-40B4-BE49-F238E27FC236}">
                  <a16:creationId xmlns:a16="http://schemas.microsoft.com/office/drawing/2014/main" id="{ADAB1092-7D00-47CB-BBF3-B7317316BF3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27" name="object 6">
            <a:extLst>
              <a:ext uri="{FF2B5EF4-FFF2-40B4-BE49-F238E27FC236}">
                <a16:creationId xmlns:a16="http://schemas.microsoft.com/office/drawing/2014/main" id="{A272C3DE-5A3B-4458-83F7-F838CF9A8F4A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E87F9BBA-DC2A-4E8D-A6E5-7A174869E8C3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3" name="object 18">
            <a:extLst>
              <a:ext uri="{FF2B5EF4-FFF2-40B4-BE49-F238E27FC236}">
                <a16:creationId xmlns:a16="http://schemas.microsoft.com/office/drawing/2014/main" id="{0869B389-3421-4D04-9383-6F113816DB92}"/>
              </a:ext>
            </a:extLst>
          </p:cNvPr>
          <p:cNvSpPr txBox="1"/>
          <p:nvPr/>
        </p:nvSpPr>
        <p:spPr>
          <a:xfrm>
            <a:off x="5407991" y="584187"/>
            <a:ext cx="3484676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200" b="1">
                <a:solidFill>
                  <a:srgbClr val="002060"/>
                </a:solidFill>
                <a:latin typeface="+mj-lt"/>
                <a:cs typeface="Trebuchet MS"/>
              </a:rPr>
              <a:t>MODULO I - INFORMAZIONI DI CARATTERE GENERALE</a:t>
            </a:r>
            <a:endParaRPr sz="1200" b="1">
              <a:solidFill>
                <a:srgbClr val="002060"/>
              </a:solidFill>
              <a:latin typeface="+mj-lt"/>
              <a:cs typeface="Trebuchet MS"/>
            </a:endParaRPr>
          </a:p>
        </p:txBody>
      </p:sp>
      <p:graphicFrame>
        <p:nvGraphicFramePr>
          <p:cNvPr id="5" name="object 10">
            <a:extLst>
              <a:ext uri="{FF2B5EF4-FFF2-40B4-BE49-F238E27FC236}">
                <a16:creationId xmlns:a16="http://schemas.microsoft.com/office/drawing/2014/main" id="{9B024029-B8C2-D0D7-6D5F-DB9A9AF1A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571122"/>
              </p:ext>
            </p:extLst>
          </p:nvPr>
        </p:nvGraphicFramePr>
        <p:xfrm>
          <a:off x="2672153" y="4060764"/>
          <a:ext cx="3782292" cy="1348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982">
                  <a:extLst>
                    <a:ext uri="{9D8B030D-6E8A-4147-A177-3AD203B41FA5}">
                      <a16:colId xmlns:a16="http://schemas.microsoft.com/office/drawing/2014/main" val="4015772510"/>
                    </a:ext>
                  </a:extLst>
                </a:gridCol>
                <a:gridCol w="501074">
                  <a:extLst>
                    <a:ext uri="{9D8B030D-6E8A-4147-A177-3AD203B41FA5}">
                      <a16:colId xmlns:a16="http://schemas.microsoft.com/office/drawing/2014/main" val="209895028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endParaRPr sz="10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0" marR="0" marT="1905" marB="0" anchor="ctr">
                    <a:lnL w="9525">
                      <a:solidFill>
                        <a:srgbClr val="7E7E7E"/>
                      </a:solidFill>
                      <a:prstDash val="soli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it-IT" sz="1000" spc="-5">
                        <a:solidFill>
                          <a:srgbClr val="002060"/>
                        </a:solidFill>
                        <a:latin typeface="+mj-lt"/>
                        <a:ea typeface="+mn-ea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7E7E7E"/>
                      </a:solidFill>
                      <a:prstDash val="soli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>
                          <a:solidFill>
                            <a:schemeClr val="bg1"/>
                          </a:solidFill>
                          <a:latin typeface="+mj-lt"/>
                          <a:cs typeface="Trebuchet MS"/>
                        </a:rPr>
                        <a:t>N.</a:t>
                      </a:r>
                      <a:endParaRPr sz="1000">
                        <a:solidFill>
                          <a:schemeClr val="bg1"/>
                        </a:solidFill>
                        <a:latin typeface="+mj-lt"/>
                        <a:cs typeface="Trebuchet MS"/>
                      </a:endParaRPr>
                    </a:p>
                  </a:txBody>
                  <a:tcPr marL="0" marR="0" marT="22860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lang="it-IT" sz="1000">
                          <a:solidFill>
                            <a:schemeClr val="bg1"/>
                          </a:solidFill>
                          <a:latin typeface="+mj-lt"/>
                          <a:cs typeface="Trebuchet MS"/>
                        </a:rPr>
                        <a:t>%</a:t>
                      </a:r>
                      <a:endParaRPr sz="1000">
                        <a:solidFill>
                          <a:schemeClr val="bg1"/>
                        </a:solidFill>
                        <a:latin typeface="+mj-lt"/>
                        <a:cs typeface="Trebuchet MS"/>
                      </a:endParaRPr>
                    </a:p>
                  </a:txBody>
                  <a:tcPr marL="0" marR="0" marT="22860" marB="0" anchor="ctr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625687"/>
                  </a:ext>
                </a:extLst>
              </a:tr>
              <a:tr h="129365">
                <a:tc rowSpan="8">
                  <a:txBody>
                    <a:bodyPr/>
                    <a:lstStyle/>
                    <a:p>
                      <a:pPr algn="ctr"/>
                      <a:r>
                        <a:rPr lang="it-IT" sz="1000">
                          <a:solidFill>
                            <a:schemeClr val="bg1"/>
                          </a:solidFill>
                          <a:latin typeface="+mj-lt"/>
                        </a:rPr>
                        <a:t>PROFESSIONE/</a:t>
                      </a:r>
                    </a:p>
                    <a:p>
                      <a:pPr algn="ctr"/>
                      <a:r>
                        <a:rPr lang="it-IT" sz="1000">
                          <a:solidFill>
                            <a:schemeClr val="bg1"/>
                          </a:solidFill>
                          <a:latin typeface="+mj-lt"/>
                        </a:rPr>
                        <a:t>CONDIZIONE</a:t>
                      </a:r>
                    </a:p>
                  </a:txBody>
                  <a:tcPr marL="0" marR="0" marT="1905" marB="0" anchor="ctr">
                    <a:lnL w="9525">
                      <a:solidFill>
                        <a:srgbClr val="7E7E7E"/>
                      </a:solidFill>
                      <a:prstDash val="soli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7E7E7E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spc="-5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Studentessa/studente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6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spc="-5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Inoccupata/o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7E7E7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08797"/>
                  </a:ext>
                </a:extLst>
              </a:tr>
              <a:tr h="13025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spc="-5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Disoccupata/o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7E7E7E"/>
                      </a:solidFill>
                      <a:prstDash val="soli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4543574"/>
                  </a:ext>
                </a:extLst>
              </a:tr>
              <a:tr h="129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05" marB="0" anchor="ctr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4">
                      <a:solidFill>
                        <a:srgbClr val="7E7E7E"/>
                      </a:solidFill>
                    </a:lnT>
                    <a:lnB w="9524">
                      <a:solidFill>
                        <a:srgbClr val="7E7E7E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900" spc="-5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Lavoratrice/lavoratore dipendente</a:t>
                      </a:r>
                    </a:p>
                  </a:txBody>
                  <a:tcPr marL="9524" marR="9524" marT="9524" marB="0" anchor="b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7E7E7E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262</a:t>
                      </a:r>
                    </a:p>
                  </a:txBody>
                  <a:tcPr marL="9524" marR="9524" marT="9524" marB="0" anchor="b">
                    <a:lnL w="9524">
                      <a:solidFill>
                        <a:srgbClr val="7E7E7E"/>
                      </a:solidFill>
                    </a:lnL>
                    <a:lnR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7E7E7E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69%</a:t>
                      </a:r>
                    </a:p>
                  </a:txBody>
                  <a:tcPr marL="9525" marR="9525" marT="9525" marB="0" anchor="b">
                    <a:lnL w="9524">
                      <a:solidFill>
                        <a:srgbClr val="7E7E7E"/>
                      </a:solidFill>
                    </a:lnL>
                    <a:lnR w="9524">
                      <a:solidFill>
                        <a:srgbClr val="7E7E7E"/>
                      </a:solidFill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7E7E7E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5077586"/>
                  </a:ext>
                </a:extLst>
              </a:tr>
              <a:tr h="1363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1905" marB="0" anchor="ctr">
                    <a:lnL w="9524">
                      <a:solidFill>
                        <a:srgbClr val="7E7E7E"/>
                      </a:solidFill>
                    </a:lnL>
                    <a:lnR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7E7E7E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900" spc="-5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Libera/o professionista/imprenditore</a:t>
                      </a:r>
                    </a:p>
                  </a:txBody>
                  <a:tcPr marL="9524" marR="9524" marT="9524" marB="0" anchor="b">
                    <a:lnL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4" marR="9524" marT="9524" marB="0" anchor="b">
                    <a:lnL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7E7E7E"/>
                      </a:solidFill>
                    </a:lnR>
                    <a:lnT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84960"/>
                  </a:ext>
                </a:extLst>
              </a:tr>
              <a:tr h="130253">
                <a:tc vMerge="1">
                  <a:txBody>
                    <a:bodyPr/>
                    <a:lstStyle/>
                    <a:p>
                      <a:pPr algn="ctr"/>
                      <a:endParaRPr lang="it-IT" sz="10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1905" marB="0" anchor="ctr">
                    <a:lnL w="9525">
                      <a:solidFill>
                        <a:srgbClr val="7E7E7E"/>
                      </a:solidFill>
                      <a:prstDash val="solid"/>
                    </a:lnL>
                    <a:lnR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900" spc="-5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Casalinga/o</a:t>
                      </a:r>
                    </a:p>
                  </a:txBody>
                  <a:tcPr marL="9524" marR="9524" marT="9524" marB="0" anchor="b">
                    <a:lnL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4" marR="9524" marT="9524" marB="0" anchor="b">
                    <a:lnL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7E7E7E"/>
                      </a:solidFill>
                    </a:lnR>
                    <a:lnT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0970790"/>
                  </a:ext>
                </a:extLst>
              </a:tr>
              <a:tr h="130253">
                <a:tc vMerge="1">
                  <a:txBody>
                    <a:bodyPr/>
                    <a:lstStyle/>
                    <a:p>
                      <a:pPr algn="ctr"/>
                      <a:endParaRPr lang="it-IT" sz="10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1905" marB="0" anchor="ctr">
                    <a:lnL w="9525">
                      <a:solidFill>
                        <a:srgbClr val="7E7E7E"/>
                      </a:solidFill>
                      <a:prstDash val="solid"/>
                    </a:lnL>
                    <a:lnR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900" spc="-5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Pensionata/</a:t>
                      </a:r>
                    </a:p>
                  </a:txBody>
                  <a:tcPr marL="9524" marR="9524" marT="9524" marB="0" anchor="b">
                    <a:lnL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4" marR="9524" marT="9524" marB="0" anchor="b">
                    <a:lnL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7E7E7E"/>
                      </a:solidFill>
                    </a:lnR>
                    <a:lnT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892343"/>
                  </a:ext>
                </a:extLst>
              </a:tr>
              <a:tr h="130253">
                <a:tc vMerge="1">
                  <a:txBody>
                    <a:bodyPr/>
                    <a:lstStyle/>
                    <a:p>
                      <a:pPr algn="ctr"/>
                      <a:endParaRPr lang="it-IT" sz="10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1905" marB="0" anchor="ctr">
                    <a:lnL w="9525">
                      <a:solidFill>
                        <a:srgbClr val="7E7E7E"/>
                      </a:solidFill>
                      <a:prstDash val="solid"/>
                    </a:lnL>
                    <a:lnR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7E7E7E"/>
                      </a:solidFill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it-IT" sz="900" spc="-5">
                          <a:solidFill>
                            <a:srgbClr val="0070C0"/>
                          </a:solidFill>
                          <a:latin typeface="+mj-lt"/>
                          <a:ea typeface="+mn-ea"/>
                        </a:rPr>
                        <a:t>Altro</a:t>
                      </a:r>
                    </a:p>
                  </a:txBody>
                  <a:tcPr marL="9524" marR="9524" marT="9524" marB="0" anchor="b">
                    <a:lnL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7E7E7E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4" marR="9524" marT="9524" marB="0" anchor="b">
                    <a:lnL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7E7E7E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4">
                      <a:solidFill>
                        <a:srgbClr val="7E7E7E"/>
                      </a:solidFill>
                    </a:lnR>
                    <a:lnT w="9524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7E7E7E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624071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2DEF7F-571B-372F-0389-CDE959EA2402}"/>
              </a:ext>
            </a:extLst>
          </p:cNvPr>
          <p:cNvSpPr txBox="1"/>
          <p:nvPr/>
        </p:nvSpPr>
        <p:spPr>
          <a:xfrm>
            <a:off x="364834" y="5824902"/>
            <a:ext cx="8249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rgbClr val="0070C0"/>
                </a:solidFill>
                <a:latin typeface="+mj-lt"/>
              </a:rPr>
              <a:t>La maggioranza dei partecipanti all'indagine sono lavoratori dipendenti (69%), di genere femminile (57%), di età compresa tra i 31 ed i 40 anni (51%) e diplomati (41%).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402FBEB7-2A97-471E-9752-79C434FE2A09}"/>
              </a:ext>
            </a:extLst>
          </p:cNvPr>
          <p:cNvGrpSpPr/>
          <p:nvPr/>
        </p:nvGrpSpPr>
        <p:grpSpPr>
          <a:xfrm>
            <a:off x="243077" y="344436"/>
            <a:ext cx="8640445" cy="856602"/>
            <a:chOff x="243077" y="344436"/>
            <a:chExt cx="8640445" cy="856602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E19748AF-4F9A-4B82-9202-0BCC993C382F}"/>
                </a:ext>
              </a:extLst>
            </p:cNvPr>
            <p:cNvSpPr/>
            <p:nvPr/>
          </p:nvSpPr>
          <p:spPr>
            <a:xfrm>
              <a:off x="243077" y="790193"/>
              <a:ext cx="8640445" cy="0"/>
            </a:xfrm>
            <a:custGeom>
              <a:avLst/>
              <a:gdLst/>
              <a:ahLst/>
              <a:cxnLst/>
              <a:rect l="l" t="t" r="r" b="b"/>
              <a:pathLst>
                <a:path w="8640445">
                  <a:moveTo>
                    <a:pt x="0" y="0"/>
                  </a:moveTo>
                  <a:lnTo>
                    <a:pt x="8639937" y="0"/>
                  </a:lnTo>
                </a:path>
              </a:pathLst>
            </a:custGeom>
            <a:ln w="28575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D1337713-CA17-4A25-8098-D8C36D3526A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699" y="344436"/>
              <a:ext cx="1018171" cy="856602"/>
            </a:xfrm>
            <a:prstGeom prst="rect">
              <a:avLst/>
            </a:prstGeom>
          </p:spPr>
        </p:pic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1D080E72-3B83-43F1-AB47-4959C57E9CC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539241"/>
              <a:ext cx="647700" cy="486155"/>
            </a:xfrm>
            <a:prstGeom prst="rect">
              <a:avLst/>
            </a:prstGeom>
          </p:spPr>
        </p:pic>
      </p:grpSp>
      <p:sp>
        <p:nvSpPr>
          <p:cNvPr id="15" name="object 6">
            <a:extLst>
              <a:ext uri="{FF2B5EF4-FFF2-40B4-BE49-F238E27FC236}">
                <a16:creationId xmlns:a16="http://schemas.microsoft.com/office/drawing/2014/main" id="{4BE713BC-AA44-41CC-8516-4A36870FCBC7}"/>
              </a:ext>
            </a:extLst>
          </p:cNvPr>
          <p:cNvSpPr txBox="1"/>
          <p:nvPr/>
        </p:nvSpPr>
        <p:spPr>
          <a:xfrm>
            <a:off x="1239723" y="601217"/>
            <a:ext cx="348467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000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Ufficio Pianificazione e gestione della performance</a:t>
            </a:r>
            <a:endParaRPr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75B45BA4-23FD-4C28-9F52-3CBFAACF91A0}"/>
              </a:ext>
            </a:extLst>
          </p:cNvPr>
          <p:cNvSpPr txBox="1"/>
          <p:nvPr/>
        </p:nvSpPr>
        <p:spPr>
          <a:xfrm>
            <a:off x="1248867" y="812635"/>
            <a:ext cx="263550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it-IT" sz="1000" i="1" spc="-5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Indagine di customer satisfaction</a:t>
            </a:r>
            <a:endParaRPr lang="it-IT" sz="100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F7DBCC56-7686-4CF5-8972-9299069AA7E1}"/>
              </a:ext>
            </a:extLst>
          </p:cNvPr>
          <p:cNvSpPr txBox="1"/>
          <p:nvPr/>
        </p:nvSpPr>
        <p:spPr>
          <a:xfrm>
            <a:off x="5070764" y="3284254"/>
            <a:ext cx="2661998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spc="-5">
                <a:solidFill>
                  <a:srgbClr val="0070C0"/>
                </a:solidFill>
                <a:latin typeface="+mj-lt"/>
                <a:cs typeface="Trebuchet MS"/>
              </a:rPr>
              <a:t>MODULO II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600" b="1" spc="-5">
                <a:solidFill>
                  <a:srgbClr val="0070C0"/>
                </a:solidFill>
                <a:latin typeface="+mj-lt"/>
                <a:cs typeface="Trebuchet MS"/>
              </a:rPr>
              <a:t>MOTIVI DEL CONTATTO</a:t>
            </a:r>
            <a:endParaRPr lang="it-IT" sz="1600" b="1">
              <a:solidFill>
                <a:srgbClr val="0070C0"/>
              </a:solidFill>
              <a:latin typeface="+mj-lt"/>
              <a:cs typeface="Trebuchet MS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535B90C7-BD1E-4E2E-B975-ACC928A0BA55}"/>
              </a:ext>
            </a:extLst>
          </p:cNvPr>
          <p:cNvSpPr/>
          <p:nvPr/>
        </p:nvSpPr>
        <p:spPr>
          <a:xfrm>
            <a:off x="252222" y="6296405"/>
            <a:ext cx="8640445" cy="0"/>
          </a:xfrm>
          <a:custGeom>
            <a:avLst/>
            <a:gdLst/>
            <a:ahLst/>
            <a:cxnLst/>
            <a:rect l="l" t="t" r="r" b="b"/>
            <a:pathLst>
              <a:path w="8640445">
                <a:moveTo>
                  <a:pt x="0" y="0"/>
                </a:moveTo>
                <a:lnTo>
                  <a:pt x="8639937" y="0"/>
                </a:lnTo>
              </a:path>
            </a:pathLst>
          </a:custGeom>
          <a:ln w="28575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2">
            <a:extLst>
              <a:ext uri="{FF2B5EF4-FFF2-40B4-BE49-F238E27FC236}">
                <a16:creationId xmlns:a16="http://schemas.microsoft.com/office/drawing/2014/main" id="{97A10165-2C15-44AC-B619-F38702BB994F}"/>
              </a:ext>
            </a:extLst>
          </p:cNvPr>
          <p:cNvSpPr txBox="1"/>
          <p:nvPr/>
        </p:nvSpPr>
        <p:spPr>
          <a:xfrm>
            <a:off x="8614537" y="6455840"/>
            <a:ext cx="160665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fld id="{0914FE1F-8234-441D-AA20-BE1D6FE4F469}" type="slidenum">
              <a:rPr lang="it-IT" sz="800" smtClean="0">
                <a:solidFill>
                  <a:srgbClr val="002060"/>
                </a:solidFill>
                <a:latin typeface="Calibri"/>
                <a:cs typeface="Calibri"/>
              </a:rPr>
              <a:t>9</a:t>
            </a:fld>
            <a:endParaRPr sz="80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E710DD1A91ACF468D43639893B5A2EE" ma:contentTypeVersion="13" ma:contentTypeDescription="Creare un nuovo documento." ma:contentTypeScope="" ma:versionID="ce70ec77098c8d4e6d13f19c6f931560">
  <xsd:schema xmlns:xsd="http://www.w3.org/2001/XMLSchema" xmlns:xs="http://www.w3.org/2001/XMLSchema" xmlns:p="http://schemas.microsoft.com/office/2006/metadata/properties" xmlns:ns2="e5bde886-4cab-45a4-a394-bdfe3ed001de" xmlns:ns3="2c6eeadc-b719-41d6-840a-8a640d4551a3" targetNamespace="http://schemas.microsoft.com/office/2006/metadata/properties" ma:root="true" ma:fieldsID="400f5ba7433264cb6c2b56a02da3bdbe" ns2:_="" ns3:_="">
    <xsd:import namespace="e5bde886-4cab-45a4-a394-bdfe3ed001de"/>
    <xsd:import namespace="2c6eeadc-b719-41d6-840a-8a640d4551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bde886-4cab-45a4-a394-bdfe3ed001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Tag immagine" ma:readOnly="false" ma:fieldId="{5cf76f15-5ced-4ddc-b409-7134ff3c332f}" ma:taxonomyMulti="true" ma:sspId="a034d695-23c9-4223-99ba-5e45588aa4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eeadc-b719-41d6-840a-8a640d4551a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fdbbc80-9a85-469e-b32b-28db393a4d56}" ma:internalName="TaxCatchAll" ma:showField="CatchAllData" ma:web="2c6eeadc-b719-41d6-840a-8a640d4551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5bde886-4cab-45a4-a394-bdfe3ed001de">
      <Terms xmlns="http://schemas.microsoft.com/office/infopath/2007/PartnerControls"/>
    </lcf76f155ced4ddcb4097134ff3c332f>
    <TaxCatchAll xmlns="2c6eeadc-b719-41d6-840a-8a640d4551a3" xsi:nil="true"/>
  </documentManagement>
</p:properties>
</file>

<file path=customXml/itemProps1.xml><?xml version="1.0" encoding="utf-8"?>
<ds:datastoreItem xmlns:ds="http://schemas.openxmlformats.org/officeDocument/2006/customXml" ds:itemID="{2F90F4AE-1971-4679-80EA-F472EEDB08F0}"/>
</file>

<file path=customXml/itemProps2.xml><?xml version="1.0" encoding="utf-8"?>
<ds:datastoreItem xmlns:ds="http://schemas.openxmlformats.org/officeDocument/2006/customXml" ds:itemID="{3251FE14-CBDD-40B1-895B-9C1697B549D1}"/>
</file>

<file path=customXml/itemProps3.xml><?xml version="1.0" encoding="utf-8"?>
<ds:datastoreItem xmlns:ds="http://schemas.openxmlformats.org/officeDocument/2006/customXml" ds:itemID="{6D8E18C5-1CD2-444D-8C98-C14F571B9EB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Words>2325</Words>
  <Application>Microsoft Office PowerPoint</Application>
  <PresentationFormat>Presentazione su schermo (4:3)</PresentationFormat>
  <Paragraphs>360</Paragraphs>
  <Slides>25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Rammacca Andrea</dc:creator>
  <cp:lastModifiedBy>Pagnozza Loredana</cp:lastModifiedBy>
  <cp:revision>2</cp:revision>
  <cp:lastPrinted>2022-01-31T10:06:49Z</cp:lastPrinted>
  <dcterms:created xsi:type="dcterms:W3CDTF">2021-11-05T13:40:21Z</dcterms:created>
  <dcterms:modified xsi:type="dcterms:W3CDTF">2024-04-17T16:29:44Z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2021-03-15T00:00:00Z</vt:filetime>
  </property>
  <property fmtid="{D5CDD505-2E9C-101B-9397-08002B2CF9AE}" pid="3" name="Creator">
    <vt:lpwstr>Microsoft® PowerPoint® per Microsoft 365</vt:lpwstr>
  </property>
  <property fmtid="{D5CDD505-2E9C-101B-9397-08002B2CF9AE}" pid="4" name="LastSaved">
    <vt:filetime>2021-11-05T00:00:00Z</vt:filetime>
  </property>
  <property fmtid="{D5CDD505-2E9C-101B-9397-08002B2CF9AE}" pid="5" name="ContentTypeId">
    <vt:lpwstr>0x010100CE710DD1A91ACF468D43639893B5A2EE</vt:lpwstr>
  </property>
</Properties>
</file>